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19.jpg" ContentType="image/png"/>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8" r:id="rId2"/>
  </p:sldMasterIdLst>
  <p:notesMasterIdLst>
    <p:notesMasterId r:id="rId34"/>
  </p:notesMasterIdLst>
  <p:sldIdLst>
    <p:sldId id="256" r:id="rId3"/>
    <p:sldId id="337" r:id="rId4"/>
    <p:sldId id="326" r:id="rId5"/>
    <p:sldId id="684" r:id="rId6"/>
    <p:sldId id="5743" r:id="rId7"/>
    <p:sldId id="439" r:id="rId8"/>
    <p:sldId id="311" r:id="rId9"/>
    <p:sldId id="671" r:id="rId10"/>
    <p:sldId id="1952" r:id="rId11"/>
    <p:sldId id="1982" r:id="rId12"/>
    <p:sldId id="2757" r:id="rId13"/>
    <p:sldId id="1973" r:id="rId14"/>
    <p:sldId id="1970" r:id="rId15"/>
    <p:sldId id="1963" r:id="rId16"/>
    <p:sldId id="1965" r:id="rId17"/>
    <p:sldId id="1967" r:id="rId18"/>
    <p:sldId id="1968" r:id="rId19"/>
    <p:sldId id="1969" r:id="rId20"/>
    <p:sldId id="1961" r:id="rId21"/>
    <p:sldId id="5744" r:id="rId22"/>
    <p:sldId id="1976" r:id="rId23"/>
    <p:sldId id="5745" r:id="rId24"/>
    <p:sldId id="1960" r:id="rId25"/>
    <p:sldId id="1978" r:id="rId26"/>
    <p:sldId id="1972" r:id="rId27"/>
    <p:sldId id="1979" r:id="rId28"/>
    <p:sldId id="1980" r:id="rId29"/>
    <p:sldId id="1981" r:id="rId30"/>
    <p:sldId id="1966" r:id="rId31"/>
    <p:sldId id="261" r:id="rId32"/>
    <p:sldId id="1974" r:id="rId33"/>
  </p:sldIdLst>
  <p:sldSz cx="12192000" cy="6858000"/>
  <p:notesSz cx="6858000" cy="9144000"/>
  <p:defaultText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9A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3C8E23-35C9-44BE-B6FB-7D7331ABFDEE}" v="1" dt="2024-01-15T14:53:09.423"/>
  </p1510:revLst>
</p1510:revInfo>
</file>

<file path=ppt/tableStyles.xml><?xml version="1.0" encoding="utf-8"?>
<a:tblStyleLst xmlns:a="http://schemas.openxmlformats.org/drawingml/2006/main" def="{5C22544A-7EE6-4342-B048-85BDC9FD1C3A}">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6" d="100"/>
          <a:sy n="66" d="100"/>
        </p:scale>
        <p:origin x="668" y="44"/>
      </p:cViewPr>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5/10/relationships/revisionInfo" Target="revisionInfo.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diagrams/_rels/data2.xml.rels><?xml version="1.0" encoding="UTF-8" standalone="yes"?>
<Relationships xmlns="http://schemas.openxmlformats.org/package/2006/relationships"><Relationship Id="rId3" Type="http://schemas.openxmlformats.org/officeDocument/2006/relationships/hyperlink" Target="https://openclipart.org/detail/215006/sunrise-symbol" TargetMode="External"/><Relationship Id="rId7" Type="http://schemas.openxmlformats.org/officeDocument/2006/relationships/image" Target="../media/image46.jpg"/><Relationship Id="rId2" Type="http://schemas.openxmlformats.org/officeDocument/2006/relationships/image" Target="../media/image42.png"/><Relationship Id="rId1" Type="http://schemas.openxmlformats.org/officeDocument/2006/relationships/image" Target="../media/image41.png"/><Relationship Id="rId6" Type="http://schemas.openxmlformats.org/officeDocument/2006/relationships/image" Target="../media/image45.jpg"/><Relationship Id="rId5" Type="http://schemas.openxmlformats.org/officeDocument/2006/relationships/image" Target="../media/image44.png"/><Relationship Id="rId4" Type="http://schemas.openxmlformats.org/officeDocument/2006/relationships/image" Target="../media/image43.png"/></Relationships>
</file>

<file path=ppt/diagrams/_rels/drawing2.xml.rels><?xml version="1.0" encoding="UTF-8" standalone="yes"?>
<Relationships xmlns="http://schemas.openxmlformats.org/package/2006/relationships"><Relationship Id="rId3" Type="http://schemas.openxmlformats.org/officeDocument/2006/relationships/hyperlink" Target="https://openclipart.org/detail/215006/sunrise-symbol" TargetMode="External"/><Relationship Id="rId7" Type="http://schemas.openxmlformats.org/officeDocument/2006/relationships/image" Target="../media/image46.jpg"/><Relationship Id="rId2" Type="http://schemas.openxmlformats.org/officeDocument/2006/relationships/image" Target="../media/image42.png"/><Relationship Id="rId1" Type="http://schemas.openxmlformats.org/officeDocument/2006/relationships/image" Target="../media/image41.png"/><Relationship Id="rId6" Type="http://schemas.openxmlformats.org/officeDocument/2006/relationships/image" Target="../media/image45.jpg"/><Relationship Id="rId5" Type="http://schemas.openxmlformats.org/officeDocument/2006/relationships/image" Target="../media/image44.png"/><Relationship Id="rId4" Type="http://schemas.openxmlformats.org/officeDocument/2006/relationships/image" Target="../media/image4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BB91AD-D1AF-4C4D-A8E9-C72B091D2F6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42B6092D-074D-464F-9AAD-A012D78A4E26}">
      <dgm:prSet phldrT="[Text]" custT="1"/>
      <dgm:spPr>
        <a:solidFill>
          <a:srgbClr val="FFC000"/>
        </a:solidFill>
      </dgm:spPr>
      <dgm:t>
        <a:bodyPr/>
        <a:lstStyle/>
        <a:p>
          <a:r>
            <a:rPr lang="en-US" sz="1600" b="1" dirty="0">
              <a:solidFill>
                <a:schemeClr val="tx1"/>
              </a:solidFill>
              <a:latin typeface="Candara" panose="020E0502030303020204" pitchFamily="34" charset="0"/>
            </a:rPr>
            <a:t>CCO/CTO/CXO</a:t>
          </a:r>
        </a:p>
      </dgm:t>
    </dgm:pt>
    <dgm:pt modelId="{4BA02E3B-68DB-4866-B24B-621352CA24A1}" type="parTrans" cxnId="{31C405D9-7425-4D69-952A-DEBB90EDBFDE}">
      <dgm:prSet/>
      <dgm:spPr/>
      <dgm:t>
        <a:bodyPr/>
        <a:lstStyle/>
        <a:p>
          <a:endParaRPr lang="en-US"/>
        </a:p>
      </dgm:t>
    </dgm:pt>
    <dgm:pt modelId="{ED047F06-64C8-43ED-8C32-C79EBEB1920E}" type="sibTrans" cxnId="{31C405D9-7425-4D69-952A-DEBB90EDBFDE}">
      <dgm:prSet/>
      <dgm:spPr/>
      <dgm:t>
        <a:bodyPr/>
        <a:lstStyle/>
        <a:p>
          <a:endParaRPr lang="en-US"/>
        </a:p>
      </dgm:t>
    </dgm:pt>
    <dgm:pt modelId="{065C70FC-A8BC-46E1-8636-164AB068E5E2}">
      <dgm:prSet phldrT="[Text]" custT="1"/>
      <dgm:spPr>
        <a:solidFill>
          <a:schemeClr val="accent6">
            <a:lumMod val="75000"/>
          </a:schemeClr>
        </a:solidFill>
      </dgm:spPr>
      <dgm:t>
        <a:bodyPr/>
        <a:lstStyle/>
        <a:p>
          <a:r>
            <a:rPr lang="en-US" sz="1400" dirty="0">
              <a:latin typeface="Candara" panose="020E0502030303020204" pitchFamily="34" charset="0"/>
            </a:rPr>
            <a:t>Regional Manager -1</a:t>
          </a:r>
        </a:p>
      </dgm:t>
    </dgm:pt>
    <dgm:pt modelId="{50139785-AB36-47C6-86DF-9953363D748A}" type="parTrans" cxnId="{5F068D7A-797A-4DC0-B201-E17A97C162EC}">
      <dgm:prSet/>
      <dgm:spPr/>
      <dgm:t>
        <a:bodyPr/>
        <a:lstStyle/>
        <a:p>
          <a:endParaRPr lang="en-US"/>
        </a:p>
      </dgm:t>
    </dgm:pt>
    <dgm:pt modelId="{22EE591F-6985-49CF-AEDC-BB3AC3FC3603}" type="sibTrans" cxnId="{5F068D7A-797A-4DC0-B201-E17A97C162EC}">
      <dgm:prSet/>
      <dgm:spPr/>
      <dgm:t>
        <a:bodyPr/>
        <a:lstStyle/>
        <a:p>
          <a:endParaRPr lang="en-US"/>
        </a:p>
      </dgm:t>
    </dgm:pt>
    <dgm:pt modelId="{6FFB0247-54DA-423F-939E-A013BB528487}">
      <dgm:prSet phldrT="[Text]" custT="1"/>
      <dgm:spPr>
        <a:solidFill>
          <a:schemeClr val="accent6">
            <a:lumMod val="75000"/>
          </a:schemeClr>
        </a:solidFill>
      </dgm:spPr>
      <dgm:t>
        <a:bodyPr/>
        <a:lstStyle/>
        <a:p>
          <a:r>
            <a:rPr lang="en-US" sz="1400" dirty="0">
              <a:latin typeface="Candara" panose="020E0502030303020204" pitchFamily="34" charset="0"/>
            </a:rPr>
            <a:t>Regional Manager -2</a:t>
          </a:r>
        </a:p>
      </dgm:t>
    </dgm:pt>
    <dgm:pt modelId="{5413EF70-17DF-468E-8723-0CA830ED5823}" type="parTrans" cxnId="{55FACF9B-04BB-40D3-A84E-F8DAF0AAEF9D}">
      <dgm:prSet/>
      <dgm:spPr/>
      <dgm:t>
        <a:bodyPr/>
        <a:lstStyle/>
        <a:p>
          <a:endParaRPr lang="en-US"/>
        </a:p>
      </dgm:t>
    </dgm:pt>
    <dgm:pt modelId="{F93D1180-368A-46DD-97E0-184759BDDD26}" type="sibTrans" cxnId="{55FACF9B-04BB-40D3-A84E-F8DAF0AAEF9D}">
      <dgm:prSet/>
      <dgm:spPr/>
      <dgm:t>
        <a:bodyPr/>
        <a:lstStyle/>
        <a:p>
          <a:endParaRPr lang="en-US"/>
        </a:p>
      </dgm:t>
    </dgm:pt>
    <dgm:pt modelId="{16B90479-FE4D-425A-B504-EB3D55ECD115}">
      <dgm:prSet phldrT="[Text]" custT="1"/>
      <dgm:spPr>
        <a:solidFill>
          <a:schemeClr val="accent6">
            <a:lumMod val="75000"/>
          </a:schemeClr>
        </a:solidFill>
      </dgm:spPr>
      <dgm:t>
        <a:bodyPr/>
        <a:lstStyle/>
        <a:p>
          <a:r>
            <a:rPr lang="en-US" sz="1400" dirty="0">
              <a:latin typeface="Candara" panose="020E0502030303020204" pitchFamily="34" charset="0"/>
            </a:rPr>
            <a:t>Regional Manager UC</a:t>
          </a:r>
        </a:p>
      </dgm:t>
    </dgm:pt>
    <dgm:pt modelId="{ADEA8BA8-0C29-45DE-A0E5-3222F7C58832}" type="parTrans" cxnId="{D867BFFB-3D90-473D-A30E-58D77360BA57}">
      <dgm:prSet/>
      <dgm:spPr/>
      <dgm:t>
        <a:bodyPr/>
        <a:lstStyle/>
        <a:p>
          <a:endParaRPr lang="en-US"/>
        </a:p>
      </dgm:t>
    </dgm:pt>
    <dgm:pt modelId="{452760D4-607B-46CD-B0DF-1DF34A0AEC2D}" type="sibTrans" cxnId="{D867BFFB-3D90-473D-A30E-58D77360BA57}">
      <dgm:prSet/>
      <dgm:spPr/>
      <dgm:t>
        <a:bodyPr/>
        <a:lstStyle/>
        <a:p>
          <a:endParaRPr lang="en-US"/>
        </a:p>
      </dgm:t>
    </dgm:pt>
    <dgm:pt modelId="{133E85C4-A350-4682-8A90-C5EB7C43A633}">
      <dgm:prSet custT="1"/>
      <dgm:spPr>
        <a:solidFill>
          <a:schemeClr val="accent6">
            <a:lumMod val="75000"/>
          </a:schemeClr>
        </a:solidFill>
      </dgm:spPr>
      <dgm:t>
        <a:bodyPr/>
        <a:lstStyle/>
        <a:p>
          <a:r>
            <a:rPr lang="en-US" sz="1400" dirty="0">
              <a:latin typeface="Candara" panose="020E0502030303020204" pitchFamily="34" charset="0"/>
            </a:rPr>
            <a:t>Manager, SD</a:t>
          </a:r>
        </a:p>
      </dgm:t>
    </dgm:pt>
    <dgm:pt modelId="{670FCE30-4B53-4678-BF0E-7B7E4A501FCE}" type="parTrans" cxnId="{3506876D-CE68-47E9-B0CD-CC7D9A021233}">
      <dgm:prSet/>
      <dgm:spPr/>
      <dgm:t>
        <a:bodyPr/>
        <a:lstStyle/>
        <a:p>
          <a:endParaRPr lang="en-US"/>
        </a:p>
      </dgm:t>
    </dgm:pt>
    <dgm:pt modelId="{224B122F-7A3C-45E2-BB77-EEEFAAEEA400}" type="sibTrans" cxnId="{3506876D-CE68-47E9-B0CD-CC7D9A021233}">
      <dgm:prSet/>
      <dgm:spPr/>
      <dgm:t>
        <a:bodyPr/>
        <a:lstStyle/>
        <a:p>
          <a:endParaRPr lang="en-US"/>
        </a:p>
      </dgm:t>
    </dgm:pt>
    <dgm:pt modelId="{4BA2A264-2508-4E86-8CE2-3CF72A4C4D4F}">
      <dgm:prSet custT="1"/>
      <dgm:spPr>
        <a:solidFill>
          <a:schemeClr val="accent6">
            <a:lumMod val="75000"/>
          </a:schemeClr>
        </a:solidFill>
      </dgm:spPr>
      <dgm:t>
        <a:bodyPr/>
        <a:lstStyle/>
        <a:p>
          <a:r>
            <a:rPr lang="en-US" sz="1400" dirty="0">
              <a:latin typeface="Candara" panose="020E0502030303020204" pitchFamily="34" charset="0"/>
            </a:rPr>
            <a:t>Manager, CRM/Retention</a:t>
          </a:r>
        </a:p>
      </dgm:t>
    </dgm:pt>
    <dgm:pt modelId="{93663A9E-44B4-4A97-8E00-C4B0683DE4B2}" type="parTrans" cxnId="{7B9250F6-AAD2-476E-A079-D2A412F81F56}">
      <dgm:prSet/>
      <dgm:spPr/>
      <dgm:t>
        <a:bodyPr/>
        <a:lstStyle/>
        <a:p>
          <a:endParaRPr lang="en-US"/>
        </a:p>
      </dgm:t>
    </dgm:pt>
    <dgm:pt modelId="{43EB31C3-7962-4488-8BA0-3A2BF0C8FCCE}" type="sibTrans" cxnId="{7B9250F6-AAD2-476E-A079-D2A412F81F56}">
      <dgm:prSet/>
      <dgm:spPr/>
      <dgm:t>
        <a:bodyPr/>
        <a:lstStyle/>
        <a:p>
          <a:endParaRPr lang="en-US"/>
        </a:p>
      </dgm:t>
    </dgm:pt>
    <dgm:pt modelId="{484A00D7-38F2-453D-8AD1-B64F5B08DFC3}" type="asst">
      <dgm:prSet custT="1"/>
      <dgm:spPr>
        <a:solidFill>
          <a:srgbClr val="C00000"/>
        </a:solidFill>
      </dgm:spPr>
      <dgm:t>
        <a:bodyPr/>
        <a:lstStyle/>
        <a:p>
          <a:r>
            <a:rPr lang="en-US" sz="1200" dirty="0">
              <a:latin typeface="Candara" panose="020E0502030303020204" pitchFamily="34" charset="0"/>
            </a:rPr>
            <a:t>Area Sales Manager/Regional Coordinator/CRM Regional  Lead (Mainland)</a:t>
          </a:r>
        </a:p>
      </dgm:t>
    </dgm:pt>
    <dgm:pt modelId="{B50E66FB-1657-4E71-A075-04226155F4A1}" type="parTrans" cxnId="{DDAE404F-8A1A-4132-99CC-B10626113BEA}">
      <dgm:prSet/>
      <dgm:spPr/>
      <dgm:t>
        <a:bodyPr/>
        <a:lstStyle/>
        <a:p>
          <a:endParaRPr lang="en-US"/>
        </a:p>
      </dgm:t>
    </dgm:pt>
    <dgm:pt modelId="{5F103A09-E6C5-49E8-A6CE-445421DBD209}" type="sibTrans" cxnId="{DDAE404F-8A1A-4132-99CC-B10626113BEA}">
      <dgm:prSet/>
      <dgm:spPr/>
      <dgm:t>
        <a:bodyPr/>
        <a:lstStyle/>
        <a:p>
          <a:endParaRPr lang="en-US"/>
        </a:p>
      </dgm:t>
    </dgm:pt>
    <dgm:pt modelId="{6BEAF5C8-AC8D-41A9-9DCB-F54123E2221A}" type="asst">
      <dgm:prSet custT="1"/>
      <dgm:spPr>
        <a:solidFill>
          <a:srgbClr val="C00000"/>
        </a:solidFill>
      </dgm:spPr>
      <dgm:t>
        <a:bodyPr/>
        <a:lstStyle/>
        <a:p>
          <a:r>
            <a:rPr lang="en-US" sz="1200" dirty="0">
              <a:latin typeface="Candara" panose="020E0502030303020204" pitchFamily="34" charset="0"/>
            </a:rPr>
            <a:t>Area Sales Manager/Regional Coordinator/CRM Regional Lead (Upcountry)</a:t>
          </a:r>
        </a:p>
      </dgm:t>
    </dgm:pt>
    <dgm:pt modelId="{865E349B-6874-4BF1-94C2-70CBFFCDEFCA}" type="parTrans" cxnId="{8308D3C6-F376-40AA-8872-38DEAB9BF9A7}">
      <dgm:prSet/>
      <dgm:spPr/>
      <dgm:t>
        <a:bodyPr/>
        <a:lstStyle/>
        <a:p>
          <a:endParaRPr lang="en-US"/>
        </a:p>
      </dgm:t>
    </dgm:pt>
    <dgm:pt modelId="{2E294C99-F440-4061-A566-EFF4DEF0E91E}" type="sibTrans" cxnId="{8308D3C6-F376-40AA-8872-38DEAB9BF9A7}">
      <dgm:prSet/>
      <dgm:spPr/>
      <dgm:t>
        <a:bodyPr/>
        <a:lstStyle/>
        <a:p>
          <a:endParaRPr lang="en-US"/>
        </a:p>
      </dgm:t>
    </dgm:pt>
    <dgm:pt modelId="{80F5EE78-5091-4631-ABA8-3D9CAE276A53}">
      <dgm:prSet/>
      <dgm:spPr/>
      <dgm:t>
        <a:bodyPr/>
        <a:lstStyle/>
        <a:p>
          <a:r>
            <a:rPr lang="en-US" dirty="0"/>
            <a:t>Area Coordinators/Cluster Sales Executives</a:t>
          </a:r>
        </a:p>
      </dgm:t>
    </dgm:pt>
    <dgm:pt modelId="{665B204B-D4D9-4A71-8B81-6A6565C6750A}" type="parTrans" cxnId="{736CB7FB-FD64-40A0-8C3B-5DEC0F82DC64}">
      <dgm:prSet/>
      <dgm:spPr/>
      <dgm:t>
        <a:bodyPr/>
        <a:lstStyle/>
        <a:p>
          <a:endParaRPr lang="en-US"/>
        </a:p>
      </dgm:t>
    </dgm:pt>
    <dgm:pt modelId="{B4E50D99-BA4A-40B2-9756-ADA3F448FEBA}" type="sibTrans" cxnId="{736CB7FB-FD64-40A0-8C3B-5DEC0F82DC64}">
      <dgm:prSet/>
      <dgm:spPr/>
      <dgm:t>
        <a:bodyPr/>
        <a:lstStyle/>
        <a:p>
          <a:endParaRPr lang="en-US"/>
        </a:p>
      </dgm:t>
    </dgm:pt>
    <dgm:pt modelId="{67486646-7222-423C-B463-ABFAE245A249}" type="asst">
      <dgm:prSet custT="1"/>
      <dgm:spPr>
        <a:solidFill>
          <a:srgbClr val="C00000"/>
        </a:solidFill>
      </dgm:spPr>
      <dgm:t>
        <a:bodyPr/>
        <a:lstStyle/>
        <a:p>
          <a:r>
            <a:rPr lang="en-US" sz="1200" dirty="0">
              <a:latin typeface="Candara" panose="020E0502030303020204" pitchFamily="34" charset="0"/>
            </a:rPr>
            <a:t>Area Sales Manager/Regional Coordinator/CRM Regional Lead (Island)</a:t>
          </a:r>
        </a:p>
      </dgm:t>
    </dgm:pt>
    <dgm:pt modelId="{5BD08C16-7B23-456F-AAFE-FAB2DA7B37BA}" type="sibTrans" cxnId="{4527A232-D545-462A-8285-0506111B0B28}">
      <dgm:prSet/>
      <dgm:spPr/>
      <dgm:t>
        <a:bodyPr/>
        <a:lstStyle/>
        <a:p>
          <a:endParaRPr lang="en-US"/>
        </a:p>
      </dgm:t>
    </dgm:pt>
    <dgm:pt modelId="{76453C66-D350-43E2-AC61-98338D983768}" type="parTrans" cxnId="{4527A232-D545-462A-8285-0506111B0B28}">
      <dgm:prSet/>
      <dgm:spPr/>
      <dgm:t>
        <a:bodyPr/>
        <a:lstStyle/>
        <a:p>
          <a:endParaRPr lang="en-US"/>
        </a:p>
      </dgm:t>
    </dgm:pt>
    <dgm:pt modelId="{CE92DCDA-B479-43B0-A8D6-610F7EFAC73D}" type="asst">
      <dgm:prSet/>
      <dgm:spPr/>
      <dgm:t>
        <a:bodyPr/>
        <a:lstStyle/>
        <a:p>
          <a:r>
            <a:rPr lang="en-US" dirty="0"/>
            <a:t>Area Coordinators/Cluster Sales Executives</a:t>
          </a:r>
        </a:p>
      </dgm:t>
    </dgm:pt>
    <dgm:pt modelId="{CA867687-54D3-470F-92A1-D44E8D319476}" type="parTrans" cxnId="{3CA94E24-D019-4AD0-AE95-EC01D5899616}">
      <dgm:prSet/>
      <dgm:spPr/>
      <dgm:t>
        <a:bodyPr/>
        <a:lstStyle/>
        <a:p>
          <a:endParaRPr lang="en-US"/>
        </a:p>
      </dgm:t>
    </dgm:pt>
    <dgm:pt modelId="{3998733D-7AAC-4B8E-BD8B-8F943F8448D7}" type="sibTrans" cxnId="{3CA94E24-D019-4AD0-AE95-EC01D5899616}">
      <dgm:prSet/>
      <dgm:spPr/>
      <dgm:t>
        <a:bodyPr/>
        <a:lstStyle/>
        <a:p>
          <a:endParaRPr lang="en-US"/>
        </a:p>
      </dgm:t>
    </dgm:pt>
    <dgm:pt modelId="{911F58DC-BCA6-4414-BD7A-0C1FE4A400DA}" type="asst">
      <dgm:prSet/>
      <dgm:spPr/>
      <dgm:t>
        <a:bodyPr/>
        <a:lstStyle/>
        <a:p>
          <a:r>
            <a:rPr lang="en-US" dirty="0"/>
            <a:t>Area Coordinators/Cluster Sales Executives</a:t>
          </a:r>
        </a:p>
      </dgm:t>
    </dgm:pt>
    <dgm:pt modelId="{CD1AA1FE-3B71-4590-A240-9B6749D9EE7E}" type="parTrans" cxnId="{EB4963BC-E886-452F-A557-1E95C540710F}">
      <dgm:prSet/>
      <dgm:spPr/>
      <dgm:t>
        <a:bodyPr/>
        <a:lstStyle/>
        <a:p>
          <a:endParaRPr lang="en-US"/>
        </a:p>
      </dgm:t>
    </dgm:pt>
    <dgm:pt modelId="{0DC48B8E-7B56-4D69-89A6-03EEA4AD818E}" type="sibTrans" cxnId="{EB4963BC-E886-452F-A557-1E95C540710F}">
      <dgm:prSet/>
      <dgm:spPr/>
      <dgm:t>
        <a:bodyPr/>
        <a:lstStyle/>
        <a:p>
          <a:endParaRPr lang="en-US"/>
        </a:p>
      </dgm:t>
    </dgm:pt>
    <dgm:pt modelId="{07616163-6BFC-4DF6-A77A-21452186CC7B}" type="pres">
      <dgm:prSet presAssocID="{6ABB91AD-D1AF-4C4D-A8E9-C72B091D2F67}" presName="hierChild1" presStyleCnt="0">
        <dgm:presLayoutVars>
          <dgm:orgChart val="1"/>
          <dgm:chPref val="1"/>
          <dgm:dir/>
          <dgm:animOne val="branch"/>
          <dgm:animLvl val="lvl"/>
          <dgm:resizeHandles/>
        </dgm:presLayoutVars>
      </dgm:prSet>
      <dgm:spPr/>
    </dgm:pt>
    <dgm:pt modelId="{ED08B3A5-2728-44F8-BEE1-111BC942F541}" type="pres">
      <dgm:prSet presAssocID="{42B6092D-074D-464F-9AAD-A012D78A4E26}" presName="hierRoot1" presStyleCnt="0">
        <dgm:presLayoutVars>
          <dgm:hierBranch val="init"/>
        </dgm:presLayoutVars>
      </dgm:prSet>
      <dgm:spPr/>
    </dgm:pt>
    <dgm:pt modelId="{58DC1DC0-FD04-44BB-8627-6D526C83528E}" type="pres">
      <dgm:prSet presAssocID="{42B6092D-074D-464F-9AAD-A012D78A4E26}" presName="rootComposite1" presStyleCnt="0"/>
      <dgm:spPr/>
    </dgm:pt>
    <dgm:pt modelId="{511B0463-D3EC-446F-8C78-F5AD371EFFF3}" type="pres">
      <dgm:prSet presAssocID="{42B6092D-074D-464F-9AAD-A012D78A4E26}" presName="rootText1" presStyleLbl="node0" presStyleIdx="0" presStyleCnt="1">
        <dgm:presLayoutVars>
          <dgm:chPref val="3"/>
        </dgm:presLayoutVars>
      </dgm:prSet>
      <dgm:spPr/>
    </dgm:pt>
    <dgm:pt modelId="{03408769-E619-414F-81C9-461DF47F305B}" type="pres">
      <dgm:prSet presAssocID="{42B6092D-074D-464F-9AAD-A012D78A4E26}" presName="rootConnector1" presStyleLbl="node1" presStyleIdx="0" presStyleCnt="0"/>
      <dgm:spPr/>
    </dgm:pt>
    <dgm:pt modelId="{022BD628-E31E-4544-8113-910669724DDB}" type="pres">
      <dgm:prSet presAssocID="{42B6092D-074D-464F-9AAD-A012D78A4E26}" presName="hierChild2" presStyleCnt="0"/>
      <dgm:spPr/>
    </dgm:pt>
    <dgm:pt modelId="{72E1F4ED-B14E-4ACA-80F1-C8A40418A392}" type="pres">
      <dgm:prSet presAssocID="{50139785-AB36-47C6-86DF-9953363D748A}" presName="Name37" presStyleLbl="parChTrans1D2" presStyleIdx="0" presStyleCnt="5"/>
      <dgm:spPr/>
    </dgm:pt>
    <dgm:pt modelId="{D7AE4D12-BB32-4E7B-A59F-57406A5B4637}" type="pres">
      <dgm:prSet presAssocID="{065C70FC-A8BC-46E1-8636-164AB068E5E2}" presName="hierRoot2" presStyleCnt="0">
        <dgm:presLayoutVars>
          <dgm:hierBranch val="init"/>
        </dgm:presLayoutVars>
      </dgm:prSet>
      <dgm:spPr/>
    </dgm:pt>
    <dgm:pt modelId="{62B130E9-A62F-4436-97D2-960996D02A5D}" type="pres">
      <dgm:prSet presAssocID="{065C70FC-A8BC-46E1-8636-164AB068E5E2}" presName="rootComposite" presStyleCnt="0"/>
      <dgm:spPr/>
    </dgm:pt>
    <dgm:pt modelId="{E3341358-E48E-4F52-9FC7-DBF1AE192F78}" type="pres">
      <dgm:prSet presAssocID="{065C70FC-A8BC-46E1-8636-164AB068E5E2}" presName="rootText" presStyleLbl="node2" presStyleIdx="0" presStyleCnt="5">
        <dgm:presLayoutVars>
          <dgm:chPref val="3"/>
        </dgm:presLayoutVars>
      </dgm:prSet>
      <dgm:spPr/>
    </dgm:pt>
    <dgm:pt modelId="{562E2974-7838-42F3-A2B9-57E1E5BBDD42}" type="pres">
      <dgm:prSet presAssocID="{065C70FC-A8BC-46E1-8636-164AB068E5E2}" presName="rootConnector" presStyleLbl="node2" presStyleIdx="0" presStyleCnt="5"/>
      <dgm:spPr/>
    </dgm:pt>
    <dgm:pt modelId="{E0A94C17-7372-447E-B903-E78D4E61F58E}" type="pres">
      <dgm:prSet presAssocID="{065C70FC-A8BC-46E1-8636-164AB068E5E2}" presName="hierChild4" presStyleCnt="0"/>
      <dgm:spPr/>
    </dgm:pt>
    <dgm:pt modelId="{5940780A-CA5F-4EFF-9989-595766BED47F}" type="pres">
      <dgm:prSet presAssocID="{065C70FC-A8BC-46E1-8636-164AB068E5E2}" presName="hierChild5" presStyleCnt="0"/>
      <dgm:spPr/>
    </dgm:pt>
    <dgm:pt modelId="{48B2D26D-6DE6-41DC-931C-D155658301B4}" type="pres">
      <dgm:prSet presAssocID="{B50E66FB-1657-4E71-A075-04226155F4A1}" presName="Name111" presStyleLbl="parChTrans1D3" presStyleIdx="0" presStyleCnt="3"/>
      <dgm:spPr/>
    </dgm:pt>
    <dgm:pt modelId="{CA3AEE1A-AB8F-4A5A-91FE-8E622B9A2BA8}" type="pres">
      <dgm:prSet presAssocID="{484A00D7-38F2-453D-8AD1-B64F5B08DFC3}" presName="hierRoot3" presStyleCnt="0">
        <dgm:presLayoutVars>
          <dgm:hierBranch val="init"/>
        </dgm:presLayoutVars>
      </dgm:prSet>
      <dgm:spPr/>
    </dgm:pt>
    <dgm:pt modelId="{6F9E713F-8076-489D-89CF-D4E349C2ECDD}" type="pres">
      <dgm:prSet presAssocID="{484A00D7-38F2-453D-8AD1-B64F5B08DFC3}" presName="rootComposite3" presStyleCnt="0"/>
      <dgm:spPr/>
    </dgm:pt>
    <dgm:pt modelId="{FFA24EA8-C168-4984-A85E-8E4585FC6042}" type="pres">
      <dgm:prSet presAssocID="{484A00D7-38F2-453D-8AD1-B64F5B08DFC3}" presName="rootText3" presStyleLbl="asst2" presStyleIdx="0" presStyleCnt="5" custScaleX="168142">
        <dgm:presLayoutVars>
          <dgm:chPref val="3"/>
        </dgm:presLayoutVars>
      </dgm:prSet>
      <dgm:spPr/>
    </dgm:pt>
    <dgm:pt modelId="{76B13841-5521-46FC-AB66-A8F1AA009120}" type="pres">
      <dgm:prSet presAssocID="{484A00D7-38F2-453D-8AD1-B64F5B08DFC3}" presName="rootConnector3" presStyleLbl="asst2" presStyleIdx="0" presStyleCnt="5"/>
      <dgm:spPr/>
    </dgm:pt>
    <dgm:pt modelId="{37E8BD6C-9807-4236-BDF6-9B1462F45A10}" type="pres">
      <dgm:prSet presAssocID="{484A00D7-38F2-453D-8AD1-B64F5B08DFC3}" presName="hierChild6" presStyleCnt="0"/>
      <dgm:spPr/>
    </dgm:pt>
    <dgm:pt modelId="{C6900335-BF4E-4B31-A7C2-2EC0363BCD00}" type="pres">
      <dgm:prSet presAssocID="{665B204B-D4D9-4A71-8B81-6A6565C6750A}" presName="Name37" presStyleLbl="parChTrans1D4" presStyleIdx="0" presStyleCnt="3"/>
      <dgm:spPr/>
    </dgm:pt>
    <dgm:pt modelId="{098E0CBC-403B-4783-A46A-F73FD0548AF6}" type="pres">
      <dgm:prSet presAssocID="{80F5EE78-5091-4631-ABA8-3D9CAE276A53}" presName="hierRoot2" presStyleCnt="0">
        <dgm:presLayoutVars>
          <dgm:hierBranch val="init"/>
        </dgm:presLayoutVars>
      </dgm:prSet>
      <dgm:spPr/>
    </dgm:pt>
    <dgm:pt modelId="{84712E80-AF45-4A4D-9285-0F22B9FD1EAD}" type="pres">
      <dgm:prSet presAssocID="{80F5EE78-5091-4631-ABA8-3D9CAE276A53}" presName="rootComposite" presStyleCnt="0"/>
      <dgm:spPr/>
    </dgm:pt>
    <dgm:pt modelId="{8F2C3134-C026-40DE-8C5E-AC657D8E30BD}" type="pres">
      <dgm:prSet presAssocID="{80F5EE78-5091-4631-ABA8-3D9CAE276A53}" presName="rootText" presStyleLbl="node4" presStyleIdx="0" presStyleCnt="1">
        <dgm:presLayoutVars>
          <dgm:chPref val="3"/>
        </dgm:presLayoutVars>
      </dgm:prSet>
      <dgm:spPr/>
    </dgm:pt>
    <dgm:pt modelId="{9F3593C2-841D-449F-9535-9C7E163461D6}" type="pres">
      <dgm:prSet presAssocID="{80F5EE78-5091-4631-ABA8-3D9CAE276A53}" presName="rootConnector" presStyleLbl="node4" presStyleIdx="0" presStyleCnt="1"/>
      <dgm:spPr/>
    </dgm:pt>
    <dgm:pt modelId="{A45CF582-5E75-490B-88BD-B19330AA2B0A}" type="pres">
      <dgm:prSet presAssocID="{80F5EE78-5091-4631-ABA8-3D9CAE276A53}" presName="hierChild4" presStyleCnt="0"/>
      <dgm:spPr/>
    </dgm:pt>
    <dgm:pt modelId="{B25B2709-8503-4C5E-B747-AA685655319D}" type="pres">
      <dgm:prSet presAssocID="{80F5EE78-5091-4631-ABA8-3D9CAE276A53}" presName="hierChild5" presStyleCnt="0"/>
      <dgm:spPr/>
    </dgm:pt>
    <dgm:pt modelId="{CC8E9499-EF60-4C2D-B579-96547B973C11}" type="pres">
      <dgm:prSet presAssocID="{484A00D7-38F2-453D-8AD1-B64F5B08DFC3}" presName="hierChild7" presStyleCnt="0"/>
      <dgm:spPr/>
    </dgm:pt>
    <dgm:pt modelId="{99C52557-AA5C-46A5-A208-3E7594AFFDD8}" type="pres">
      <dgm:prSet presAssocID="{5413EF70-17DF-468E-8723-0CA830ED5823}" presName="Name37" presStyleLbl="parChTrans1D2" presStyleIdx="1" presStyleCnt="5"/>
      <dgm:spPr/>
    </dgm:pt>
    <dgm:pt modelId="{A3D29BDB-452C-43AB-95AB-C4A5D099D9D5}" type="pres">
      <dgm:prSet presAssocID="{6FFB0247-54DA-423F-939E-A013BB528487}" presName="hierRoot2" presStyleCnt="0">
        <dgm:presLayoutVars>
          <dgm:hierBranch val="init"/>
        </dgm:presLayoutVars>
      </dgm:prSet>
      <dgm:spPr/>
    </dgm:pt>
    <dgm:pt modelId="{81D5DF89-87C6-4E0D-8CF8-856AEC7EE344}" type="pres">
      <dgm:prSet presAssocID="{6FFB0247-54DA-423F-939E-A013BB528487}" presName="rootComposite" presStyleCnt="0"/>
      <dgm:spPr/>
    </dgm:pt>
    <dgm:pt modelId="{50C99887-1C11-4482-8683-EE5DCFDDFD1E}" type="pres">
      <dgm:prSet presAssocID="{6FFB0247-54DA-423F-939E-A013BB528487}" presName="rootText" presStyleLbl="node2" presStyleIdx="1" presStyleCnt="5">
        <dgm:presLayoutVars>
          <dgm:chPref val="3"/>
        </dgm:presLayoutVars>
      </dgm:prSet>
      <dgm:spPr/>
    </dgm:pt>
    <dgm:pt modelId="{9DE31FAC-2B1F-49AE-9DE2-1787B4E44F2C}" type="pres">
      <dgm:prSet presAssocID="{6FFB0247-54DA-423F-939E-A013BB528487}" presName="rootConnector" presStyleLbl="node2" presStyleIdx="1" presStyleCnt="5"/>
      <dgm:spPr/>
    </dgm:pt>
    <dgm:pt modelId="{471AF250-0D17-4F70-911D-658604422BDB}" type="pres">
      <dgm:prSet presAssocID="{6FFB0247-54DA-423F-939E-A013BB528487}" presName="hierChild4" presStyleCnt="0"/>
      <dgm:spPr/>
    </dgm:pt>
    <dgm:pt modelId="{C10CA488-CF38-4410-9325-28E759E07906}" type="pres">
      <dgm:prSet presAssocID="{6FFB0247-54DA-423F-939E-A013BB528487}" presName="hierChild5" presStyleCnt="0"/>
      <dgm:spPr/>
    </dgm:pt>
    <dgm:pt modelId="{A976262D-5EF5-4F15-B0F3-271A4D3DBEB5}" type="pres">
      <dgm:prSet presAssocID="{76453C66-D350-43E2-AC61-98338D983768}" presName="Name111" presStyleLbl="parChTrans1D3" presStyleIdx="1" presStyleCnt="3"/>
      <dgm:spPr/>
    </dgm:pt>
    <dgm:pt modelId="{9C8A768F-C520-485A-9438-4626925BD60B}" type="pres">
      <dgm:prSet presAssocID="{67486646-7222-423C-B463-ABFAE245A249}" presName="hierRoot3" presStyleCnt="0">
        <dgm:presLayoutVars>
          <dgm:hierBranch val="init"/>
        </dgm:presLayoutVars>
      </dgm:prSet>
      <dgm:spPr/>
    </dgm:pt>
    <dgm:pt modelId="{D39E1160-50C9-4122-AC2B-9201BE672ADF}" type="pres">
      <dgm:prSet presAssocID="{67486646-7222-423C-B463-ABFAE245A249}" presName="rootComposite3" presStyleCnt="0"/>
      <dgm:spPr/>
    </dgm:pt>
    <dgm:pt modelId="{A4BB3277-A5CA-4973-95A8-CE82037B1E6E}" type="pres">
      <dgm:prSet presAssocID="{67486646-7222-423C-B463-ABFAE245A249}" presName="rootText3" presStyleLbl="asst2" presStyleIdx="1" presStyleCnt="5" custScaleX="163969">
        <dgm:presLayoutVars>
          <dgm:chPref val="3"/>
        </dgm:presLayoutVars>
      </dgm:prSet>
      <dgm:spPr/>
    </dgm:pt>
    <dgm:pt modelId="{2F151C31-1C16-4735-80A1-FB8214FACF47}" type="pres">
      <dgm:prSet presAssocID="{67486646-7222-423C-B463-ABFAE245A249}" presName="rootConnector3" presStyleLbl="asst2" presStyleIdx="1" presStyleCnt="5"/>
      <dgm:spPr/>
    </dgm:pt>
    <dgm:pt modelId="{AF419BE3-6979-4F0E-A578-ACDBD21D6520}" type="pres">
      <dgm:prSet presAssocID="{67486646-7222-423C-B463-ABFAE245A249}" presName="hierChild6" presStyleCnt="0"/>
      <dgm:spPr/>
    </dgm:pt>
    <dgm:pt modelId="{52B450E8-87E0-4382-B087-0A800233AEB4}" type="pres">
      <dgm:prSet presAssocID="{67486646-7222-423C-B463-ABFAE245A249}" presName="hierChild7" presStyleCnt="0"/>
      <dgm:spPr/>
    </dgm:pt>
    <dgm:pt modelId="{2A3C0BA4-CD1D-4864-B35E-6B56935F1720}" type="pres">
      <dgm:prSet presAssocID="{CA867687-54D3-470F-92A1-D44E8D319476}" presName="Name111" presStyleLbl="parChTrans1D4" presStyleIdx="1" presStyleCnt="3"/>
      <dgm:spPr/>
    </dgm:pt>
    <dgm:pt modelId="{197E9241-352F-4895-8428-A4C634238D6B}" type="pres">
      <dgm:prSet presAssocID="{CE92DCDA-B479-43B0-A8D6-610F7EFAC73D}" presName="hierRoot3" presStyleCnt="0">
        <dgm:presLayoutVars>
          <dgm:hierBranch val="init"/>
        </dgm:presLayoutVars>
      </dgm:prSet>
      <dgm:spPr/>
    </dgm:pt>
    <dgm:pt modelId="{13461480-ACA6-4DD3-B6AF-43BC0C418559}" type="pres">
      <dgm:prSet presAssocID="{CE92DCDA-B479-43B0-A8D6-610F7EFAC73D}" presName="rootComposite3" presStyleCnt="0"/>
      <dgm:spPr/>
    </dgm:pt>
    <dgm:pt modelId="{5198C873-3CAC-4B1D-B296-9827F881F955}" type="pres">
      <dgm:prSet presAssocID="{CE92DCDA-B479-43B0-A8D6-610F7EFAC73D}" presName="rootText3" presStyleLbl="asst2" presStyleIdx="2" presStyleCnt="5">
        <dgm:presLayoutVars>
          <dgm:chPref val="3"/>
        </dgm:presLayoutVars>
      </dgm:prSet>
      <dgm:spPr/>
    </dgm:pt>
    <dgm:pt modelId="{0C4D4E4B-DD6D-4EB9-99A6-EE0567BE1B48}" type="pres">
      <dgm:prSet presAssocID="{CE92DCDA-B479-43B0-A8D6-610F7EFAC73D}" presName="rootConnector3" presStyleLbl="asst2" presStyleIdx="2" presStyleCnt="5"/>
      <dgm:spPr/>
    </dgm:pt>
    <dgm:pt modelId="{58C2422C-8571-46E8-8800-F99FE407D1EC}" type="pres">
      <dgm:prSet presAssocID="{CE92DCDA-B479-43B0-A8D6-610F7EFAC73D}" presName="hierChild6" presStyleCnt="0"/>
      <dgm:spPr/>
    </dgm:pt>
    <dgm:pt modelId="{BB70DCA1-F164-4D15-812A-050B642C8C5F}" type="pres">
      <dgm:prSet presAssocID="{CE92DCDA-B479-43B0-A8D6-610F7EFAC73D}" presName="hierChild7" presStyleCnt="0"/>
      <dgm:spPr/>
    </dgm:pt>
    <dgm:pt modelId="{7949AFBD-A46B-4C7A-A3EB-B3BD52E30256}" type="pres">
      <dgm:prSet presAssocID="{ADEA8BA8-0C29-45DE-A0E5-3222F7C58832}" presName="Name37" presStyleLbl="parChTrans1D2" presStyleIdx="2" presStyleCnt="5"/>
      <dgm:spPr/>
    </dgm:pt>
    <dgm:pt modelId="{7E259090-15DD-4CBF-8571-4B6DAB616416}" type="pres">
      <dgm:prSet presAssocID="{16B90479-FE4D-425A-B504-EB3D55ECD115}" presName="hierRoot2" presStyleCnt="0">
        <dgm:presLayoutVars>
          <dgm:hierBranch val="init"/>
        </dgm:presLayoutVars>
      </dgm:prSet>
      <dgm:spPr/>
    </dgm:pt>
    <dgm:pt modelId="{9582EE52-2AE0-4EB4-A2BB-D743EFF376DD}" type="pres">
      <dgm:prSet presAssocID="{16B90479-FE4D-425A-B504-EB3D55ECD115}" presName="rootComposite" presStyleCnt="0"/>
      <dgm:spPr/>
    </dgm:pt>
    <dgm:pt modelId="{47DE4787-5B76-4D9F-9C4F-125F0C8AF9A9}" type="pres">
      <dgm:prSet presAssocID="{16B90479-FE4D-425A-B504-EB3D55ECD115}" presName="rootText" presStyleLbl="node2" presStyleIdx="2" presStyleCnt="5">
        <dgm:presLayoutVars>
          <dgm:chPref val="3"/>
        </dgm:presLayoutVars>
      </dgm:prSet>
      <dgm:spPr/>
    </dgm:pt>
    <dgm:pt modelId="{1444B03A-BC2C-4041-B682-24AD24BA982B}" type="pres">
      <dgm:prSet presAssocID="{16B90479-FE4D-425A-B504-EB3D55ECD115}" presName="rootConnector" presStyleLbl="node2" presStyleIdx="2" presStyleCnt="5"/>
      <dgm:spPr/>
    </dgm:pt>
    <dgm:pt modelId="{B7D036F6-06BE-4586-BB91-D6259C85611D}" type="pres">
      <dgm:prSet presAssocID="{16B90479-FE4D-425A-B504-EB3D55ECD115}" presName="hierChild4" presStyleCnt="0"/>
      <dgm:spPr/>
    </dgm:pt>
    <dgm:pt modelId="{1C8AACA1-9B7D-49C0-AD66-C8E578251438}" type="pres">
      <dgm:prSet presAssocID="{16B90479-FE4D-425A-B504-EB3D55ECD115}" presName="hierChild5" presStyleCnt="0"/>
      <dgm:spPr/>
    </dgm:pt>
    <dgm:pt modelId="{0BF3FEDB-6608-4582-9FDA-9C573428138D}" type="pres">
      <dgm:prSet presAssocID="{865E349B-6874-4BF1-94C2-70CBFFCDEFCA}" presName="Name111" presStyleLbl="parChTrans1D3" presStyleIdx="2" presStyleCnt="3"/>
      <dgm:spPr/>
    </dgm:pt>
    <dgm:pt modelId="{44C0396F-1927-4DDB-B19E-90FEE8E5B8DF}" type="pres">
      <dgm:prSet presAssocID="{6BEAF5C8-AC8D-41A9-9DCB-F54123E2221A}" presName="hierRoot3" presStyleCnt="0">
        <dgm:presLayoutVars>
          <dgm:hierBranch val="init"/>
        </dgm:presLayoutVars>
      </dgm:prSet>
      <dgm:spPr/>
    </dgm:pt>
    <dgm:pt modelId="{3B9F519F-CED4-4B89-8E6C-0E3BBF40D5AF}" type="pres">
      <dgm:prSet presAssocID="{6BEAF5C8-AC8D-41A9-9DCB-F54123E2221A}" presName="rootComposite3" presStyleCnt="0"/>
      <dgm:spPr/>
    </dgm:pt>
    <dgm:pt modelId="{4657243C-8E67-40F4-A8F4-38E2EFF37758}" type="pres">
      <dgm:prSet presAssocID="{6BEAF5C8-AC8D-41A9-9DCB-F54123E2221A}" presName="rootText3" presStyleLbl="asst2" presStyleIdx="3" presStyleCnt="5" custScaleX="146472">
        <dgm:presLayoutVars>
          <dgm:chPref val="3"/>
        </dgm:presLayoutVars>
      </dgm:prSet>
      <dgm:spPr/>
    </dgm:pt>
    <dgm:pt modelId="{8C5633C1-B67E-49C4-85A6-BED0BD6E6AF6}" type="pres">
      <dgm:prSet presAssocID="{6BEAF5C8-AC8D-41A9-9DCB-F54123E2221A}" presName="rootConnector3" presStyleLbl="asst2" presStyleIdx="3" presStyleCnt="5"/>
      <dgm:spPr/>
    </dgm:pt>
    <dgm:pt modelId="{6EB92F57-847D-44EE-A15C-BD83860ABCA7}" type="pres">
      <dgm:prSet presAssocID="{6BEAF5C8-AC8D-41A9-9DCB-F54123E2221A}" presName="hierChild6" presStyleCnt="0"/>
      <dgm:spPr/>
    </dgm:pt>
    <dgm:pt modelId="{3E7778BD-A1C0-4E18-8094-FE62581AD48B}" type="pres">
      <dgm:prSet presAssocID="{6BEAF5C8-AC8D-41A9-9DCB-F54123E2221A}" presName="hierChild7" presStyleCnt="0"/>
      <dgm:spPr/>
    </dgm:pt>
    <dgm:pt modelId="{8BCB3122-2749-4570-8589-69D575C437C4}" type="pres">
      <dgm:prSet presAssocID="{CD1AA1FE-3B71-4590-A240-9B6749D9EE7E}" presName="Name111" presStyleLbl="parChTrans1D4" presStyleIdx="2" presStyleCnt="3"/>
      <dgm:spPr/>
    </dgm:pt>
    <dgm:pt modelId="{27DFA415-DED2-4F05-A1E1-ACF92C505CCE}" type="pres">
      <dgm:prSet presAssocID="{911F58DC-BCA6-4414-BD7A-0C1FE4A400DA}" presName="hierRoot3" presStyleCnt="0">
        <dgm:presLayoutVars>
          <dgm:hierBranch val="init"/>
        </dgm:presLayoutVars>
      </dgm:prSet>
      <dgm:spPr/>
    </dgm:pt>
    <dgm:pt modelId="{C3651DBF-3C71-4CF5-972C-D9C876353F13}" type="pres">
      <dgm:prSet presAssocID="{911F58DC-BCA6-4414-BD7A-0C1FE4A400DA}" presName="rootComposite3" presStyleCnt="0"/>
      <dgm:spPr/>
    </dgm:pt>
    <dgm:pt modelId="{8CA49A9D-F9AD-4D7E-B472-C65D7D10F2F6}" type="pres">
      <dgm:prSet presAssocID="{911F58DC-BCA6-4414-BD7A-0C1FE4A400DA}" presName="rootText3" presStyleLbl="asst2" presStyleIdx="4" presStyleCnt="5">
        <dgm:presLayoutVars>
          <dgm:chPref val="3"/>
        </dgm:presLayoutVars>
      </dgm:prSet>
      <dgm:spPr/>
    </dgm:pt>
    <dgm:pt modelId="{438DCB39-9CDA-4BA8-9458-FD261913D758}" type="pres">
      <dgm:prSet presAssocID="{911F58DC-BCA6-4414-BD7A-0C1FE4A400DA}" presName="rootConnector3" presStyleLbl="asst2" presStyleIdx="4" presStyleCnt="5"/>
      <dgm:spPr/>
    </dgm:pt>
    <dgm:pt modelId="{86E1D049-B41C-4C80-8EFE-AF545EEB1EAE}" type="pres">
      <dgm:prSet presAssocID="{911F58DC-BCA6-4414-BD7A-0C1FE4A400DA}" presName="hierChild6" presStyleCnt="0"/>
      <dgm:spPr/>
    </dgm:pt>
    <dgm:pt modelId="{E8E0D381-05CC-4BB5-A193-7E2C9B53339A}" type="pres">
      <dgm:prSet presAssocID="{911F58DC-BCA6-4414-BD7A-0C1FE4A400DA}" presName="hierChild7" presStyleCnt="0"/>
      <dgm:spPr/>
    </dgm:pt>
    <dgm:pt modelId="{5786D281-270D-4B45-83F6-4639A4BF3916}" type="pres">
      <dgm:prSet presAssocID="{670FCE30-4B53-4678-BF0E-7B7E4A501FCE}" presName="Name37" presStyleLbl="parChTrans1D2" presStyleIdx="3" presStyleCnt="5"/>
      <dgm:spPr/>
    </dgm:pt>
    <dgm:pt modelId="{5A696E26-8FCA-4AE5-B59D-75DB3E5E8DD1}" type="pres">
      <dgm:prSet presAssocID="{133E85C4-A350-4682-8A90-C5EB7C43A633}" presName="hierRoot2" presStyleCnt="0">
        <dgm:presLayoutVars>
          <dgm:hierBranch val="init"/>
        </dgm:presLayoutVars>
      </dgm:prSet>
      <dgm:spPr/>
    </dgm:pt>
    <dgm:pt modelId="{9AB689FC-F27D-408C-8451-ED90200D082B}" type="pres">
      <dgm:prSet presAssocID="{133E85C4-A350-4682-8A90-C5EB7C43A633}" presName="rootComposite" presStyleCnt="0"/>
      <dgm:spPr/>
    </dgm:pt>
    <dgm:pt modelId="{A1DD6A5B-D786-44D5-9136-292A456B73B9}" type="pres">
      <dgm:prSet presAssocID="{133E85C4-A350-4682-8A90-C5EB7C43A633}" presName="rootText" presStyleLbl="node2" presStyleIdx="3" presStyleCnt="5">
        <dgm:presLayoutVars>
          <dgm:chPref val="3"/>
        </dgm:presLayoutVars>
      </dgm:prSet>
      <dgm:spPr/>
    </dgm:pt>
    <dgm:pt modelId="{6F4F89F4-19D2-4532-BB83-6AFADA7227F4}" type="pres">
      <dgm:prSet presAssocID="{133E85C4-A350-4682-8A90-C5EB7C43A633}" presName="rootConnector" presStyleLbl="node2" presStyleIdx="3" presStyleCnt="5"/>
      <dgm:spPr/>
    </dgm:pt>
    <dgm:pt modelId="{BF635764-B292-4D01-A5DA-4B1C9E41EC25}" type="pres">
      <dgm:prSet presAssocID="{133E85C4-A350-4682-8A90-C5EB7C43A633}" presName="hierChild4" presStyleCnt="0"/>
      <dgm:spPr/>
    </dgm:pt>
    <dgm:pt modelId="{3FF67265-E948-4477-8EFC-789ACFF0FD76}" type="pres">
      <dgm:prSet presAssocID="{133E85C4-A350-4682-8A90-C5EB7C43A633}" presName="hierChild5" presStyleCnt="0"/>
      <dgm:spPr/>
    </dgm:pt>
    <dgm:pt modelId="{648D8AF8-795D-4C0E-A7E6-7870B79A4E16}" type="pres">
      <dgm:prSet presAssocID="{93663A9E-44B4-4A97-8E00-C4B0683DE4B2}" presName="Name37" presStyleLbl="parChTrans1D2" presStyleIdx="4" presStyleCnt="5"/>
      <dgm:spPr/>
    </dgm:pt>
    <dgm:pt modelId="{88507CAF-4512-44B0-A272-F253787B05E7}" type="pres">
      <dgm:prSet presAssocID="{4BA2A264-2508-4E86-8CE2-3CF72A4C4D4F}" presName="hierRoot2" presStyleCnt="0">
        <dgm:presLayoutVars>
          <dgm:hierBranch val="init"/>
        </dgm:presLayoutVars>
      </dgm:prSet>
      <dgm:spPr/>
    </dgm:pt>
    <dgm:pt modelId="{B36C8798-900A-4C46-9C49-3576DF5DE827}" type="pres">
      <dgm:prSet presAssocID="{4BA2A264-2508-4E86-8CE2-3CF72A4C4D4F}" presName="rootComposite" presStyleCnt="0"/>
      <dgm:spPr/>
    </dgm:pt>
    <dgm:pt modelId="{22A25FDB-3CF1-41D3-A121-2EEB7411BA5A}" type="pres">
      <dgm:prSet presAssocID="{4BA2A264-2508-4E86-8CE2-3CF72A4C4D4F}" presName="rootText" presStyleLbl="node2" presStyleIdx="4" presStyleCnt="5" custScaleX="97850">
        <dgm:presLayoutVars>
          <dgm:chPref val="3"/>
        </dgm:presLayoutVars>
      </dgm:prSet>
      <dgm:spPr/>
    </dgm:pt>
    <dgm:pt modelId="{CCCC8568-C02F-4BD0-817A-B9B6BE585C10}" type="pres">
      <dgm:prSet presAssocID="{4BA2A264-2508-4E86-8CE2-3CF72A4C4D4F}" presName="rootConnector" presStyleLbl="node2" presStyleIdx="4" presStyleCnt="5"/>
      <dgm:spPr/>
    </dgm:pt>
    <dgm:pt modelId="{218F9D74-9F37-41E7-A12F-B9CE33B2D9FA}" type="pres">
      <dgm:prSet presAssocID="{4BA2A264-2508-4E86-8CE2-3CF72A4C4D4F}" presName="hierChild4" presStyleCnt="0"/>
      <dgm:spPr/>
    </dgm:pt>
    <dgm:pt modelId="{210F87E8-AD9F-4817-94E5-8F659E6D9374}" type="pres">
      <dgm:prSet presAssocID="{4BA2A264-2508-4E86-8CE2-3CF72A4C4D4F}" presName="hierChild5" presStyleCnt="0"/>
      <dgm:spPr/>
    </dgm:pt>
    <dgm:pt modelId="{74B1240F-DC48-4330-A080-BF83F8886A89}" type="pres">
      <dgm:prSet presAssocID="{42B6092D-074D-464F-9AAD-A012D78A4E26}" presName="hierChild3" presStyleCnt="0"/>
      <dgm:spPr/>
    </dgm:pt>
  </dgm:ptLst>
  <dgm:cxnLst>
    <dgm:cxn modelId="{4AAB5D04-0E04-4451-A81A-CB51267AEE07}" type="presOf" srcId="{67486646-7222-423C-B463-ABFAE245A249}" destId="{A4BB3277-A5CA-4973-95A8-CE82037B1E6E}" srcOrd="0" destOrd="0" presId="urn:microsoft.com/office/officeart/2005/8/layout/orgChart1"/>
    <dgm:cxn modelId="{818D3714-8898-4754-A478-A4E478FC9B66}" type="presOf" srcId="{911F58DC-BCA6-4414-BD7A-0C1FE4A400DA}" destId="{8CA49A9D-F9AD-4D7E-B472-C65D7D10F2F6}" srcOrd="0" destOrd="0" presId="urn:microsoft.com/office/officeart/2005/8/layout/orgChart1"/>
    <dgm:cxn modelId="{5CCA281F-2F51-46E5-BEF9-1EE485A82930}" type="presOf" srcId="{93663A9E-44B4-4A97-8E00-C4B0683DE4B2}" destId="{648D8AF8-795D-4C0E-A7E6-7870B79A4E16}" srcOrd="0" destOrd="0" presId="urn:microsoft.com/office/officeart/2005/8/layout/orgChart1"/>
    <dgm:cxn modelId="{3CA94E24-D019-4AD0-AE95-EC01D5899616}" srcId="{67486646-7222-423C-B463-ABFAE245A249}" destId="{CE92DCDA-B479-43B0-A8D6-610F7EFAC73D}" srcOrd="0" destOrd="0" parTransId="{CA867687-54D3-470F-92A1-D44E8D319476}" sibTransId="{3998733D-7AAC-4B8E-BD8B-8F943F8448D7}"/>
    <dgm:cxn modelId="{0D1AB627-9348-4767-A37A-63AA6E5A030A}" type="presOf" srcId="{6BEAF5C8-AC8D-41A9-9DCB-F54123E2221A}" destId="{8C5633C1-B67E-49C4-85A6-BED0BD6E6AF6}" srcOrd="1" destOrd="0" presId="urn:microsoft.com/office/officeart/2005/8/layout/orgChart1"/>
    <dgm:cxn modelId="{4527A232-D545-462A-8285-0506111B0B28}" srcId="{6FFB0247-54DA-423F-939E-A013BB528487}" destId="{67486646-7222-423C-B463-ABFAE245A249}" srcOrd="0" destOrd="0" parTransId="{76453C66-D350-43E2-AC61-98338D983768}" sibTransId="{5BD08C16-7B23-456F-AAFE-FAB2DA7B37BA}"/>
    <dgm:cxn modelId="{DEEA7C34-50CA-4423-AA02-F64EC8723943}" type="presOf" srcId="{80F5EE78-5091-4631-ABA8-3D9CAE276A53}" destId="{8F2C3134-C026-40DE-8C5E-AC657D8E30BD}" srcOrd="0" destOrd="0" presId="urn:microsoft.com/office/officeart/2005/8/layout/orgChart1"/>
    <dgm:cxn modelId="{4A63E740-0FD4-4762-A22B-4E0C8CC1DE16}" type="presOf" srcId="{16B90479-FE4D-425A-B504-EB3D55ECD115}" destId="{1444B03A-BC2C-4041-B682-24AD24BA982B}" srcOrd="1" destOrd="0" presId="urn:microsoft.com/office/officeart/2005/8/layout/orgChart1"/>
    <dgm:cxn modelId="{0205235D-D2B7-45AF-8CC7-D8426AC2FE09}" type="presOf" srcId="{065C70FC-A8BC-46E1-8636-164AB068E5E2}" destId="{562E2974-7838-42F3-A2B9-57E1E5BBDD42}" srcOrd="1" destOrd="0" presId="urn:microsoft.com/office/officeart/2005/8/layout/orgChart1"/>
    <dgm:cxn modelId="{F319AE5D-5A54-4A38-A01A-B30FA4D7FFEB}" type="presOf" srcId="{CE92DCDA-B479-43B0-A8D6-610F7EFAC73D}" destId="{5198C873-3CAC-4B1D-B296-9827F881F955}" srcOrd="0" destOrd="0" presId="urn:microsoft.com/office/officeart/2005/8/layout/orgChart1"/>
    <dgm:cxn modelId="{B0FE5263-B425-4FF0-87B5-E80DF5D2887D}" type="presOf" srcId="{42B6092D-074D-464F-9AAD-A012D78A4E26}" destId="{03408769-E619-414F-81C9-461DF47F305B}" srcOrd="1" destOrd="0" presId="urn:microsoft.com/office/officeart/2005/8/layout/orgChart1"/>
    <dgm:cxn modelId="{3DE89549-4393-4A6D-8916-F5EA1183529C}" type="presOf" srcId="{6FFB0247-54DA-423F-939E-A013BB528487}" destId="{9DE31FAC-2B1F-49AE-9DE2-1787B4E44F2C}" srcOrd="1" destOrd="0" presId="urn:microsoft.com/office/officeart/2005/8/layout/orgChart1"/>
    <dgm:cxn modelId="{A5001D6B-3D48-4706-8EAF-FFB617C692F4}" type="presOf" srcId="{4BA2A264-2508-4E86-8CE2-3CF72A4C4D4F}" destId="{22A25FDB-3CF1-41D3-A121-2EEB7411BA5A}" srcOrd="0" destOrd="0" presId="urn:microsoft.com/office/officeart/2005/8/layout/orgChart1"/>
    <dgm:cxn modelId="{3506876D-CE68-47E9-B0CD-CC7D9A021233}" srcId="{42B6092D-074D-464F-9AAD-A012D78A4E26}" destId="{133E85C4-A350-4682-8A90-C5EB7C43A633}" srcOrd="3" destOrd="0" parTransId="{670FCE30-4B53-4678-BF0E-7B7E4A501FCE}" sibTransId="{224B122F-7A3C-45E2-BB77-EEEFAAEEA400}"/>
    <dgm:cxn modelId="{1DCA616E-D712-4963-A673-E2A3B32F0289}" type="presOf" srcId="{865E349B-6874-4BF1-94C2-70CBFFCDEFCA}" destId="{0BF3FEDB-6608-4582-9FDA-9C573428138D}" srcOrd="0" destOrd="0" presId="urn:microsoft.com/office/officeart/2005/8/layout/orgChart1"/>
    <dgm:cxn modelId="{DDAE404F-8A1A-4132-99CC-B10626113BEA}" srcId="{065C70FC-A8BC-46E1-8636-164AB068E5E2}" destId="{484A00D7-38F2-453D-8AD1-B64F5B08DFC3}" srcOrd="0" destOrd="0" parTransId="{B50E66FB-1657-4E71-A075-04226155F4A1}" sibTransId="{5F103A09-E6C5-49E8-A6CE-445421DBD209}"/>
    <dgm:cxn modelId="{614F824F-852A-4461-87C2-CE092B1723E6}" type="presOf" srcId="{665B204B-D4D9-4A71-8B81-6A6565C6750A}" destId="{C6900335-BF4E-4B31-A7C2-2EC0363BCD00}" srcOrd="0" destOrd="0" presId="urn:microsoft.com/office/officeart/2005/8/layout/orgChart1"/>
    <dgm:cxn modelId="{4786DF72-03D9-4435-841D-C9F1947284B3}" type="presOf" srcId="{670FCE30-4B53-4678-BF0E-7B7E4A501FCE}" destId="{5786D281-270D-4B45-83F6-4639A4BF3916}" srcOrd="0" destOrd="0" presId="urn:microsoft.com/office/officeart/2005/8/layout/orgChart1"/>
    <dgm:cxn modelId="{90E8E574-D333-4AF4-806D-D8B32F60D657}" type="presOf" srcId="{4BA2A264-2508-4E86-8CE2-3CF72A4C4D4F}" destId="{CCCC8568-C02F-4BD0-817A-B9B6BE585C10}" srcOrd="1" destOrd="0" presId="urn:microsoft.com/office/officeart/2005/8/layout/orgChart1"/>
    <dgm:cxn modelId="{5F068D7A-797A-4DC0-B201-E17A97C162EC}" srcId="{42B6092D-074D-464F-9AAD-A012D78A4E26}" destId="{065C70FC-A8BC-46E1-8636-164AB068E5E2}" srcOrd="0" destOrd="0" parTransId="{50139785-AB36-47C6-86DF-9953363D748A}" sibTransId="{22EE591F-6985-49CF-AEDC-BB3AC3FC3603}"/>
    <dgm:cxn modelId="{6EED697C-ECA6-437D-8711-73DA9CD2CA22}" type="presOf" srcId="{5413EF70-17DF-468E-8723-0CA830ED5823}" destId="{99C52557-AA5C-46A5-A208-3E7594AFFDD8}" srcOrd="0" destOrd="0" presId="urn:microsoft.com/office/officeart/2005/8/layout/orgChart1"/>
    <dgm:cxn modelId="{C37F908C-547F-4D2B-997A-80922CE07064}" type="presOf" srcId="{50139785-AB36-47C6-86DF-9953363D748A}" destId="{72E1F4ED-B14E-4ACA-80F1-C8A40418A392}" srcOrd="0" destOrd="0" presId="urn:microsoft.com/office/officeart/2005/8/layout/orgChart1"/>
    <dgm:cxn modelId="{45EA368F-3933-4D3E-B2BC-C4719106A361}" type="presOf" srcId="{6FFB0247-54DA-423F-939E-A013BB528487}" destId="{50C99887-1C11-4482-8683-EE5DCFDDFD1E}" srcOrd="0" destOrd="0" presId="urn:microsoft.com/office/officeart/2005/8/layout/orgChart1"/>
    <dgm:cxn modelId="{1DDBDC90-D875-43E9-A683-15761E3D84FD}" type="presOf" srcId="{80F5EE78-5091-4631-ABA8-3D9CAE276A53}" destId="{9F3593C2-841D-449F-9535-9C7E163461D6}" srcOrd="1" destOrd="0" presId="urn:microsoft.com/office/officeart/2005/8/layout/orgChart1"/>
    <dgm:cxn modelId="{24F58B95-ABD1-40A8-B982-E42FB41342EF}" type="presOf" srcId="{CD1AA1FE-3B71-4590-A240-9B6749D9EE7E}" destId="{8BCB3122-2749-4570-8589-69D575C437C4}" srcOrd="0" destOrd="0" presId="urn:microsoft.com/office/officeart/2005/8/layout/orgChart1"/>
    <dgm:cxn modelId="{55FACF9B-04BB-40D3-A84E-F8DAF0AAEF9D}" srcId="{42B6092D-074D-464F-9AAD-A012D78A4E26}" destId="{6FFB0247-54DA-423F-939E-A013BB528487}" srcOrd="1" destOrd="0" parTransId="{5413EF70-17DF-468E-8723-0CA830ED5823}" sibTransId="{F93D1180-368A-46DD-97E0-184759BDDD26}"/>
    <dgm:cxn modelId="{EC5C3FA3-4BC3-446C-B3F7-1D55ABE688E2}" type="presOf" srcId="{76453C66-D350-43E2-AC61-98338D983768}" destId="{A976262D-5EF5-4F15-B0F3-271A4D3DBEB5}" srcOrd="0" destOrd="0" presId="urn:microsoft.com/office/officeart/2005/8/layout/orgChart1"/>
    <dgm:cxn modelId="{616FD1AA-335A-4F41-9821-F8500E0494D9}" type="presOf" srcId="{CE92DCDA-B479-43B0-A8D6-610F7EFAC73D}" destId="{0C4D4E4B-DD6D-4EB9-99A6-EE0567BE1B48}" srcOrd="1" destOrd="0" presId="urn:microsoft.com/office/officeart/2005/8/layout/orgChart1"/>
    <dgm:cxn modelId="{397EC4B6-383E-4F0E-81E4-3841848BEBF3}" type="presOf" srcId="{16B90479-FE4D-425A-B504-EB3D55ECD115}" destId="{47DE4787-5B76-4D9F-9C4F-125F0C8AF9A9}" srcOrd="0" destOrd="0" presId="urn:microsoft.com/office/officeart/2005/8/layout/orgChart1"/>
    <dgm:cxn modelId="{EB4963BC-E886-452F-A557-1E95C540710F}" srcId="{6BEAF5C8-AC8D-41A9-9DCB-F54123E2221A}" destId="{911F58DC-BCA6-4414-BD7A-0C1FE4A400DA}" srcOrd="0" destOrd="0" parTransId="{CD1AA1FE-3B71-4590-A240-9B6749D9EE7E}" sibTransId="{0DC48B8E-7B56-4D69-89A6-03EEA4AD818E}"/>
    <dgm:cxn modelId="{ACE344C0-BBE8-4A25-B924-95529354A3DB}" type="presOf" srcId="{67486646-7222-423C-B463-ABFAE245A249}" destId="{2F151C31-1C16-4735-80A1-FB8214FACF47}" srcOrd="1" destOrd="0" presId="urn:microsoft.com/office/officeart/2005/8/layout/orgChart1"/>
    <dgm:cxn modelId="{8308D3C6-F376-40AA-8872-38DEAB9BF9A7}" srcId="{16B90479-FE4D-425A-B504-EB3D55ECD115}" destId="{6BEAF5C8-AC8D-41A9-9DCB-F54123E2221A}" srcOrd="0" destOrd="0" parTransId="{865E349B-6874-4BF1-94C2-70CBFFCDEFCA}" sibTransId="{2E294C99-F440-4061-A566-EFF4DEF0E91E}"/>
    <dgm:cxn modelId="{5AF6A3C7-6BB9-4624-A8FA-A77C10A01B9E}" type="presOf" srcId="{065C70FC-A8BC-46E1-8636-164AB068E5E2}" destId="{E3341358-E48E-4F52-9FC7-DBF1AE192F78}" srcOrd="0" destOrd="0" presId="urn:microsoft.com/office/officeart/2005/8/layout/orgChart1"/>
    <dgm:cxn modelId="{40E66CCA-8D5C-4313-9F1B-AECF8E30A03F}" type="presOf" srcId="{133E85C4-A350-4682-8A90-C5EB7C43A633}" destId="{6F4F89F4-19D2-4532-BB83-6AFADA7227F4}" srcOrd="1" destOrd="0" presId="urn:microsoft.com/office/officeart/2005/8/layout/orgChart1"/>
    <dgm:cxn modelId="{0E41F4CA-A50D-4748-9A92-3EE2A0FC8BBD}" type="presOf" srcId="{B50E66FB-1657-4E71-A075-04226155F4A1}" destId="{48B2D26D-6DE6-41DC-931C-D155658301B4}" srcOrd="0" destOrd="0" presId="urn:microsoft.com/office/officeart/2005/8/layout/orgChart1"/>
    <dgm:cxn modelId="{55C5C5CF-566F-43A5-861F-31D58D90791F}" type="presOf" srcId="{133E85C4-A350-4682-8A90-C5EB7C43A633}" destId="{A1DD6A5B-D786-44D5-9136-292A456B73B9}" srcOrd="0" destOrd="0" presId="urn:microsoft.com/office/officeart/2005/8/layout/orgChart1"/>
    <dgm:cxn modelId="{31C405D9-7425-4D69-952A-DEBB90EDBFDE}" srcId="{6ABB91AD-D1AF-4C4D-A8E9-C72B091D2F67}" destId="{42B6092D-074D-464F-9AAD-A012D78A4E26}" srcOrd="0" destOrd="0" parTransId="{4BA02E3B-68DB-4866-B24B-621352CA24A1}" sibTransId="{ED047F06-64C8-43ED-8C32-C79EBEB1920E}"/>
    <dgm:cxn modelId="{645A6DD9-633D-461E-A270-94F049569B5C}" type="presOf" srcId="{484A00D7-38F2-453D-8AD1-B64F5B08DFC3}" destId="{FFA24EA8-C168-4984-A85E-8E4585FC6042}" srcOrd="0" destOrd="0" presId="urn:microsoft.com/office/officeart/2005/8/layout/orgChart1"/>
    <dgm:cxn modelId="{11AFD7DB-0EC0-456A-9ED0-7850DA621891}" type="presOf" srcId="{ADEA8BA8-0C29-45DE-A0E5-3222F7C58832}" destId="{7949AFBD-A46B-4C7A-A3EB-B3BD52E30256}" srcOrd="0" destOrd="0" presId="urn:microsoft.com/office/officeart/2005/8/layout/orgChart1"/>
    <dgm:cxn modelId="{37E981E3-B940-4BBB-B307-75D417F2F034}" type="presOf" srcId="{484A00D7-38F2-453D-8AD1-B64F5B08DFC3}" destId="{76B13841-5521-46FC-AB66-A8F1AA009120}" srcOrd="1" destOrd="0" presId="urn:microsoft.com/office/officeart/2005/8/layout/orgChart1"/>
    <dgm:cxn modelId="{8FFFF1E7-330F-4299-9757-D2331C02F661}" type="presOf" srcId="{42B6092D-074D-464F-9AAD-A012D78A4E26}" destId="{511B0463-D3EC-446F-8C78-F5AD371EFFF3}" srcOrd="0" destOrd="0" presId="urn:microsoft.com/office/officeart/2005/8/layout/orgChart1"/>
    <dgm:cxn modelId="{9EC6FCEB-79D0-4F2C-B512-A4807EB89EA3}" type="presOf" srcId="{6ABB91AD-D1AF-4C4D-A8E9-C72B091D2F67}" destId="{07616163-6BFC-4DF6-A77A-21452186CC7B}" srcOrd="0" destOrd="0" presId="urn:microsoft.com/office/officeart/2005/8/layout/orgChart1"/>
    <dgm:cxn modelId="{9F9B80EC-F597-4952-AB15-4390F7E5E9B8}" type="presOf" srcId="{6BEAF5C8-AC8D-41A9-9DCB-F54123E2221A}" destId="{4657243C-8E67-40F4-A8F4-38E2EFF37758}" srcOrd="0" destOrd="0" presId="urn:microsoft.com/office/officeart/2005/8/layout/orgChart1"/>
    <dgm:cxn modelId="{7FF66EED-CE6E-4E53-93C6-C70517143B88}" type="presOf" srcId="{CA867687-54D3-470F-92A1-D44E8D319476}" destId="{2A3C0BA4-CD1D-4864-B35E-6B56935F1720}" srcOrd="0" destOrd="0" presId="urn:microsoft.com/office/officeart/2005/8/layout/orgChart1"/>
    <dgm:cxn modelId="{D0B5B9F2-4E1B-4333-9BB8-421441B13879}" type="presOf" srcId="{911F58DC-BCA6-4414-BD7A-0C1FE4A400DA}" destId="{438DCB39-9CDA-4BA8-9458-FD261913D758}" srcOrd="1" destOrd="0" presId="urn:microsoft.com/office/officeart/2005/8/layout/orgChart1"/>
    <dgm:cxn modelId="{7B9250F6-AAD2-476E-A079-D2A412F81F56}" srcId="{42B6092D-074D-464F-9AAD-A012D78A4E26}" destId="{4BA2A264-2508-4E86-8CE2-3CF72A4C4D4F}" srcOrd="4" destOrd="0" parTransId="{93663A9E-44B4-4A97-8E00-C4B0683DE4B2}" sibTransId="{43EB31C3-7962-4488-8BA0-3A2BF0C8FCCE}"/>
    <dgm:cxn modelId="{736CB7FB-FD64-40A0-8C3B-5DEC0F82DC64}" srcId="{484A00D7-38F2-453D-8AD1-B64F5B08DFC3}" destId="{80F5EE78-5091-4631-ABA8-3D9CAE276A53}" srcOrd="0" destOrd="0" parTransId="{665B204B-D4D9-4A71-8B81-6A6565C6750A}" sibTransId="{B4E50D99-BA4A-40B2-9756-ADA3F448FEBA}"/>
    <dgm:cxn modelId="{D867BFFB-3D90-473D-A30E-58D77360BA57}" srcId="{42B6092D-074D-464F-9AAD-A012D78A4E26}" destId="{16B90479-FE4D-425A-B504-EB3D55ECD115}" srcOrd="2" destOrd="0" parTransId="{ADEA8BA8-0C29-45DE-A0E5-3222F7C58832}" sibTransId="{452760D4-607B-46CD-B0DF-1DF34A0AEC2D}"/>
    <dgm:cxn modelId="{7FBC3CFB-8AEA-46B6-9206-5EC199CA66B3}" type="presParOf" srcId="{07616163-6BFC-4DF6-A77A-21452186CC7B}" destId="{ED08B3A5-2728-44F8-BEE1-111BC942F541}" srcOrd="0" destOrd="0" presId="urn:microsoft.com/office/officeart/2005/8/layout/orgChart1"/>
    <dgm:cxn modelId="{4970B3BD-2A3F-4153-AA26-76546908D7DB}" type="presParOf" srcId="{ED08B3A5-2728-44F8-BEE1-111BC942F541}" destId="{58DC1DC0-FD04-44BB-8627-6D526C83528E}" srcOrd="0" destOrd="0" presId="urn:microsoft.com/office/officeart/2005/8/layout/orgChart1"/>
    <dgm:cxn modelId="{B82C1F9D-CF22-48FE-8E2F-55711B4DBCB9}" type="presParOf" srcId="{58DC1DC0-FD04-44BB-8627-6D526C83528E}" destId="{511B0463-D3EC-446F-8C78-F5AD371EFFF3}" srcOrd="0" destOrd="0" presId="urn:microsoft.com/office/officeart/2005/8/layout/orgChart1"/>
    <dgm:cxn modelId="{5612D38F-7A8F-4EE5-AD06-0E9D6FF9CD33}" type="presParOf" srcId="{58DC1DC0-FD04-44BB-8627-6D526C83528E}" destId="{03408769-E619-414F-81C9-461DF47F305B}" srcOrd="1" destOrd="0" presId="urn:microsoft.com/office/officeart/2005/8/layout/orgChart1"/>
    <dgm:cxn modelId="{8402ABC9-FCD3-4143-A0FC-DA6D61EA3568}" type="presParOf" srcId="{ED08B3A5-2728-44F8-BEE1-111BC942F541}" destId="{022BD628-E31E-4544-8113-910669724DDB}" srcOrd="1" destOrd="0" presId="urn:microsoft.com/office/officeart/2005/8/layout/orgChart1"/>
    <dgm:cxn modelId="{2272C5BB-9546-4A94-AE7F-0070013D4704}" type="presParOf" srcId="{022BD628-E31E-4544-8113-910669724DDB}" destId="{72E1F4ED-B14E-4ACA-80F1-C8A40418A392}" srcOrd="0" destOrd="0" presId="urn:microsoft.com/office/officeart/2005/8/layout/orgChart1"/>
    <dgm:cxn modelId="{14297737-F322-4E3E-A908-2AC52F5B649C}" type="presParOf" srcId="{022BD628-E31E-4544-8113-910669724DDB}" destId="{D7AE4D12-BB32-4E7B-A59F-57406A5B4637}" srcOrd="1" destOrd="0" presId="urn:microsoft.com/office/officeart/2005/8/layout/orgChart1"/>
    <dgm:cxn modelId="{61A94E42-3869-4FB2-A662-8B25EDAF68B9}" type="presParOf" srcId="{D7AE4D12-BB32-4E7B-A59F-57406A5B4637}" destId="{62B130E9-A62F-4436-97D2-960996D02A5D}" srcOrd="0" destOrd="0" presId="urn:microsoft.com/office/officeart/2005/8/layout/orgChart1"/>
    <dgm:cxn modelId="{AC982704-B18B-4D6D-91A7-855CB7287895}" type="presParOf" srcId="{62B130E9-A62F-4436-97D2-960996D02A5D}" destId="{E3341358-E48E-4F52-9FC7-DBF1AE192F78}" srcOrd="0" destOrd="0" presId="urn:microsoft.com/office/officeart/2005/8/layout/orgChart1"/>
    <dgm:cxn modelId="{D624F1C8-39EB-46D8-A622-8DF045947910}" type="presParOf" srcId="{62B130E9-A62F-4436-97D2-960996D02A5D}" destId="{562E2974-7838-42F3-A2B9-57E1E5BBDD42}" srcOrd="1" destOrd="0" presId="urn:microsoft.com/office/officeart/2005/8/layout/orgChart1"/>
    <dgm:cxn modelId="{6FE27CB7-97ED-45A4-9B70-8B4D0A616AD1}" type="presParOf" srcId="{D7AE4D12-BB32-4E7B-A59F-57406A5B4637}" destId="{E0A94C17-7372-447E-B903-E78D4E61F58E}" srcOrd="1" destOrd="0" presId="urn:microsoft.com/office/officeart/2005/8/layout/orgChart1"/>
    <dgm:cxn modelId="{0C467A1E-34FA-4AFC-8710-95A4CA71442B}" type="presParOf" srcId="{D7AE4D12-BB32-4E7B-A59F-57406A5B4637}" destId="{5940780A-CA5F-4EFF-9989-595766BED47F}" srcOrd="2" destOrd="0" presId="urn:microsoft.com/office/officeart/2005/8/layout/orgChart1"/>
    <dgm:cxn modelId="{E9D2B3BC-99E5-49FD-8BFE-5AADE4D92843}" type="presParOf" srcId="{5940780A-CA5F-4EFF-9989-595766BED47F}" destId="{48B2D26D-6DE6-41DC-931C-D155658301B4}" srcOrd="0" destOrd="0" presId="urn:microsoft.com/office/officeart/2005/8/layout/orgChart1"/>
    <dgm:cxn modelId="{22591C58-6C98-4411-BFC6-810FE794E4B8}" type="presParOf" srcId="{5940780A-CA5F-4EFF-9989-595766BED47F}" destId="{CA3AEE1A-AB8F-4A5A-91FE-8E622B9A2BA8}" srcOrd="1" destOrd="0" presId="urn:microsoft.com/office/officeart/2005/8/layout/orgChart1"/>
    <dgm:cxn modelId="{B3B9E9EF-F5E6-44C1-B61F-028AB1D7EEF4}" type="presParOf" srcId="{CA3AEE1A-AB8F-4A5A-91FE-8E622B9A2BA8}" destId="{6F9E713F-8076-489D-89CF-D4E349C2ECDD}" srcOrd="0" destOrd="0" presId="urn:microsoft.com/office/officeart/2005/8/layout/orgChart1"/>
    <dgm:cxn modelId="{770E8D3D-EE2C-440E-B2EE-68E90168F88F}" type="presParOf" srcId="{6F9E713F-8076-489D-89CF-D4E349C2ECDD}" destId="{FFA24EA8-C168-4984-A85E-8E4585FC6042}" srcOrd="0" destOrd="0" presId="urn:microsoft.com/office/officeart/2005/8/layout/orgChart1"/>
    <dgm:cxn modelId="{A172AA7E-2030-44C4-BE53-F5CDA2E9FC2B}" type="presParOf" srcId="{6F9E713F-8076-489D-89CF-D4E349C2ECDD}" destId="{76B13841-5521-46FC-AB66-A8F1AA009120}" srcOrd="1" destOrd="0" presId="urn:microsoft.com/office/officeart/2005/8/layout/orgChart1"/>
    <dgm:cxn modelId="{8B911630-4B99-4294-8DF8-0A2167DE59BA}" type="presParOf" srcId="{CA3AEE1A-AB8F-4A5A-91FE-8E622B9A2BA8}" destId="{37E8BD6C-9807-4236-BDF6-9B1462F45A10}" srcOrd="1" destOrd="0" presId="urn:microsoft.com/office/officeart/2005/8/layout/orgChart1"/>
    <dgm:cxn modelId="{03E608FE-8F71-4922-BC2C-9085E1186A96}" type="presParOf" srcId="{37E8BD6C-9807-4236-BDF6-9B1462F45A10}" destId="{C6900335-BF4E-4B31-A7C2-2EC0363BCD00}" srcOrd="0" destOrd="0" presId="urn:microsoft.com/office/officeart/2005/8/layout/orgChart1"/>
    <dgm:cxn modelId="{9CB0368D-F9AF-42FD-9FEC-16C3E4369E23}" type="presParOf" srcId="{37E8BD6C-9807-4236-BDF6-9B1462F45A10}" destId="{098E0CBC-403B-4783-A46A-F73FD0548AF6}" srcOrd="1" destOrd="0" presId="urn:microsoft.com/office/officeart/2005/8/layout/orgChart1"/>
    <dgm:cxn modelId="{959AAACB-4CFE-4B96-AC1D-55C44A80B76E}" type="presParOf" srcId="{098E0CBC-403B-4783-A46A-F73FD0548AF6}" destId="{84712E80-AF45-4A4D-9285-0F22B9FD1EAD}" srcOrd="0" destOrd="0" presId="urn:microsoft.com/office/officeart/2005/8/layout/orgChart1"/>
    <dgm:cxn modelId="{DABB12D3-AF82-456F-93C6-B2CE8195C71C}" type="presParOf" srcId="{84712E80-AF45-4A4D-9285-0F22B9FD1EAD}" destId="{8F2C3134-C026-40DE-8C5E-AC657D8E30BD}" srcOrd="0" destOrd="0" presId="urn:microsoft.com/office/officeart/2005/8/layout/orgChart1"/>
    <dgm:cxn modelId="{283912C5-E61C-4284-8A59-7F979CA3C144}" type="presParOf" srcId="{84712E80-AF45-4A4D-9285-0F22B9FD1EAD}" destId="{9F3593C2-841D-449F-9535-9C7E163461D6}" srcOrd="1" destOrd="0" presId="urn:microsoft.com/office/officeart/2005/8/layout/orgChart1"/>
    <dgm:cxn modelId="{6B1C7B57-35D4-467B-A0D0-08329C03D1BA}" type="presParOf" srcId="{098E0CBC-403B-4783-A46A-F73FD0548AF6}" destId="{A45CF582-5E75-490B-88BD-B19330AA2B0A}" srcOrd="1" destOrd="0" presId="urn:microsoft.com/office/officeart/2005/8/layout/orgChart1"/>
    <dgm:cxn modelId="{5FB684BB-BD0D-4C7C-89C6-443603E693A4}" type="presParOf" srcId="{098E0CBC-403B-4783-A46A-F73FD0548AF6}" destId="{B25B2709-8503-4C5E-B747-AA685655319D}" srcOrd="2" destOrd="0" presId="urn:microsoft.com/office/officeart/2005/8/layout/orgChart1"/>
    <dgm:cxn modelId="{2E1F2D97-44F3-4CA0-8921-2276E64DE487}" type="presParOf" srcId="{CA3AEE1A-AB8F-4A5A-91FE-8E622B9A2BA8}" destId="{CC8E9499-EF60-4C2D-B579-96547B973C11}" srcOrd="2" destOrd="0" presId="urn:microsoft.com/office/officeart/2005/8/layout/orgChart1"/>
    <dgm:cxn modelId="{D9EED18C-EFD0-4A24-BA9A-FD3029E39217}" type="presParOf" srcId="{022BD628-E31E-4544-8113-910669724DDB}" destId="{99C52557-AA5C-46A5-A208-3E7594AFFDD8}" srcOrd="2" destOrd="0" presId="urn:microsoft.com/office/officeart/2005/8/layout/orgChart1"/>
    <dgm:cxn modelId="{DDBC537F-BC40-42F7-BDE7-18735E64E071}" type="presParOf" srcId="{022BD628-E31E-4544-8113-910669724DDB}" destId="{A3D29BDB-452C-43AB-95AB-C4A5D099D9D5}" srcOrd="3" destOrd="0" presId="urn:microsoft.com/office/officeart/2005/8/layout/orgChart1"/>
    <dgm:cxn modelId="{29E97DDB-4DF5-416D-A3C4-E364A5CB21FD}" type="presParOf" srcId="{A3D29BDB-452C-43AB-95AB-C4A5D099D9D5}" destId="{81D5DF89-87C6-4E0D-8CF8-856AEC7EE344}" srcOrd="0" destOrd="0" presId="urn:microsoft.com/office/officeart/2005/8/layout/orgChart1"/>
    <dgm:cxn modelId="{13579FDD-C664-4B20-ACF2-4DF21A145EF7}" type="presParOf" srcId="{81D5DF89-87C6-4E0D-8CF8-856AEC7EE344}" destId="{50C99887-1C11-4482-8683-EE5DCFDDFD1E}" srcOrd="0" destOrd="0" presId="urn:microsoft.com/office/officeart/2005/8/layout/orgChart1"/>
    <dgm:cxn modelId="{AA026200-4E36-4E59-A2D3-9692FC0F5DE6}" type="presParOf" srcId="{81D5DF89-87C6-4E0D-8CF8-856AEC7EE344}" destId="{9DE31FAC-2B1F-49AE-9DE2-1787B4E44F2C}" srcOrd="1" destOrd="0" presId="urn:microsoft.com/office/officeart/2005/8/layout/orgChart1"/>
    <dgm:cxn modelId="{E3F6EBA3-1C92-4DB9-A1F0-E83AE24BD9A7}" type="presParOf" srcId="{A3D29BDB-452C-43AB-95AB-C4A5D099D9D5}" destId="{471AF250-0D17-4F70-911D-658604422BDB}" srcOrd="1" destOrd="0" presId="urn:microsoft.com/office/officeart/2005/8/layout/orgChart1"/>
    <dgm:cxn modelId="{45556E83-6B41-4245-85BD-1A4DE2D18647}" type="presParOf" srcId="{A3D29BDB-452C-43AB-95AB-C4A5D099D9D5}" destId="{C10CA488-CF38-4410-9325-28E759E07906}" srcOrd="2" destOrd="0" presId="urn:microsoft.com/office/officeart/2005/8/layout/orgChart1"/>
    <dgm:cxn modelId="{3C891302-DA11-4925-9C1F-83F7BBF8AEE4}" type="presParOf" srcId="{C10CA488-CF38-4410-9325-28E759E07906}" destId="{A976262D-5EF5-4F15-B0F3-271A4D3DBEB5}" srcOrd="0" destOrd="0" presId="urn:microsoft.com/office/officeart/2005/8/layout/orgChart1"/>
    <dgm:cxn modelId="{5C9552C1-1F16-4AFC-990A-6960B1BD4095}" type="presParOf" srcId="{C10CA488-CF38-4410-9325-28E759E07906}" destId="{9C8A768F-C520-485A-9438-4626925BD60B}" srcOrd="1" destOrd="0" presId="urn:microsoft.com/office/officeart/2005/8/layout/orgChart1"/>
    <dgm:cxn modelId="{5806EFC8-1F80-4D5B-B299-04D93F46594D}" type="presParOf" srcId="{9C8A768F-C520-485A-9438-4626925BD60B}" destId="{D39E1160-50C9-4122-AC2B-9201BE672ADF}" srcOrd="0" destOrd="0" presId="urn:microsoft.com/office/officeart/2005/8/layout/orgChart1"/>
    <dgm:cxn modelId="{D24C636B-8413-4E3B-8CB7-157E53821E37}" type="presParOf" srcId="{D39E1160-50C9-4122-AC2B-9201BE672ADF}" destId="{A4BB3277-A5CA-4973-95A8-CE82037B1E6E}" srcOrd="0" destOrd="0" presId="urn:microsoft.com/office/officeart/2005/8/layout/orgChart1"/>
    <dgm:cxn modelId="{7379D0EE-87B3-4779-BF31-607425A7FA0E}" type="presParOf" srcId="{D39E1160-50C9-4122-AC2B-9201BE672ADF}" destId="{2F151C31-1C16-4735-80A1-FB8214FACF47}" srcOrd="1" destOrd="0" presId="urn:microsoft.com/office/officeart/2005/8/layout/orgChart1"/>
    <dgm:cxn modelId="{44B4F2EB-35BA-459E-8B2D-7EED60796758}" type="presParOf" srcId="{9C8A768F-C520-485A-9438-4626925BD60B}" destId="{AF419BE3-6979-4F0E-A578-ACDBD21D6520}" srcOrd="1" destOrd="0" presId="urn:microsoft.com/office/officeart/2005/8/layout/orgChart1"/>
    <dgm:cxn modelId="{A474A953-0A9A-4ADD-B3B8-387219174D19}" type="presParOf" srcId="{9C8A768F-C520-485A-9438-4626925BD60B}" destId="{52B450E8-87E0-4382-B087-0A800233AEB4}" srcOrd="2" destOrd="0" presId="urn:microsoft.com/office/officeart/2005/8/layout/orgChart1"/>
    <dgm:cxn modelId="{5BAD829A-D607-4686-83AE-01F064DDA8A3}" type="presParOf" srcId="{52B450E8-87E0-4382-B087-0A800233AEB4}" destId="{2A3C0BA4-CD1D-4864-B35E-6B56935F1720}" srcOrd="0" destOrd="0" presId="urn:microsoft.com/office/officeart/2005/8/layout/orgChart1"/>
    <dgm:cxn modelId="{4C7B7189-3AC7-4E02-B7E5-9FB93B2BCB06}" type="presParOf" srcId="{52B450E8-87E0-4382-B087-0A800233AEB4}" destId="{197E9241-352F-4895-8428-A4C634238D6B}" srcOrd="1" destOrd="0" presId="urn:microsoft.com/office/officeart/2005/8/layout/orgChart1"/>
    <dgm:cxn modelId="{3DEC3A3E-3B7C-481D-8979-BAA872C22863}" type="presParOf" srcId="{197E9241-352F-4895-8428-A4C634238D6B}" destId="{13461480-ACA6-4DD3-B6AF-43BC0C418559}" srcOrd="0" destOrd="0" presId="urn:microsoft.com/office/officeart/2005/8/layout/orgChart1"/>
    <dgm:cxn modelId="{64F49F48-3E2D-4FA4-AF21-18A71024F42D}" type="presParOf" srcId="{13461480-ACA6-4DD3-B6AF-43BC0C418559}" destId="{5198C873-3CAC-4B1D-B296-9827F881F955}" srcOrd="0" destOrd="0" presId="urn:microsoft.com/office/officeart/2005/8/layout/orgChart1"/>
    <dgm:cxn modelId="{EF9D1578-F630-49C2-963D-247151CF557C}" type="presParOf" srcId="{13461480-ACA6-4DD3-B6AF-43BC0C418559}" destId="{0C4D4E4B-DD6D-4EB9-99A6-EE0567BE1B48}" srcOrd="1" destOrd="0" presId="urn:microsoft.com/office/officeart/2005/8/layout/orgChart1"/>
    <dgm:cxn modelId="{2933F5E8-EC4E-40FC-AB33-6D2447EE44F2}" type="presParOf" srcId="{197E9241-352F-4895-8428-A4C634238D6B}" destId="{58C2422C-8571-46E8-8800-F99FE407D1EC}" srcOrd="1" destOrd="0" presId="urn:microsoft.com/office/officeart/2005/8/layout/orgChart1"/>
    <dgm:cxn modelId="{BFF9514C-60F9-44BD-AE2D-A8A191BC92B3}" type="presParOf" srcId="{197E9241-352F-4895-8428-A4C634238D6B}" destId="{BB70DCA1-F164-4D15-812A-050B642C8C5F}" srcOrd="2" destOrd="0" presId="urn:microsoft.com/office/officeart/2005/8/layout/orgChart1"/>
    <dgm:cxn modelId="{1301B3A7-A19F-4910-8352-EEEE410A1338}" type="presParOf" srcId="{022BD628-E31E-4544-8113-910669724DDB}" destId="{7949AFBD-A46B-4C7A-A3EB-B3BD52E30256}" srcOrd="4" destOrd="0" presId="urn:microsoft.com/office/officeart/2005/8/layout/orgChart1"/>
    <dgm:cxn modelId="{B1CB5070-E78A-4B2E-BE25-777A324BE498}" type="presParOf" srcId="{022BD628-E31E-4544-8113-910669724DDB}" destId="{7E259090-15DD-4CBF-8571-4B6DAB616416}" srcOrd="5" destOrd="0" presId="urn:microsoft.com/office/officeart/2005/8/layout/orgChart1"/>
    <dgm:cxn modelId="{4D712325-0B00-49E3-84A8-658BD52AC2DB}" type="presParOf" srcId="{7E259090-15DD-4CBF-8571-4B6DAB616416}" destId="{9582EE52-2AE0-4EB4-A2BB-D743EFF376DD}" srcOrd="0" destOrd="0" presId="urn:microsoft.com/office/officeart/2005/8/layout/orgChart1"/>
    <dgm:cxn modelId="{C2DED5D0-3C22-4A2B-A038-56E7D17B321D}" type="presParOf" srcId="{9582EE52-2AE0-4EB4-A2BB-D743EFF376DD}" destId="{47DE4787-5B76-4D9F-9C4F-125F0C8AF9A9}" srcOrd="0" destOrd="0" presId="urn:microsoft.com/office/officeart/2005/8/layout/orgChart1"/>
    <dgm:cxn modelId="{8CE8AB87-4BF9-418F-880F-7486D614C44E}" type="presParOf" srcId="{9582EE52-2AE0-4EB4-A2BB-D743EFF376DD}" destId="{1444B03A-BC2C-4041-B682-24AD24BA982B}" srcOrd="1" destOrd="0" presId="urn:microsoft.com/office/officeart/2005/8/layout/orgChart1"/>
    <dgm:cxn modelId="{75ACFB7C-9BCA-401D-94B1-F47042CFD044}" type="presParOf" srcId="{7E259090-15DD-4CBF-8571-4B6DAB616416}" destId="{B7D036F6-06BE-4586-BB91-D6259C85611D}" srcOrd="1" destOrd="0" presId="urn:microsoft.com/office/officeart/2005/8/layout/orgChart1"/>
    <dgm:cxn modelId="{54812C22-1DF5-4B35-9B6B-503952236056}" type="presParOf" srcId="{7E259090-15DD-4CBF-8571-4B6DAB616416}" destId="{1C8AACA1-9B7D-49C0-AD66-C8E578251438}" srcOrd="2" destOrd="0" presId="urn:microsoft.com/office/officeart/2005/8/layout/orgChart1"/>
    <dgm:cxn modelId="{67527FF2-0122-49C7-8F52-2DB88323B997}" type="presParOf" srcId="{1C8AACA1-9B7D-49C0-AD66-C8E578251438}" destId="{0BF3FEDB-6608-4582-9FDA-9C573428138D}" srcOrd="0" destOrd="0" presId="urn:microsoft.com/office/officeart/2005/8/layout/orgChart1"/>
    <dgm:cxn modelId="{E326EB7C-453C-45B4-A016-A6467FDD8EF3}" type="presParOf" srcId="{1C8AACA1-9B7D-49C0-AD66-C8E578251438}" destId="{44C0396F-1927-4DDB-B19E-90FEE8E5B8DF}" srcOrd="1" destOrd="0" presId="urn:microsoft.com/office/officeart/2005/8/layout/orgChart1"/>
    <dgm:cxn modelId="{7F64EE74-F850-48D9-B2A5-BE892112B49D}" type="presParOf" srcId="{44C0396F-1927-4DDB-B19E-90FEE8E5B8DF}" destId="{3B9F519F-CED4-4B89-8E6C-0E3BBF40D5AF}" srcOrd="0" destOrd="0" presId="urn:microsoft.com/office/officeart/2005/8/layout/orgChart1"/>
    <dgm:cxn modelId="{39042163-0144-48CB-8F63-1EBF9867F9D3}" type="presParOf" srcId="{3B9F519F-CED4-4B89-8E6C-0E3BBF40D5AF}" destId="{4657243C-8E67-40F4-A8F4-38E2EFF37758}" srcOrd="0" destOrd="0" presId="urn:microsoft.com/office/officeart/2005/8/layout/orgChart1"/>
    <dgm:cxn modelId="{32B2D8C5-FC56-44D7-BBA8-1FECD2D06F2E}" type="presParOf" srcId="{3B9F519F-CED4-4B89-8E6C-0E3BBF40D5AF}" destId="{8C5633C1-B67E-49C4-85A6-BED0BD6E6AF6}" srcOrd="1" destOrd="0" presId="urn:microsoft.com/office/officeart/2005/8/layout/orgChart1"/>
    <dgm:cxn modelId="{145512BC-CFCC-48AF-9A36-D25451362CF5}" type="presParOf" srcId="{44C0396F-1927-4DDB-B19E-90FEE8E5B8DF}" destId="{6EB92F57-847D-44EE-A15C-BD83860ABCA7}" srcOrd="1" destOrd="0" presId="urn:microsoft.com/office/officeart/2005/8/layout/orgChart1"/>
    <dgm:cxn modelId="{135F7AE6-7AD3-4ED2-B68E-8FC39D4A4CAE}" type="presParOf" srcId="{44C0396F-1927-4DDB-B19E-90FEE8E5B8DF}" destId="{3E7778BD-A1C0-4E18-8094-FE62581AD48B}" srcOrd="2" destOrd="0" presId="urn:microsoft.com/office/officeart/2005/8/layout/orgChart1"/>
    <dgm:cxn modelId="{5F38BA67-84C9-482D-8DD2-3C17141AD78B}" type="presParOf" srcId="{3E7778BD-A1C0-4E18-8094-FE62581AD48B}" destId="{8BCB3122-2749-4570-8589-69D575C437C4}" srcOrd="0" destOrd="0" presId="urn:microsoft.com/office/officeart/2005/8/layout/orgChart1"/>
    <dgm:cxn modelId="{3B48A3A6-F54B-4713-937F-FEE551DE5221}" type="presParOf" srcId="{3E7778BD-A1C0-4E18-8094-FE62581AD48B}" destId="{27DFA415-DED2-4F05-A1E1-ACF92C505CCE}" srcOrd="1" destOrd="0" presId="urn:microsoft.com/office/officeart/2005/8/layout/orgChart1"/>
    <dgm:cxn modelId="{C0938CC4-396D-4AED-A11F-BDCD58D81AF1}" type="presParOf" srcId="{27DFA415-DED2-4F05-A1E1-ACF92C505CCE}" destId="{C3651DBF-3C71-4CF5-972C-D9C876353F13}" srcOrd="0" destOrd="0" presId="urn:microsoft.com/office/officeart/2005/8/layout/orgChart1"/>
    <dgm:cxn modelId="{602376B6-BE4E-4627-9833-0B8A387455D6}" type="presParOf" srcId="{C3651DBF-3C71-4CF5-972C-D9C876353F13}" destId="{8CA49A9D-F9AD-4D7E-B472-C65D7D10F2F6}" srcOrd="0" destOrd="0" presId="urn:microsoft.com/office/officeart/2005/8/layout/orgChart1"/>
    <dgm:cxn modelId="{ACCD68D2-70C1-479B-9EE8-26550ADA8195}" type="presParOf" srcId="{C3651DBF-3C71-4CF5-972C-D9C876353F13}" destId="{438DCB39-9CDA-4BA8-9458-FD261913D758}" srcOrd="1" destOrd="0" presId="urn:microsoft.com/office/officeart/2005/8/layout/orgChart1"/>
    <dgm:cxn modelId="{263CACCC-4371-4EB2-8E9C-DBA679F003F2}" type="presParOf" srcId="{27DFA415-DED2-4F05-A1E1-ACF92C505CCE}" destId="{86E1D049-B41C-4C80-8EFE-AF545EEB1EAE}" srcOrd="1" destOrd="0" presId="urn:microsoft.com/office/officeart/2005/8/layout/orgChart1"/>
    <dgm:cxn modelId="{402B1635-F1C4-475D-94FA-F09875D69A76}" type="presParOf" srcId="{27DFA415-DED2-4F05-A1E1-ACF92C505CCE}" destId="{E8E0D381-05CC-4BB5-A193-7E2C9B53339A}" srcOrd="2" destOrd="0" presId="urn:microsoft.com/office/officeart/2005/8/layout/orgChart1"/>
    <dgm:cxn modelId="{842130C2-7B5D-475D-B3F4-151A71E0B307}" type="presParOf" srcId="{022BD628-E31E-4544-8113-910669724DDB}" destId="{5786D281-270D-4B45-83F6-4639A4BF3916}" srcOrd="6" destOrd="0" presId="urn:microsoft.com/office/officeart/2005/8/layout/orgChart1"/>
    <dgm:cxn modelId="{34C90D9D-39C7-4A7B-A490-BD81F458F49D}" type="presParOf" srcId="{022BD628-E31E-4544-8113-910669724DDB}" destId="{5A696E26-8FCA-4AE5-B59D-75DB3E5E8DD1}" srcOrd="7" destOrd="0" presId="urn:microsoft.com/office/officeart/2005/8/layout/orgChart1"/>
    <dgm:cxn modelId="{E134B7D6-9D74-463B-B385-04BAACFF0114}" type="presParOf" srcId="{5A696E26-8FCA-4AE5-B59D-75DB3E5E8DD1}" destId="{9AB689FC-F27D-408C-8451-ED90200D082B}" srcOrd="0" destOrd="0" presId="urn:microsoft.com/office/officeart/2005/8/layout/orgChart1"/>
    <dgm:cxn modelId="{BC3356D6-AB41-4CB6-91E0-A69F6A3675AD}" type="presParOf" srcId="{9AB689FC-F27D-408C-8451-ED90200D082B}" destId="{A1DD6A5B-D786-44D5-9136-292A456B73B9}" srcOrd="0" destOrd="0" presId="urn:microsoft.com/office/officeart/2005/8/layout/orgChart1"/>
    <dgm:cxn modelId="{340C7104-8E71-413D-93E2-D04D93783765}" type="presParOf" srcId="{9AB689FC-F27D-408C-8451-ED90200D082B}" destId="{6F4F89F4-19D2-4532-BB83-6AFADA7227F4}" srcOrd="1" destOrd="0" presId="urn:microsoft.com/office/officeart/2005/8/layout/orgChart1"/>
    <dgm:cxn modelId="{E71ADDB9-6E14-47CF-8FAA-C805B1F33352}" type="presParOf" srcId="{5A696E26-8FCA-4AE5-B59D-75DB3E5E8DD1}" destId="{BF635764-B292-4D01-A5DA-4B1C9E41EC25}" srcOrd="1" destOrd="0" presId="urn:microsoft.com/office/officeart/2005/8/layout/orgChart1"/>
    <dgm:cxn modelId="{44718A10-472C-4B28-8594-BB1E4F4F554A}" type="presParOf" srcId="{5A696E26-8FCA-4AE5-B59D-75DB3E5E8DD1}" destId="{3FF67265-E948-4477-8EFC-789ACFF0FD76}" srcOrd="2" destOrd="0" presId="urn:microsoft.com/office/officeart/2005/8/layout/orgChart1"/>
    <dgm:cxn modelId="{0397E541-83ED-42E0-B441-9315643B2B6E}" type="presParOf" srcId="{022BD628-E31E-4544-8113-910669724DDB}" destId="{648D8AF8-795D-4C0E-A7E6-7870B79A4E16}" srcOrd="8" destOrd="0" presId="urn:microsoft.com/office/officeart/2005/8/layout/orgChart1"/>
    <dgm:cxn modelId="{BB3BD2A2-F9C9-4D66-B88D-1A5D0FDF291D}" type="presParOf" srcId="{022BD628-E31E-4544-8113-910669724DDB}" destId="{88507CAF-4512-44B0-A272-F253787B05E7}" srcOrd="9" destOrd="0" presId="urn:microsoft.com/office/officeart/2005/8/layout/orgChart1"/>
    <dgm:cxn modelId="{F391618C-7DC8-4641-869C-9B85409BC6F9}" type="presParOf" srcId="{88507CAF-4512-44B0-A272-F253787B05E7}" destId="{B36C8798-900A-4C46-9C49-3576DF5DE827}" srcOrd="0" destOrd="0" presId="urn:microsoft.com/office/officeart/2005/8/layout/orgChart1"/>
    <dgm:cxn modelId="{76DEC8E3-84A9-4B57-BCD7-147A9119C502}" type="presParOf" srcId="{B36C8798-900A-4C46-9C49-3576DF5DE827}" destId="{22A25FDB-3CF1-41D3-A121-2EEB7411BA5A}" srcOrd="0" destOrd="0" presId="urn:microsoft.com/office/officeart/2005/8/layout/orgChart1"/>
    <dgm:cxn modelId="{734F38FA-7E01-482C-847F-F600C05A6585}" type="presParOf" srcId="{B36C8798-900A-4C46-9C49-3576DF5DE827}" destId="{CCCC8568-C02F-4BD0-817A-B9B6BE585C10}" srcOrd="1" destOrd="0" presId="urn:microsoft.com/office/officeart/2005/8/layout/orgChart1"/>
    <dgm:cxn modelId="{B7B1CF8A-A387-4BB3-AF30-234B884DD150}" type="presParOf" srcId="{88507CAF-4512-44B0-A272-F253787B05E7}" destId="{218F9D74-9F37-41E7-A12F-B9CE33B2D9FA}" srcOrd="1" destOrd="0" presId="urn:microsoft.com/office/officeart/2005/8/layout/orgChart1"/>
    <dgm:cxn modelId="{6DC98FA2-320B-4EA3-89F6-7306D41F5F57}" type="presParOf" srcId="{88507CAF-4512-44B0-A272-F253787B05E7}" destId="{210F87E8-AD9F-4817-94E5-8F659E6D9374}" srcOrd="2" destOrd="0" presId="urn:microsoft.com/office/officeart/2005/8/layout/orgChart1"/>
    <dgm:cxn modelId="{90629ED9-B130-42E0-A2D8-8A2C87EF369C}" type="presParOf" srcId="{ED08B3A5-2728-44F8-BEE1-111BC942F541}" destId="{74B1240F-DC48-4330-A080-BF83F8886A8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1ED2A3-986E-430F-9785-C5D373DAA224}" type="doc">
      <dgm:prSet loTypeId="urn:microsoft.com/office/officeart/2005/8/layout/vList3" loCatId="list" qsTypeId="urn:microsoft.com/office/officeart/2005/8/quickstyle/simple1" qsCatId="simple" csTypeId="urn:microsoft.com/office/officeart/2005/8/colors/colorful5" csCatId="colorful" phldr="1"/>
      <dgm:spPr/>
      <dgm:t>
        <a:bodyPr/>
        <a:lstStyle/>
        <a:p>
          <a:endParaRPr lang="en-US"/>
        </a:p>
      </dgm:t>
    </dgm:pt>
    <dgm:pt modelId="{2AF1F7B5-222E-4541-A81B-9E654ACD5741}">
      <dgm:prSet/>
      <dgm:spPr/>
      <dgm:t>
        <a:bodyPr/>
        <a:lstStyle/>
        <a:p>
          <a:r>
            <a:rPr lang="en-US"/>
            <a:t>Punctuality is a core value that reflects our commitment to professionalism, discipline, and respect for our colleagues and the organization. </a:t>
          </a:r>
        </a:p>
      </dgm:t>
    </dgm:pt>
    <dgm:pt modelId="{FACBFFC9-5F22-4CEC-BE0D-7EAC5DB4F35F}" type="parTrans" cxnId="{442C9B2E-4541-4A64-B2A6-5FF550F08B0A}">
      <dgm:prSet/>
      <dgm:spPr/>
      <dgm:t>
        <a:bodyPr/>
        <a:lstStyle/>
        <a:p>
          <a:endParaRPr lang="en-US"/>
        </a:p>
      </dgm:t>
    </dgm:pt>
    <dgm:pt modelId="{146CFF75-9951-4CCD-9B14-B115D611CA0B}" type="sibTrans" cxnId="{442C9B2E-4541-4A64-B2A6-5FF550F08B0A}">
      <dgm:prSet/>
      <dgm:spPr/>
      <dgm:t>
        <a:bodyPr/>
        <a:lstStyle/>
        <a:p>
          <a:endParaRPr lang="en-US"/>
        </a:p>
      </dgm:t>
    </dgm:pt>
    <dgm:pt modelId="{2ECCD263-EF9A-4A74-A7B3-14A5AA5CB710}">
      <dgm:prSet/>
      <dgm:spPr/>
      <dgm:t>
        <a:bodyPr/>
        <a:lstStyle/>
        <a:p>
          <a:r>
            <a:rPr lang="en-US" dirty="0"/>
            <a:t>Arriving at work on time and leaving at the designated closing time is crucial for maintaining a productive and harmonious workplace</a:t>
          </a:r>
        </a:p>
      </dgm:t>
    </dgm:pt>
    <dgm:pt modelId="{7C6AD6F4-CCB9-4BBD-A9E8-A6F007E53178}" type="parTrans" cxnId="{08AA9A90-ED73-4507-942D-7914C5DA6B49}">
      <dgm:prSet/>
      <dgm:spPr/>
      <dgm:t>
        <a:bodyPr/>
        <a:lstStyle/>
        <a:p>
          <a:endParaRPr lang="en-US"/>
        </a:p>
      </dgm:t>
    </dgm:pt>
    <dgm:pt modelId="{B72C5576-8081-4564-AFE5-B2AFB0722343}" type="sibTrans" cxnId="{08AA9A90-ED73-4507-942D-7914C5DA6B49}">
      <dgm:prSet/>
      <dgm:spPr/>
      <dgm:t>
        <a:bodyPr/>
        <a:lstStyle/>
        <a:p>
          <a:endParaRPr lang="en-US"/>
        </a:p>
      </dgm:t>
    </dgm:pt>
    <dgm:pt modelId="{BC052D1B-4DB8-4AF2-A840-73B3F707DEE9}">
      <dgm:prSet/>
      <dgm:spPr/>
      <dgm:t>
        <a:bodyPr/>
        <a:lstStyle/>
        <a:p>
          <a:r>
            <a:rPr lang="en-GB"/>
            <a:t>Adhering to official times ensures that our daily operations run smoothly and consistently. </a:t>
          </a:r>
          <a:endParaRPr lang="en-US"/>
        </a:p>
      </dgm:t>
    </dgm:pt>
    <dgm:pt modelId="{E26E4AC7-F902-4289-AE58-DAA6088FFEA1}" type="parTrans" cxnId="{F7F2A217-F240-45C3-B04E-0C601CB6E9A7}">
      <dgm:prSet/>
      <dgm:spPr/>
      <dgm:t>
        <a:bodyPr/>
        <a:lstStyle/>
        <a:p>
          <a:endParaRPr lang="en-US"/>
        </a:p>
      </dgm:t>
    </dgm:pt>
    <dgm:pt modelId="{D50D1AD3-1669-4755-B126-2A43BCF25675}" type="sibTrans" cxnId="{F7F2A217-F240-45C3-B04E-0C601CB6E9A7}">
      <dgm:prSet/>
      <dgm:spPr/>
      <dgm:t>
        <a:bodyPr/>
        <a:lstStyle/>
        <a:p>
          <a:endParaRPr lang="en-US"/>
        </a:p>
      </dgm:t>
    </dgm:pt>
    <dgm:pt modelId="{17E7943F-B80F-4A2F-89F5-7AC1DC305C1B}">
      <dgm:prSet/>
      <dgm:spPr/>
      <dgm:t>
        <a:bodyPr/>
        <a:lstStyle/>
        <a:p>
          <a:r>
            <a:rPr lang="en-GB"/>
            <a:t>For those of us who interact directly with clients or customers, adhering to our opening and closing times is critical for providing high-quality service. </a:t>
          </a:r>
          <a:endParaRPr lang="en-US"/>
        </a:p>
      </dgm:t>
    </dgm:pt>
    <dgm:pt modelId="{77E69ACC-5909-438F-A5E0-ADC4AEFD43DA}" type="parTrans" cxnId="{F41F0FAE-0805-4D9D-879A-EAF98B8FD7ED}">
      <dgm:prSet/>
      <dgm:spPr/>
      <dgm:t>
        <a:bodyPr/>
        <a:lstStyle/>
        <a:p>
          <a:endParaRPr lang="en-US"/>
        </a:p>
      </dgm:t>
    </dgm:pt>
    <dgm:pt modelId="{A7BEB151-D486-4BD3-A867-B41A9ABE3BDE}" type="sibTrans" cxnId="{F41F0FAE-0805-4D9D-879A-EAF98B8FD7ED}">
      <dgm:prSet/>
      <dgm:spPr/>
      <dgm:t>
        <a:bodyPr/>
        <a:lstStyle/>
        <a:p>
          <a:endParaRPr lang="en-US"/>
        </a:p>
      </dgm:t>
    </dgm:pt>
    <dgm:pt modelId="{FD3CBCE8-2F8F-4995-B07F-C8C2DD43563F}">
      <dgm:prSet/>
      <dgm:spPr/>
      <dgm:t>
        <a:bodyPr/>
        <a:lstStyle/>
        <a:p>
          <a:r>
            <a:rPr lang="en-GB"/>
            <a:t>While we understand that emergencies and special circumstances can arise, repeated violations of our resumption and closing times will not be tolerated.</a:t>
          </a:r>
          <a:endParaRPr lang="en-US"/>
        </a:p>
      </dgm:t>
    </dgm:pt>
    <dgm:pt modelId="{316F6EA5-E34F-481A-9321-E5CACC6897CB}" type="parTrans" cxnId="{3C28CBED-50A8-4421-88FC-16072F8FC813}">
      <dgm:prSet/>
      <dgm:spPr/>
      <dgm:t>
        <a:bodyPr/>
        <a:lstStyle/>
        <a:p>
          <a:endParaRPr lang="en-US"/>
        </a:p>
      </dgm:t>
    </dgm:pt>
    <dgm:pt modelId="{5F3E6998-50B2-432D-A511-45BC4DAB0759}" type="sibTrans" cxnId="{3C28CBED-50A8-4421-88FC-16072F8FC813}">
      <dgm:prSet/>
      <dgm:spPr/>
      <dgm:t>
        <a:bodyPr/>
        <a:lstStyle/>
        <a:p>
          <a:endParaRPr lang="en-US"/>
        </a:p>
      </dgm:t>
    </dgm:pt>
    <dgm:pt modelId="{56F235F6-A112-4ED2-ADED-EA750E451B21}">
      <dgm:prSet/>
      <dgm:spPr/>
      <dgm:t>
        <a:bodyPr/>
        <a:lstStyle/>
        <a:p>
          <a:r>
            <a:rPr lang="en-GB"/>
            <a:t>Failure to comply with working hours and schedules without proper authorization may lead to disciplinary consequences.</a:t>
          </a:r>
          <a:endParaRPr lang="en-US"/>
        </a:p>
      </dgm:t>
    </dgm:pt>
    <dgm:pt modelId="{CD9E1DA5-1CA8-4818-A62F-33A8F4C2E18D}" type="parTrans" cxnId="{8CF4CDF3-E706-4110-8506-44E01041C847}">
      <dgm:prSet/>
      <dgm:spPr/>
      <dgm:t>
        <a:bodyPr/>
        <a:lstStyle/>
        <a:p>
          <a:endParaRPr lang="en-US"/>
        </a:p>
      </dgm:t>
    </dgm:pt>
    <dgm:pt modelId="{8E7C02B2-A362-462C-BF07-2C2DA29A34B2}" type="sibTrans" cxnId="{8CF4CDF3-E706-4110-8506-44E01041C847}">
      <dgm:prSet/>
      <dgm:spPr/>
      <dgm:t>
        <a:bodyPr/>
        <a:lstStyle/>
        <a:p>
          <a:endParaRPr lang="en-US"/>
        </a:p>
      </dgm:t>
    </dgm:pt>
    <dgm:pt modelId="{81F037C6-FF0E-4C0A-827C-60D610C63F80}" type="pres">
      <dgm:prSet presAssocID="{E01ED2A3-986E-430F-9785-C5D373DAA224}" presName="linearFlow" presStyleCnt="0">
        <dgm:presLayoutVars>
          <dgm:dir/>
          <dgm:resizeHandles val="exact"/>
        </dgm:presLayoutVars>
      </dgm:prSet>
      <dgm:spPr/>
    </dgm:pt>
    <dgm:pt modelId="{D06213FE-906F-4CDD-A159-0E24D6996101}" type="pres">
      <dgm:prSet presAssocID="{2AF1F7B5-222E-4541-A81B-9E654ACD5741}" presName="composite" presStyleCnt="0"/>
      <dgm:spPr/>
    </dgm:pt>
    <dgm:pt modelId="{9C8E35D0-83CD-4E3D-87D8-4205B894BF65}" type="pres">
      <dgm:prSet presAssocID="{2AF1F7B5-222E-4541-A81B-9E654ACD5741}" presName="imgShp" presStyleLbl="fgImgPlace1" presStyleIdx="0" presStyleCnt="6" custLinFactNeighborY="-8142"/>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15B9EF79-EA61-4E7D-B3A2-54FEEB3EA7D7}" type="pres">
      <dgm:prSet presAssocID="{2AF1F7B5-222E-4541-A81B-9E654ACD5741}" presName="txShp" presStyleLbl="node1" presStyleIdx="0" presStyleCnt="6">
        <dgm:presLayoutVars>
          <dgm:bulletEnabled val="1"/>
        </dgm:presLayoutVars>
      </dgm:prSet>
      <dgm:spPr/>
    </dgm:pt>
    <dgm:pt modelId="{4CA6FDCC-2D11-4410-9D4F-A0F7BB35AB95}" type="pres">
      <dgm:prSet presAssocID="{146CFF75-9951-4CCD-9B14-B115D611CA0B}" presName="spacing" presStyleCnt="0"/>
      <dgm:spPr/>
    </dgm:pt>
    <dgm:pt modelId="{252BF669-18B2-461E-860F-8FC6FB71A5DD}" type="pres">
      <dgm:prSet presAssocID="{2ECCD263-EF9A-4A74-A7B3-14A5AA5CB710}" presName="composite" presStyleCnt="0"/>
      <dgm:spPr/>
    </dgm:pt>
    <dgm:pt modelId="{322750B4-4800-4F68-8B1C-DAE9CF19DA22}" type="pres">
      <dgm:prSet presAssocID="{2ECCD263-EF9A-4A74-A7B3-14A5AA5CB710}" presName="imgShp" presStyleLbl="fgImgPlace1" presStyleIdx="1" presStyleCnt="6" custLinFactNeighborX="5172" custLinFactNeighborY="2586"/>
      <dgm:spPr>
        <a:blipFill>
          <a:blip xmlns:r="http://schemas.openxmlformats.org/officeDocument/2006/relationships"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a:fillRect l="-17000" r="-17000"/>
          </a:stretch>
        </a:blipFill>
      </dgm:spPr>
    </dgm:pt>
    <dgm:pt modelId="{50FB8E23-4F6A-4906-939C-48B2AEC64CFB}" type="pres">
      <dgm:prSet presAssocID="{2ECCD263-EF9A-4A74-A7B3-14A5AA5CB710}" presName="txShp" presStyleLbl="node1" presStyleIdx="1" presStyleCnt="6">
        <dgm:presLayoutVars>
          <dgm:bulletEnabled val="1"/>
        </dgm:presLayoutVars>
      </dgm:prSet>
      <dgm:spPr/>
    </dgm:pt>
    <dgm:pt modelId="{21FFD378-1642-4AE5-8978-6DC4687C6ACE}" type="pres">
      <dgm:prSet presAssocID="{B72C5576-8081-4564-AFE5-B2AFB0722343}" presName="spacing" presStyleCnt="0"/>
      <dgm:spPr/>
    </dgm:pt>
    <dgm:pt modelId="{8E86C8DE-7AD6-40BD-A971-506323B19AE3}" type="pres">
      <dgm:prSet presAssocID="{BC052D1B-4DB8-4AF2-A840-73B3F707DEE9}" presName="composite" presStyleCnt="0"/>
      <dgm:spPr/>
    </dgm:pt>
    <dgm:pt modelId="{A6E6454A-425B-43F0-81DE-17B7D25D2A21}" type="pres">
      <dgm:prSet presAssocID="{BC052D1B-4DB8-4AF2-A840-73B3F707DEE9}" presName="imgShp" presStyleLbl="fgImgPlace1" presStyleIdx="2" presStyleCnt="6"/>
      <dgm:spPr>
        <a:blipFill>
          <a:blip xmlns:r="http://schemas.openxmlformats.org/officeDocument/2006/relationships" r:embed="rId4"/>
          <a:srcRect/>
          <a:stretch>
            <a:fillRect l="-10000" r="-10000"/>
          </a:stretch>
        </a:blipFill>
      </dgm:spPr>
    </dgm:pt>
    <dgm:pt modelId="{97B7A9B1-593B-48B6-A722-150575EC59E4}" type="pres">
      <dgm:prSet presAssocID="{BC052D1B-4DB8-4AF2-A840-73B3F707DEE9}" presName="txShp" presStyleLbl="node1" presStyleIdx="2" presStyleCnt="6">
        <dgm:presLayoutVars>
          <dgm:bulletEnabled val="1"/>
        </dgm:presLayoutVars>
      </dgm:prSet>
      <dgm:spPr/>
    </dgm:pt>
    <dgm:pt modelId="{3039D461-EB3C-4E3A-A137-1B9A141FD8B0}" type="pres">
      <dgm:prSet presAssocID="{D50D1AD3-1669-4755-B126-2A43BCF25675}" presName="spacing" presStyleCnt="0"/>
      <dgm:spPr/>
    </dgm:pt>
    <dgm:pt modelId="{670ED0CB-A918-4512-A54B-8D6E6E353CA8}" type="pres">
      <dgm:prSet presAssocID="{17E7943F-B80F-4A2F-89F5-7AC1DC305C1B}" presName="composite" presStyleCnt="0"/>
      <dgm:spPr/>
    </dgm:pt>
    <dgm:pt modelId="{2E9699DA-D069-485E-A510-B5957B8B3598}" type="pres">
      <dgm:prSet presAssocID="{17E7943F-B80F-4A2F-89F5-7AC1DC305C1B}" presName="imgShp" presStyleLbl="fgImgPlace1" presStyleIdx="3" presStyleCnt="6"/>
      <dgm:spPr>
        <a:blipFill>
          <a:blip xmlns:r="http://schemas.openxmlformats.org/officeDocument/2006/relationships" r:embed="rId5">
            <a:extLst>
              <a:ext uri="{28A0092B-C50C-407E-A947-70E740481C1C}">
                <a14:useLocalDpi xmlns:a14="http://schemas.microsoft.com/office/drawing/2010/main" val="0"/>
              </a:ext>
            </a:extLst>
          </a:blip>
          <a:srcRect/>
          <a:stretch>
            <a:fillRect l="-14000" r="-14000"/>
          </a:stretch>
        </a:blipFill>
      </dgm:spPr>
    </dgm:pt>
    <dgm:pt modelId="{F1912C6D-9D46-404A-A574-C65375FF5759}" type="pres">
      <dgm:prSet presAssocID="{17E7943F-B80F-4A2F-89F5-7AC1DC305C1B}" presName="txShp" presStyleLbl="node1" presStyleIdx="3" presStyleCnt="6">
        <dgm:presLayoutVars>
          <dgm:bulletEnabled val="1"/>
        </dgm:presLayoutVars>
      </dgm:prSet>
      <dgm:spPr/>
    </dgm:pt>
    <dgm:pt modelId="{C2835409-ADC3-4D68-B767-96E07EAE32B7}" type="pres">
      <dgm:prSet presAssocID="{A7BEB151-D486-4BD3-A867-B41A9ABE3BDE}" presName="spacing" presStyleCnt="0"/>
      <dgm:spPr/>
    </dgm:pt>
    <dgm:pt modelId="{134993D2-1F67-499F-86B2-DAF4DA672BE7}" type="pres">
      <dgm:prSet presAssocID="{FD3CBCE8-2F8F-4995-B07F-C8C2DD43563F}" presName="composite" presStyleCnt="0"/>
      <dgm:spPr/>
    </dgm:pt>
    <dgm:pt modelId="{57E8AE71-DF71-4794-8D41-E15370775431}" type="pres">
      <dgm:prSet presAssocID="{FD3CBCE8-2F8F-4995-B07F-C8C2DD43563F}" presName="imgShp" presStyleLbl="fgImgPlace1" presStyleIdx="4" presStyleCnt="6"/>
      <dgm:spPr>
        <a:blipFill>
          <a:blip xmlns:r="http://schemas.openxmlformats.org/officeDocument/2006/relationships" r:embed="rId6">
            <a:extLst>
              <a:ext uri="{28A0092B-C50C-407E-A947-70E740481C1C}">
                <a14:useLocalDpi xmlns:a14="http://schemas.microsoft.com/office/drawing/2010/main" val="0"/>
              </a:ext>
            </a:extLst>
          </a:blip>
          <a:srcRect/>
          <a:stretch>
            <a:fillRect/>
          </a:stretch>
        </a:blipFill>
      </dgm:spPr>
    </dgm:pt>
    <dgm:pt modelId="{FD10620A-0B7D-43D4-AE27-2CE2D69920CD}" type="pres">
      <dgm:prSet presAssocID="{FD3CBCE8-2F8F-4995-B07F-C8C2DD43563F}" presName="txShp" presStyleLbl="node1" presStyleIdx="4" presStyleCnt="6">
        <dgm:presLayoutVars>
          <dgm:bulletEnabled val="1"/>
        </dgm:presLayoutVars>
      </dgm:prSet>
      <dgm:spPr/>
    </dgm:pt>
    <dgm:pt modelId="{7CEBBB3E-2DEA-4133-988C-8530F336BF96}" type="pres">
      <dgm:prSet presAssocID="{5F3E6998-50B2-432D-A511-45BC4DAB0759}" presName="spacing" presStyleCnt="0"/>
      <dgm:spPr/>
    </dgm:pt>
    <dgm:pt modelId="{CF37B147-FB54-48BB-B9B7-7AEFFAF1B44C}" type="pres">
      <dgm:prSet presAssocID="{56F235F6-A112-4ED2-ADED-EA750E451B21}" presName="composite" presStyleCnt="0"/>
      <dgm:spPr/>
    </dgm:pt>
    <dgm:pt modelId="{7B4E8A7A-B2D2-4866-8003-FC949EC95E09}" type="pres">
      <dgm:prSet presAssocID="{56F235F6-A112-4ED2-ADED-EA750E451B21}" presName="imgShp" presStyleLbl="fgImgPlace1" presStyleIdx="5" presStyleCnt="6"/>
      <dgm:spPr>
        <a:blipFill>
          <a:blip xmlns:r="http://schemas.openxmlformats.org/officeDocument/2006/relationships" r:embed="rId7">
            <a:extLst>
              <a:ext uri="{28A0092B-C50C-407E-A947-70E740481C1C}">
                <a14:useLocalDpi xmlns:a14="http://schemas.microsoft.com/office/drawing/2010/main" val="0"/>
              </a:ext>
            </a:extLst>
          </a:blip>
          <a:srcRect/>
          <a:stretch>
            <a:fillRect t="-9000" b="-9000"/>
          </a:stretch>
        </a:blipFill>
      </dgm:spPr>
    </dgm:pt>
    <dgm:pt modelId="{DAC674E8-F4ED-4630-96DE-739DD02E00F5}" type="pres">
      <dgm:prSet presAssocID="{56F235F6-A112-4ED2-ADED-EA750E451B21}" presName="txShp" presStyleLbl="node1" presStyleIdx="5" presStyleCnt="6">
        <dgm:presLayoutVars>
          <dgm:bulletEnabled val="1"/>
        </dgm:presLayoutVars>
      </dgm:prSet>
      <dgm:spPr/>
    </dgm:pt>
  </dgm:ptLst>
  <dgm:cxnLst>
    <dgm:cxn modelId="{7454CB09-1CAE-4AFE-98C7-1B3AC3ED9332}" type="presOf" srcId="{17E7943F-B80F-4A2F-89F5-7AC1DC305C1B}" destId="{F1912C6D-9D46-404A-A574-C65375FF5759}" srcOrd="0" destOrd="0" presId="urn:microsoft.com/office/officeart/2005/8/layout/vList3"/>
    <dgm:cxn modelId="{C0F3F316-0959-4F81-97C2-2070B700F852}" type="presOf" srcId="{2ECCD263-EF9A-4A74-A7B3-14A5AA5CB710}" destId="{50FB8E23-4F6A-4906-939C-48B2AEC64CFB}" srcOrd="0" destOrd="0" presId="urn:microsoft.com/office/officeart/2005/8/layout/vList3"/>
    <dgm:cxn modelId="{F7F2A217-F240-45C3-B04E-0C601CB6E9A7}" srcId="{E01ED2A3-986E-430F-9785-C5D373DAA224}" destId="{BC052D1B-4DB8-4AF2-A840-73B3F707DEE9}" srcOrd="2" destOrd="0" parTransId="{E26E4AC7-F902-4289-AE58-DAA6088FFEA1}" sibTransId="{D50D1AD3-1669-4755-B126-2A43BCF25675}"/>
    <dgm:cxn modelId="{18233819-B042-44FD-905B-C53C75AE2F3C}" type="presOf" srcId="{E01ED2A3-986E-430F-9785-C5D373DAA224}" destId="{81F037C6-FF0E-4C0A-827C-60D610C63F80}" srcOrd="0" destOrd="0" presId="urn:microsoft.com/office/officeart/2005/8/layout/vList3"/>
    <dgm:cxn modelId="{442C9B2E-4541-4A64-B2A6-5FF550F08B0A}" srcId="{E01ED2A3-986E-430F-9785-C5D373DAA224}" destId="{2AF1F7B5-222E-4541-A81B-9E654ACD5741}" srcOrd="0" destOrd="0" parTransId="{FACBFFC9-5F22-4CEC-BE0D-7EAC5DB4F35F}" sibTransId="{146CFF75-9951-4CCD-9B14-B115D611CA0B}"/>
    <dgm:cxn modelId="{7B2C8779-9FF2-4731-9D70-C59971D610A6}" type="presOf" srcId="{FD3CBCE8-2F8F-4995-B07F-C8C2DD43563F}" destId="{FD10620A-0B7D-43D4-AE27-2CE2D69920CD}" srcOrd="0" destOrd="0" presId="urn:microsoft.com/office/officeart/2005/8/layout/vList3"/>
    <dgm:cxn modelId="{ADEC257F-0FB6-47E7-B05D-CD98991D23F0}" type="presOf" srcId="{2AF1F7B5-222E-4541-A81B-9E654ACD5741}" destId="{15B9EF79-EA61-4E7D-B3A2-54FEEB3EA7D7}" srcOrd="0" destOrd="0" presId="urn:microsoft.com/office/officeart/2005/8/layout/vList3"/>
    <dgm:cxn modelId="{08AA9A90-ED73-4507-942D-7914C5DA6B49}" srcId="{E01ED2A3-986E-430F-9785-C5D373DAA224}" destId="{2ECCD263-EF9A-4A74-A7B3-14A5AA5CB710}" srcOrd="1" destOrd="0" parTransId="{7C6AD6F4-CCB9-4BBD-A9E8-A6F007E53178}" sibTransId="{B72C5576-8081-4564-AFE5-B2AFB0722343}"/>
    <dgm:cxn modelId="{76AEADA8-95E5-4456-A167-435AAFA480AF}" type="presOf" srcId="{BC052D1B-4DB8-4AF2-A840-73B3F707DEE9}" destId="{97B7A9B1-593B-48B6-A722-150575EC59E4}" srcOrd="0" destOrd="0" presId="urn:microsoft.com/office/officeart/2005/8/layout/vList3"/>
    <dgm:cxn modelId="{F41F0FAE-0805-4D9D-879A-EAF98B8FD7ED}" srcId="{E01ED2A3-986E-430F-9785-C5D373DAA224}" destId="{17E7943F-B80F-4A2F-89F5-7AC1DC305C1B}" srcOrd="3" destOrd="0" parTransId="{77E69ACC-5909-438F-A5E0-ADC4AEFD43DA}" sibTransId="{A7BEB151-D486-4BD3-A867-B41A9ABE3BDE}"/>
    <dgm:cxn modelId="{3C28CBED-50A8-4421-88FC-16072F8FC813}" srcId="{E01ED2A3-986E-430F-9785-C5D373DAA224}" destId="{FD3CBCE8-2F8F-4995-B07F-C8C2DD43563F}" srcOrd="4" destOrd="0" parTransId="{316F6EA5-E34F-481A-9321-E5CACC6897CB}" sibTransId="{5F3E6998-50B2-432D-A511-45BC4DAB0759}"/>
    <dgm:cxn modelId="{B490ACF0-EF37-47E5-B2F5-B12C927A1AB8}" type="presOf" srcId="{56F235F6-A112-4ED2-ADED-EA750E451B21}" destId="{DAC674E8-F4ED-4630-96DE-739DD02E00F5}" srcOrd="0" destOrd="0" presId="urn:microsoft.com/office/officeart/2005/8/layout/vList3"/>
    <dgm:cxn modelId="{8CF4CDF3-E706-4110-8506-44E01041C847}" srcId="{E01ED2A3-986E-430F-9785-C5D373DAA224}" destId="{56F235F6-A112-4ED2-ADED-EA750E451B21}" srcOrd="5" destOrd="0" parTransId="{CD9E1DA5-1CA8-4818-A62F-33A8F4C2E18D}" sibTransId="{8E7C02B2-A362-462C-BF07-2C2DA29A34B2}"/>
    <dgm:cxn modelId="{BDE4CC3E-72B9-42FD-ABEF-24B4D02C63C8}" type="presParOf" srcId="{81F037C6-FF0E-4C0A-827C-60D610C63F80}" destId="{D06213FE-906F-4CDD-A159-0E24D6996101}" srcOrd="0" destOrd="0" presId="urn:microsoft.com/office/officeart/2005/8/layout/vList3"/>
    <dgm:cxn modelId="{CE96C93A-5BB2-4120-B7BC-9B9C5B0E85B8}" type="presParOf" srcId="{D06213FE-906F-4CDD-A159-0E24D6996101}" destId="{9C8E35D0-83CD-4E3D-87D8-4205B894BF65}" srcOrd="0" destOrd="0" presId="urn:microsoft.com/office/officeart/2005/8/layout/vList3"/>
    <dgm:cxn modelId="{293C6317-D653-4C7D-B64A-70C2D5199CF0}" type="presParOf" srcId="{D06213FE-906F-4CDD-A159-0E24D6996101}" destId="{15B9EF79-EA61-4E7D-B3A2-54FEEB3EA7D7}" srcOrd="1" destOrd="0" presId="urn:microsoft.com/office/officeart/2005/8/layout/vList3"/>
    <dgm:cxn modelId="{3F157F0D-8DD3-43B5-BBF1-E62F26BB5DDC}" type="presParOf" srcId="{81F037C6-FF0E-4C0A-827C-60D610C63F80}" destId="{4CA6FDCC-2D11-4410-9D4F-A0F7BB35AB95}" srcOrd="1" destOrd="0" presId="urn:microsoft.com/office/officeart/2005/8/layout/vList3"/>
    <dgm:cxn modelId="{D331BEE5-5BB3-4874-BA6A-38B174A14F15}" type="presParOf" srcId="{81F037C6-FF0E-4C0A-827C-60D610C63F80}" destId="{252BF669-18B2-461E-860F-8FC6FB71A5DD}" srcOrd="2" destOrd="0" presId="urn:microsoft.com/office/officeart/2005/8/layout/vList3"/>
    <dgm:cxn modelId="{C6A7A0CA-CF7E-42E5-BC6A-EDD60D288FC5}" type="presParOf" srcId="{252BF669-18B2-461E-860F-8FC6FB71A5DD}" destId="{322750B4-4800-4F68-8B1C-DAE9CF19DA22}" srcOrd="0" destOrd="0" presId="urn:microsoft.com/office/officeart/2005/8/layout/vList3"/>
    <dgm:cxn modelId="{9665A019-AE96-479F-AB76-62EE702C7B55}" type="presParOf" srcId="{252BF669-18B2-461E-860F-8FC6FB71A5DD}" destId="{50FB8E23-4F6A-4906-939C-48B2AEC64CFB}" srcOrd="1" destOrd="0" presId="urn:microsoft.com/office/officeart/2005/8/layout/vList3"/>
    <dgm:cxn modelId="{7B289D80-AD50-4CE6-997D-E94499279AC4}" type="presParOf" srcId="{81F037C6-FF0E-4C0A-827C-60D610C63F80}" destId="{21FFD378-1642-4AE5-8978-6DC4687C6ACE}" srcOrd="3" destOrd="0" presId="urn:microsoft.com/office/officeart/2005/8/layout/vList3"/>
    <dgm:cxn modelId="{260B2CE9-7A38-49B9-9B23-8A9D41F09AB7}" type="presParOf" srcId="{81F037C6-FF0E-4C0A-827C-60D610C63F80}" destId="{8E86C8DE-7AD6-40BD-A971-506323B19AE3}" srcOrd="4" destOrd="0" presId="urn:microsoft.com/office/officeart/2005/8/layout/vList3"/>
    <dgm:cxn modelId="{CFF180A6-0D7D-4782-AA1F-C4FEA363DAD9}" type="presParOf" srcId="{8E86C8DE-7AD6-40BD-A971-506323B19AE3}" destId="{A6E6454A-425B-43F0-81DE-17B7D25D2A21}" srcOrd="0" destOrd="0" presId="urn:microsoft.com/office/officeart/2005/8/layout/vList3"/>
    <dgm:cxn modelId="{841F6355-F895-4C62-B63F-0D614B9CDAB1}" type="presParOf" srcId="{8E86C8DE-7AD6-40BD-A971-506323B19AE3}" destId="{97B7A9B1-593B-48B6-A722-150575EC59E4}" srcOrd="1" destOrd="0" presId="urn:microsoft.com/office/officeart/2005/8/layout/vList3"/>
    <dgm:cxn modelId="{FD1C0A37-23F8-4034-9231-A54DE7712120}" type="presParOf" srcId="{81F037C6-FF0E-4C0A-827C-60D610C63F80}" destId="{3039D461-EB3C-4E3A-A137-1B9A141FD8B0}" srcOrd="5" destOrd="0" presId="urn:microsoft.com/office/officeart/2005/8/layout/vList3"/>
    <dgm:cxn modelId="{70573810-BE30-4A86-86F1-74E8484E3689}" type="presParOf" srcId="{81F037C6-FF0E-4C0A-827C-60D610C63F80}" destId="{670ED0CB-A918-4512-A54B-8D6E6E353CA8}" srcOrd="6" destOrd="0" presId="urn:microsoft.com/office/officeart/2005/8/layout/vList3"/>
    <dgm:cxn modelId="{B6F58EFB-7BD6-415E-98D3-2043371EA3AD}" type="presParOf" srcId="{670ED0CB-A918-4512-A54B-8D6E6E353CA8}" destId="{2E9699DA-D069-485E-A510-B5957B8B3598}" srcOrd="0" destOrd="0" presId="urn:microsoft.com/office/officeart/2005/8/layout/vList3"/>
    <dgm:cxn modelId="{62AE2835-5CE5-4DC3-8CBF-6562C117E293}" type="presParOf" srcId="{670ED0CB-A918-4512-A54B-8D6E6E353CA8}" destId="{F1912C6D-9D46-404A-A574-C65375FF5759}" srcOrd="1" destOrd="0" presId="urn:microsoft.com/office/officeart/2005/8/layout/vList3"/>
    <dgm:cxn modelId="{5F4EAC67-C16F-44B3-BA41-53F600B417C7}" type="presParOf" srcId="{81F037C6-FF0E-4C0A-827C-60D610C63F80}" destId="{C2835409-ADC3-4D68-B767-96E07EAE32B7}" srcOrd="7" destOrd="0" presId="urn:microsoft.com/office/officeart/2005/8/layout/vList3"/>
    <dgm:cxn modelId="{D060A561-EB86-49F0-B784-3D2808BBFB62}" type="presParOf" srcId="{81F037C6-FF0E-4C0A-827C-60D610C63F80}" destId="{134993D2-1F67-499F-86B2-DAF4DA672BE7}" srcOrd="8" destOrd="0" presId="urn:microsoft.com/office/officeart/2005/8/layout/vList3"/>
    <dgm:cxn modelId="{D7772A78-83D2-47C5-925C-804FCB4F40E1}" type="presParOf" srcId="{134993D2-1F67-499F-86B2-DAF4DA672BE7}" destId="{57E8AE71-DF71-4794-8D41-E15370775431}" srcOrd="0" destOrd="0" presId="urn:microsoft.com/office/officeart/2005/8/layout/vList3"/>
    <dgm:cxn modelId="{4CEADDA9-EB5C-4CA1-810B-98ECE2EB5967}" type="presParOf" srcId="{134993D2-1F67-499F-86B2-DAF4DA672BE7}" destId="{FD10620A-0B7D-43D4-AE27-2CE2D69920CD}" srcOrd="1" destOrd="0" presId="urn:microsoft.com/office/officeart/2005/8/layout/vList3"/>
    <dgm:cxn modelId="{D258C98A-424B-4C55-8C08-437C0C45D2B3}" type="presParOf" srcId="{81F037C6-FF0E-4C0A-827C-60D610C63F80}" destId="{7CEBBB3E-2DEA-4133-988C-8530F336BF96}" srcOrd="9" destOrd="0" presId="urn:microsoft.com/office/officeart/2005/8/layout/vList3"/>
    <dgm:cxn modelId="{19D97319-C9E6-449B-B4BB-D65AD950E16D}" type="presParOf" srcId="{81F037C6-FF0E-4C0A-827C-60D610C63F80}" destId="{CF37B147-FB54-48BB-B9B7-7AEFFAF1B44C}" srcOrd="10" destOrd="0" presId="urn:microsoft.com/office/officeart/2005/8/layout/vList3"/>
    <dgm:cxn modelId="{745522F1-7DBD-43B4-A214-F94270948E39}" type="presParOf" srcId="{CF37B147-FB54-48BB-B9B7-7AEFFAF1B44C}" destId="{7B4E8A7A-B2D2-4866-8003-FC949EC95E09}" srcOrd="0" destOrd="0" presId="urn:microsoft.com/office/officeart/2005/8/layout/vList3"/>
    <dgm:cxn modelId="{486B9090-FE82-49D0-86F0-4A2DF597506D}" type="presParOf" srcId="{CF37B147-FB54-48BB-B9B7-7AEFFAF1B44C}" destId="{DAC674E8-F4ED-4630-96DE-739DD02E00F5}"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F7B6BF-27B5-4CD1-907C-C4FB694A1223}" type="doc">
      <dgm:prSet loTypeId="urn:microsoft.com/office/officeart/2011/layout/HexagonRadial" loCatId="officeonline" qsTypeId="urn:microsoft.com/office/officeart/2005/8/quickstyle/simple1" qsCatId="simple" csTypeId="urn:microsoft.com/office/officeart/2005/8/colors/colorful1" csCatId="colorful" phldr="1"/>
      <dgm:spPr/>
      <dgm:t>
        <a:bodyPr/>
        <a:lstStyle/>
        <a:p>
          <a:endParaRPr lang="en-US"/>
        </a:p>
      </dgm:t>
    </dgm:pt>
    <dgm:pt modelId="{DFF636E3-968B-40E3-9397-77C15722F837}">
      <dgm:prSet custT="1"/>
      <dgm:spPr/>
      <dgm:t>
        <a:bodyPr/>
        <a:lstStyle/>
        <a:p>
          <a:r>
            <a:rPr lang="en-US" sz="1200" b="1" dirty="0"/>
            <a:t>Hygiene</a:t>
          </a:r>
          <a:r>
            <a:rPr lang="en-US" sz="1200" dirty="0"/>
            <a:t>: Eating on the work desk can result in having crumbs and spills that can impact the lifespan of the systems. Food odor can attract pest and create an unsafe work environment.</a:t>
          </a:r>
        </a:p>
      </dgm:t>
    </dgm:pt>
    <dgm:pt modelId="{91AC3A66-0CCF-4B86-B688-2F3E7F4F349B}" type="parTrans" cxnId="{175E36DF-F186-4BC2-A1EC-B4296A866708}">
      <dgm:prSet/>
      <dgm:spPr/>
      <dgm:t>
        <a:bodyPr/>
        <a:lstStyle/>
        <a:p>
          <a:endParaRPr lang="en-US"/>
        </a:p>
      </dgm:t>
    </dgm:pt>
    <dgm:pt modelId="{CCFAF028-8713-483A-AC4B-541F9E080DF6}" type="sibTrans" cxnId="{175E36DF-F186-4BC2-A1EC-B4296A866708}">
      <dgm:prSet/>
      <dgm:spPr/>
      <dgm:t>
        <a:bodyPr/>
        <a:lstStyle/>
        <a:p>
          <a:endParaRPr lang="en-US"/>
        </a:p>
      </dgm:t>
    </dgm:pt>
    <dgm:pt modelId="{0BA66788-4F59-4EC5-8D55-ACD3483BB71A}">
      <dgm:prSet custT="1"/>
      <dgm:spPr/>
      <dgm:t>
        <a:bodyPr/>
        <a:lstStyle/>
        <a:p>
          <a:r>
            <a:rPr lang="en-US" sz="1200" b="1" dirty="0"/>
            <a:t>Cleanliness: </a:t>
          </a:r>
          <a:r>
            <a:rPr lang="en-US" sz="1200" dirty="0"/>
            <a:t>Food particles can find their way into systems keyboard and other accessories which can affect their performance and longevity.</a:t>
          </a:r>
        </a:p>
      </dgm:t>
    </dgm:pt>
    <dgm:pt modelId="{1B70A973-7F54-4CD0-940F-68E360C931F3}" type="parTrans" cxnId="{0ACEC011-1602-42BB-85D7-14793023EE0B}">
      <dgm:prSet/>
      <dgm:spPr/>
      <dgm:t>
        <a:bodyPr/>
        <a:lstStyle/>
        <a:p>
          <a:endParaRPr lang="en-US"/>
        </a:p>
      </dgm:t>
    </dgm:pt>
    <dgm:pt modelId="{7A58831C-D395-4096-B964-493C0E3425F7}" type="sibTrans" cxnId="{0ACEC011-1602-42BB-85D7-14793023EE0B}">
      <dgm:prSet/>
      <dgm:spPr/>
      <dgm:t>
        <a:bodyPr/>
        <a:lstStyle/>
        <a:p>
          <a:endParaRPr lang="en-US"/>
        </a:p>
      </dgm:t>
    </dgm:pt>
    <dgm:pt modelId="{B546629E-DCA6-4268-937A-56F80371DB78}">
      <dgm:prSet custT="1"/>
      <dgm:spPr>
        <a:solidFill>
          <a:srgbClr val="002060"/>
        </a:solidFill>
      </dgm:spPr>
      <dgm:t>
        <a:bodyPr/>
        <a:lstStyle/>
        <a:p>
          <a:r>
            <a:rPr lang="en-US" sz="1200" b="1" dirty="0"/>
            <a:t>Respect:</a:t>
          </a:r>
          <a:r>
            <a:rPr lang="en-US" sz="1200" dirty="0"/>
            <a:t> Eating on your desk can be distracting for other colleagues especially when they are trying to focus on their task or participate in virtual meetings.</a:t>
          </a:r>
        </a:p>
      </dgm:t>
    </dgm:pt>
    <dgm:pt modelId="{7617DA94-2668-431C-8925-EAF30B70F745}" type="parTrans" cxnId="{E9593735-0836-4573-BD22-F75500661712}">
      <dgm:prSet/>
      <dgm:spPr/>
      <dgm:t>
        <a:bodyPr/>
        <a:lstStyle/>
        <a:p>
          <a:endParaRPr lang="en-US"/>
        </a:p>
      </dgm:t>
    </dgm:pt>
    <dgm:pt modelId="{9C9D2618-CF84-46F7-8059-8E4594C05F22}" type="sibTrans" cxnId="{E9593735-0836-4573-BD22-F75500661712}">
      <dgm:prSet/>
      <dgm:spPr/>
      <dgm:t>
        <a:bodyPr/>
        <a:lstStyle/>
        <a:p>
          <a:endParaRPr lang="en-US"/>
        </a:p>
      </dgm:t>
    </dgm:pt>
    <dgm:pt modelId="{DBF16253-5BD6-458C-A4FF-FF5D779A5592}">
      <dgm:prSet custT="1"/>
      <dgm:spPr>
        <a:solidFill>
          <a:srgbClr val="00B050"/>
        </a:solidFill>
      </dgm:spPr>
      <dgm:t>
        <a:bodyPr/>
        <a:lstStyle/>
        <a:p>
          <a:r>
            <a:rPr lang="en-US" sz="1200" b="1" dirty="0"/>
            <a:t>Break:</a:t>
          </a:r>
          <a:r>
            <a:rPr lang="en-US" sz="1200" b="0" dirty="0"/>
            <a:t> Taking short breaks away from your desk can help stretch your muscles as a sedentary worker and keep you reenergized which in turn improves morale and productivity</a:t>
          </a:r>
          <a:r>
            <a:rPr lang="en-US" sz="900" b="1" dirty="0"/>
            <a:t>.</a:t>
          </a:r>
        </a:p>
      </dgm:t>
    </dgm:pt>
    <dgm:pt modelId="{4378E7D3-2954-4D16-9C80-E407AAE598D1}" type="parTrans" cxnId="{35AC3A1E-06B9-436C-8DE9-685548589DEF}">
      <dgm:prSet/>
      <dgm:spPr/>
      <dgm:t>
        <a:bodyPr/>
        <a:lstStyle/>
        <a:p>
          <a:endParaRPr lang="en-US"/>
        </a:p>
      </dgm:t>
    </dgm:pt>
    <dgm:pt modelId="{BAAECABB-B06A-4F1F-9C42-A22B59E79921}" type="sibTrans" cxnId="{35AC3A1E-06B9-436C-8DE9-685548589DEF}">
      <dgm:prSet/>
      <dgm:spPr/>
      <dgm:t>
        <a:bodyPr/>
        <a:lstStyle/>
        <a:p>
          <a:endParaRPr lang="en-US"/>
        </a:p>
      </dgm:t>
    </dgm:pt>
    <dgm:pt modelId="{D13A837A-54AA-45E6-A5B5-D15F090CEE20}">
      <dgm:prSet/>
      <dgm:spPr/>
    </dgm:pt>
    <dgm:pt modelId="{AAC1E75C-418C-4873-BAD5-D5498B62B931}" type="parTrans" cxnId="{C75F16A1-DA70-4D7C-8826-4C3C77734C83}">
      <dgm:prSet/>
      <dgm:spPr/>
      <dgm:t>
        <a:bodyPr/>
        <a:lstStyle/>
        <a:p>
          <a:endParaRPr lang="en-US"/>
        </a:p>
      </dgm:t>
    </dgm:pt>
    <dgm:pt modelId="{340896C0-6912-4B0C-BF30-094900307988}" type="sibTrans" cxnId="{C75F16A1-DA70-4D7C-8826-4C3C77734C83}">
      <dgm:prSet/>
      <dgm:spPr/>
      <dgm:t>
        <a:bodyPr/>
        <a:lstStyle/>
        <a:p>
          <a:endParaRPr lang="en-US"/>
        </a:p>
      </dgm:t>
    </dgm:pt>
    <dgm:pt modelId="{AE25AD39-22C9-4014-99A7-7C86A9173013}" type="pres">
      <dgm:prSet presAssocID="{D9F7B6BF-27B5-4CD1-907C-C4FB694A1223}" presName="Name0" presStyleCnt="0">
        <dgm:presLayoutVars>
          <dgm:chMax val="1"/>
          <dgm:chPref val="1"/>
          <dgm:dir/>
          <dgm:animOne val="branch"/>
          <dgm:animLvl val="lvl"/>
        </dgm:presLayoutVars>
      </dgm:prSet>
      <dgm:spPr/>
    </dgm:pt>
    <dgm:pt modelId="{04C5119F-5401-417E-B704-8BFF144DE897}" type="pres">
      <dgm:prSet presAssocID="{DFF636E3-968B-40E3-9397-77C15722F837}" presName="Parent" presStyleLbl="node0" presStyleIdx="0" presStyleCnt="1">
        <dgm:presLayoutVars>
          <dgm:chMax val="6"/>
          <dgm:chPref val="6"/>
        </dgm:presLayoutVars>
      </dgm:prSet>
      <dgm:spPr/>
    </dgm:pt>
    <dgm:pt modelId="{31DD1BB9-9F51-41EC-9A91-FC7EED0BF590}" type="pres">
      <dgm:prSet presAssocID="{0BA66788-4F59-4EC5-8D55-ACD3483BB71A}" presName="Accent1" presStyleCnt="0"/>
      <dgm:spPr/>
    </dgm:pt>
    <dgm:pt modelId="{BD0262B0-FB8F-4916-B323-F3923CBD58BB}" type="pres">
      <dgm:prSet presAssocID="{0BA66788-4F59-4EC5-8D55-ACD3483BB71A}" presName="Accent" presStyleLbl="bgShp" presStyleIdx="0" presStyleCnt="3"/>
      <dgm:spPr/>
    </dgm:pt>
    <dgm:pt modelId="{A68C8EC1-D126-428A-9F17-6D28F24C9760}" type="pres">
      <dgm:prSet presAssocID="{0BA66788-4F59-4EC5-8D55-ACD3483BB71A}" presName="Child1" presStyleLbl="node1" presStyleIdx="0" presStyleCnt="3" custScaleX="115070">
        <dgm:presLayoutVars>
          <dgm:chMax val="0"/>
          <dgm:chPref val="0"/>
          <dgm:bulletEnabled val="1"/>
        </dgm:presLayoutVars>
      </dgm:prSet>
      <dgm:spPr/>
    </dgm:pt>
    <dgm:pt modelId="{9DED2D46-C0F3-4E17-9F19-A4479D7010DA}" type="pres">
      <dgm:prSet presAssocID="{B546629E-DCA6-4268-937A-56F80371DB78}" presName="Accent2" presStyleCnt="0"/>
      <dgm:spPr/>
    </dgm:pt>
    <dgm:pt modelId="{F25ACEF2-2116-4C14-B7B3-A5C9E2F5739F}" type="pres">
      <dgm:prSet presAssocID="{B546629E-DCA6-4268-937A-56F80371DB78}" presName="Accent" presStyleLbl="bgShp" presStyleIdx="1" presStyleCnt="3"/>
      <dgm:spPr/>
    </dgm:pt>
    <dgm:pt modelId="{9497CF41-4965-41CC-A14D-140B851DF517}" type="pres">
      <dgm:prSet presAssocID="{B546629E-DCA6-4268-937A-56F80371DB78}" presName="Child2" presStyleLbl="node1" presStyleIdx="1" presStyleCnt="3" custScaleX="124387" custScaleY="99294">
        <dgm:presLayoutVars>
          <dgm:chMax val="0"/>
          <dgm:chPref val="0"/>
          <dgm:bulletEnabled val="1"/>
        </dgm:presLayoutVars>
      </dgm:prSet>
      <dgm:spPr/>
    </dgm:pt>
    <dgm:pt modelId="{BB999A8E-0587-4866-B58B-F51922D12242}" type="pres">
      <dgm:prSet presAssocID="{DBF16253-5BD6-458C-A4FF-FF5D779A5592}" presName="Accent3" presStyleCnt="0"/>
      <dgm:spPr/>
    </dgm:pt>
    <dgm:pt modelId="{14C26479-709A-4208-A1A9-8449513DA929}" type="pres">
      <dgm:prSet presAssocID="{DBF16253-5BD6-458C-A4FF-FF5D779A5592}" presName="Accent" presStyleLbl="bgShp" presStyleIdx="2" presStyleCnt="3"/>
      <dgm:spPr/>
    </dgm:pt>
    <dgm:pt modelId="{FE7F881E-F717-4DDE-B326-2232946A4F76}" type="pres">
      <dgm:prSet presAssocID="{DBF16253-5BD6-458C-A4FF-FF5D779A5592}" presName="Child3" presStyleLbl="node1" presStyleIdx="2" presStyleCnt="3" custScaleX="125934" custScaleY="105379">
        <dgm:presLayoutVars>
          <dgm:chMax val="0"/>
          <dgm:chPref val="0"/>
          <dgm:bulletEnabled val="1"/>
        </dgm:presLayoutVars>
      </dgm:prSet>
      <dgm:spPr/>
    </dgm:pt>
  </dgm:ptLst>
  <dgm:cxnLst>
    <dgm:cxn modelId="{0ACEC011-1602-42BB-85D7-14793023EE0B}" srcId="{DFF636E3-968B-40E3-9397-77C15722F837}" destId="{0BA66788-4F59-4EC5-8D55-ACD3483BB71A}" srcOrd="0" destOrd="0" parTransId="{1B70A973-7F54-4CD0-940F-68E360C931F3}" sibTransId="{7A58831C-D395-4096-B964-493C0E3425F7}"/>
    <dgm:cxn modelId="{35AC3A1E-06B9-436C-8DE9-685548589DEF}" srcId="{DFF636E3-968B-40E3-9397-77C15722F837}" destId="{DBF16253-5BD6-458C-A4FF-FF5D779A5592}" srcOrd="2" destOrd="0" parTransId="{4378E7D3-2954-4D16-9C80-E407AAE598D1}" sibTransId="{BAAECABB-B06A-4F1F-9C42-A22B59E79921}"/>
    <dgm:cxn modelId="{E9593735-0836-4573-BD22-F75500661712}" srcId="{DFF636E3-968B-40E3-9397-77C15722F837}" destId="{B546629E-DCA6-4268-937A-56F80371DB78}" srcOrd="1" destOrd="0" parTransId="{7617DA94-2668-431C-8925-EAF30B70F745}" sibTransId="{9C9D2618-CF84-46F7-8059-8E4594C05F22}"/>
    <dgm:cxn modelId="{3D4DAA46-9E8E-4BEC-B12E-00AC2B2D6635}" type="presOf" srcId="{D9F7B6BF-27B5-4CD1-907C-C4FB694A1223}" destId="{AE25AD39-22C9-4014-99A7-7C86A9173013}" srcOrd="0" destOrd="0" presId="urn:microsoft.com/office/officeart/2011/layout/HexagonRadial"/>
    <dgm:cxn modelId="{D300AF98-F56C-4D60-8E87-7C0585AE1A45}" type="presOf" srcId="{DBF16253-5BD6-458C-A4FF-FF5D779A5592}" destId="{FE7F881E-F717-4DDE-B326-2232946A4F76}" srcOrd="0" destOrd="0" presId="urn:microsoft.com/office/officeart/2011/layout/HexagonRadial"/>
    <dgm:cxn modelId="{C75F16A1-DA70-4D7C-8826-4C3C77734C83}" srcId="{D9F7B6BF-27B5-4CD1-907C-C4FB694A1223}" destId="{D13A837A-54AA-45E6-A5B5-D15F090CEE20}" srcOrd="1" destOrd="0" parTransId="{AAC1E75C-418C-4873-BAD5-D5498B62B931}" sibTransId="{340896C0-6912-4B0C-BF30-094900307988}"/>
    <dgm:cxn modelId="{5D787BB7-8D90-4CF8-8AA7-2C1B3A476C17}" type="presOf" srcId="{B546629E-DCA6-4268-937A-56F80371DB78}" destId="{9497CF41-4965-41CC-A14D-140B851DF517}" srcOrd="0" destOrd="0" presId="urn:microsoft.com/office/officeart/2011/layout/HexagonRadial"/>
    <dgm:cxn modelId="{A07E84CB-6B1C-4A06-BC31-CC9C30AFABEC}" type="presOf" srcId="{0BA66788-4F59-4EC5-8D55-ACD3483BB71A}" destId="{A68C8EC1-D126-428A-9F17-6D28F24C9760}" srcOrd="0" destOrd="0" presId="urn:microsoft.com/office/officeart/2011/layout/HexagonRadial"/>
    <dgm:cxn modelId="{F8A083DA-B28C-40CE-AB50-A26AD5E93DF3}" type="presOf" srcId="{DFF636E3-968B-40E3-9397-77C15722F837}" destId="{04C5119F-5401-417E-B704-8BFF144DE897}" srcOrd="0" destOrd="0" presId="urn:microsoft.com/office/officeart/2011/layout/HexagonRadial"/>
    <dgm:cxn modelId="{175E36DF-F186-4BC2-A1EC-B4296A866708}" srcId="{D9F7B6BF-27B5-4CD1-907C-C4FB694A1223}" destId="{DFF636E3-968B-40E3-9397-77C15722F837}" srcOrd="0" destOrd="0" parTransId="{91AC3A66-0CCF-4B86-B688-2F3E7F4F349B}" sibTransId="{CCFAF028-8713-483A-AC4B-541F9E080DF6}"/>
    <dgm:cxn modelId="{A4196688-B3E3-4298-A7ED-A8FF7B297795}" type="presParOf" srcId="{AE25AD39-22C9-4014-99A7-7C86A9173013}" destId="{04C5119F-5401-417E-B704-8BFF144DE897}" srcOrd="0" destOrd="0" presId="urn:microsoft.com/office/officeart/2011/layout/HexagonRadial"/>
    <dgm:cxn modelId="{408E20B3-E749-45ED-AFE4-C0CAE95389C8}" type="presParOf" srcId="{AE25AD39-22C9-4014-99A7-7C86A9173013}" destId="{31DD1BB9-9F51-41EC-9A91-FC7EED0BF590}" srcOrd="1" destOrd="0" presId="urn:microsoft.com/office/officeart/2011/layout/HexagonRadial"/>
    <dgm:cxn modelId="{AB65D5DA-06C4-4B89-AACB-F4E02B95009B}" type="presParOf" srcId="{31DD1BB9-9F51-41EC-9A91-FC7EED0BF590}" destId="{BD0262B0-FB8F-4916-B323-F3923CBD58BB}" srcOrd="0" destOrd="0" presId="urn:microsoft.com/office/officeart/2011/layout/HexagonRadial"/>
    <dgm:cxn modelId="{7416F94D-7CD1-482D-A5EE-D55488E744D2}" type="presParOf" srcId="{AE25AD39-22C9-4014-99A7-7C86A9173013}" destId="{A68C8EC1-D126-428A-9F17-6D28F24C9760}" srcOrd="2" destOrd="0" presId="urn:microsoft.com/office/officeart/2011/layout/HexagonRadial"/>
    <dgm:cxn modelId="{0C5F4EDD-DD0C-431C-8636-92CE8EAD1C40}" type="presParOf" srcId="{AE25AD39-22C9-4014-99A7-7C86A9173013}" destId="{9DED2D46-C0F3-4E17-9F19-A4479D7010DA}" srcOrd="3" destOrd="0" presId="urn:microsoft.com/office/officeart/2011/layout/HexagonRadial"/>
    <dgm:cxn modelId="{526C1035-648E-4C1B-8C74-26BB3AA2D806}" type="presParOf" srcId="{9DED2D46-C0F3-4E17-9F19-A4479D7010DA}" destId="{F25ACEF2-2116-4C14-B7B3-A5C9E2F5739F}" srcOrd="0" destOrd="0" presId="urn:microsoft.com/office/officeart/2011/layout/HexagonRadial"/>
    <dgm:cxn modelId="{D985376A-D76C-4FA2-B16A-AFBFFF1E9CBC}" type="presParOf" srcId="{AE25AD39-22C9-4014-99A7-7C86A9173013}" destId="{9497CF41-4965-41CC-A14D-140B851DF517}" srcOrd="4" destOrd="0" presId="urn:microsoft.com/office/officeart/2011/layout/HexagonRadial"/>
    <dgm:cxn modelId="{200AB56C-E995-42D2-8280-14897D10BC17}" type="presParOf" srcId="{AE25AD39-22C9-4014-99A7-7C86A9173013}" destId="{BB999A8E-0587-4866-B58B-F51922D12242}" srcOrd="5" destOrd="0" presId="urn:microsoft.com/office/officeart/2011/layout/HexagonRadial"/>
    <dgm:cxn modelId="{CD962CE5-2B01-4D1B-AA13-C52055EB52B1}" type="presParOf" srcId="{BB999A8E-0587-4866-B58B-F51922D12242}" destId="{14C26479-709A-4208-A1A9-8449513DA929}" srcOrd="0" destOrd="0" presId="urn:microsoft.com/office/officeart/2011/layout/HexagonRadial"/>
    <dgm:cxn modelId="{F155B10B-200E-4E3E-A6BA-D9115889D55B}" type="presParOf" srcId="{AE25AD39-22C9-4014-99A7-7C86A9173013}" destId="{FE7F881E-F717-4DDE-B326-2232946A4F76}" srcOrd="6"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DABD1E2-2B01-476B-A4B6-8D935D620E4B}"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1E1D769A-6578-4C89-A585-9CD2EEBBF8A7}">
      <dgm:prSet custT="1"/>
      <dgm:spPr>
        <a:solidFill>
          <a:srgbClr val="00B050"/>
        </a:solidFill>
      </dgm:spPr>
      <dgm:t>
        <a:bodyPr/>
        <a:lstStyle/>
        <a:p>
          <a:r>
            <a:rPr lang="en-GB" sz="1200" dirty="0"/>
            <a:t>All Employees’ are to adhere to the Dress Code Policy of the organization.</a:t>
          </a:r>
          <a:endParaRPr lang="en-US" sz="1200" dirty="0"/>
        </a:p>
      </dgm:t>
    </dgm:pt>
    <dgm:pt modelId="{3D0A1293-C2E8-4ECE-901E-7E91DA651990}" type="parTrans" cxnId="{AC8B03A5-6C64-4D66-B752-5DE95236C23F}">
      <dgm:prSet/>
      <dgm:spPr/>
      <dgm:t>
        <a:bodyPr/>
        <a:lstStyle/>
        <a:p>
          <a:endParaRPr lang="en-US" sz="1200"/>
        </a:p>
      </dgm:t>
    </dgm:pt>
    <dgm:pt modelId="{DA86C4ED-82D5-444E-BECB-934445A5FBF9}" type="sibTrans" cxnId="{AC8B03A5-6C64-4D66-B752-5DE95236C23F}">
      <dgm:prSet/>
      <dgm:spPr/>
      <dgm:t>
        <a:bodyPr/>
        <a:lstStyle/>
        <a:p>
          <a:endParaRPr lang="en-US" sz="1200"/>
        </a:p>
      </dgm:t>
    </dgm:pt>
    <dgm:pt modelId="{F6F29F7F-8348-4DAC-AE0C-65BE06352092}">
      <dgm:prSet custT="1"/>
      <dgm:spPr>
        <a:effectLst>
          <a:softEdge rad="31750"/>
        </a:effectLst>
      </dgm:spPr>
      <dgm:t>
        <a:bodyPr/>
        <a:lstStyle/>
        <a:p>
          <a:r>
            <a:rPr lang="en-GB" sz="1200" dirty="0"/>
            <a:t>Wearing of native attire during work hours on the premises is prohibited</a:t>
          </a:r>
          <a:endParaRPr lang="en-US" sz="1200" dirty="0"/>
        </a:p>
      </dgm:t>
    </dgm:pt>
    <dgm:pt modelId="{F652CCFF-2279-473F-B368-8DDEBF10FBC5}" type="parTrans" cxnId="{843A28D6-EE7A-42B8-9B8B-7E4797216778}">
      <dgm:prSet/>
      <dgm:spPr/>
      <dgm:t>
        <a:bodyPr/>
        <a:lstStyle/>
        <a:p>
          <a:endParaRPr lang="en-US" sz="1200"/>
        </a:p>
      </dgm:t>
    </dgm:pt>
    <dgm:pt modelId="{4BBD3A9B-2FF7-4BCF-AEB9-2500FA1A9D7C}" type="sibTrans" cxnId="{843A28D6-EE7A-42B8-9B8B-7E4797216778}">
      <dgm:prSet/>
      <dgm:spPr/>
      <dgm:t>
        <a:bodyPr/>
        <a:lstStyle/>
        <a:p>
          <a:endParaRPr lang="en-US" sz="1200"/>
        </a:p>
      </dgm:t>
    </dgm:pt>
    <dgm:pt modelId="{C68227A8-2CDA-424C-892F-80B78ED7D0AD}">
      <dgm:prSet custT="1"/>
      <dgm:spPr>
        <a:solidFill>
          <a:schemeClr val="accent2">
            <a:lumMod val="75000"/>
          </a:schemeClr>
        </a:solidFill>
        <a:effectLst>
          <a:softEdge rad="12700"/>
        </a:effectLst>
      </dgm:spPr>
      <dgm:t>
        <a:bodyPr/>
        <a:lstStyle/>
        <a:p>
          <a:r>
            <a:rPr lang="en-GB" sz="1200" dirty="0"/>
            <a:t>The dress code policy remains in effect until otherwise advised and as such </a:t>
          </a:r>
          <a:r>
            <a:rPr lang="en-GB" sz="1200" b="1" dirty="0"/>
            <a:t>compliance</a:t>
          </a:r>
          <a:r>
            <a:rPr lang="en-GB" sz="1200" dirty="0"/>
            <a:t> is               required from </a:t>
          </a:r>
          <a:r>
            <a:rPr lang="en-GB" sz="1200" b="1" dirty="0"/>
            <a:t>All and sundry</a:t>
          </a:r>
          <a:r>
            <a:rPr lang="en-GB" sz="1200" dirty="0"/>
            <a:t>.</a:t>
          </a:r>
          <a:endParaRPr lang="en-US" sz="1200" dirty="0"/>
        </a:p>
      </dgm:t>
    </dgm:pt>
    <dgm:pt modelId="{26A93901-598F-49F1-B7EE-89D5564D0828}" type="parTrans" cxnId="{D566B6A8-2B70-46C3-A5B5-D1B06FAC92DF}">
      <dgm:prSet/>
      <dgm:spPr/>
      <dgm:t>
        <a:bodyPr/>
        <a:lstStyle/>
        <a:p>
          <a:endParaRPr lang="en-US" sz="1200"/>
        </a:p>
      </dgm:t>
    </dgm:pt>
    <dgm:pt modelId="{67DFD31B-7B18-4D52-B1A8-B5208D8F7B8A}" type="sibTrans" cxnId="{D566B6A8-2B70-46C3-A5B5-D1B06FAC92DF}">
      <dgm:prSet/>
      <dgm:spPr/>
      <dgm:t>
        <a:bodyPr/>
        <a:lstStyle/>
        <a:p>
          <a:endParaRPr lang="en-US" sz="1200"/>
        </a:p>
      </dgm:t>
    </dgm:pt>
    <dgm:pt modelId="{8DDB9C55-92EF-4295-B441-479591681271}">
      <dgm:prSet custT="1"/>
      <dgm:spPr/>
      <dgm:t>
        <a:bodyPr/>
        <a:lstStyle/>
        <a:p>
          <a:r>
            <a:rPr lang="en-US" sz="1200" dirty="0"/>
            <a:t>It is important to maintain a consistent professional appearance in the workplace. </a:t>
          </a:r>
        </a:p>
      </dgm:t>
    </dgm:pt>
    <dgm:pt modelId="{48923472-C397-4E97-8CF1-263440C61D84}" type="parTrans" cxnId="{4DAF0C28-A215-4D1B-84F5-D173EE4DF72A}">
      <dgm:prSet/>
      <dgm:spPr/>
      <dgm:t>
        <a:bodyPr/>
        <a:lstStyle/>
        <a:p>
          <a:endParaRPr lang="en-US" sz="1200"/>
        </a:p>
      </dgm:t>
    </dgm:pt>
    <dgm:pt modelId="{54D740C1-C2F9-4B03-9B4B-497936A7ED99}" type="sibTrans" cxnId="{4DAF0C28-A215-4D1B-84F5-D173EE4DF72A}">
      <dgm:prSet/>
      <dgm:spPr/>
      <dgm:t>
        <a:bodyPr/>
        <a:lstStyle/>
        <a:p>
          <a:endParaRPr lang="en-US" sz="1200"/>
        </a:p>
      </dgm:t>
    </dgm:pt>
    <dgm:pt modelId="{C4E0FD28-203E-47C7-8250-B8AE09834EEA}">
      <dgm:prSet custT="1"/>
      <dgm:spPr>
        <a:solidFill>
          <a:schemeClr val="tx2"/>
        </a:solidFill>
      </dgm:spPr>
      <dgm:t>
        <a:bodyPr/>
        <a:lstStyle/>
        <a:p>
          <a:r>
            <a:rPr lang="en-US" sz="1200" dirty="0"/>
            <a:t>Non-adherence to the stipulated dress code policy is frowned at and may result in appropriate disciplinary measure. </a:t>
          </a:r>
        </a:p>
      </dgm:t>
    </dgm:pt>
    <dgm:pt modelId="{8011B512-5B53-45D0-BC85-A3A5A2C7A91B}" type="parTrans" cxnId="{8F41E98C-C9FA-46B9-93DA-6ACBEB857A11}">
      <dgm:prSet/>
      <dgm:spPr/>
      <dgm:t>
        <a:bodyPr/>
        <a:lstStyle/>
        <a:p>
          <a:endParaRPr lang="en-US" sz="1200"/>
        </a:p>
      </dgm:t>
    </dgm:pt>
    <dgm:pt modelId="{0EBA6A6B-96BA-4BF8-BD10-0BF4076C129E}" type="sibTrans" cxnId="{8F41E98C-C9FA-46B9-93DA-6ACBEB857A11}">
      <dgm:prSet/>
      <dgm:spPr/>
      <dgm:t>
        <a:bodyPr/>
        <a:lstStyle/>
        <a:p>
          <a:endParaRPr lang="en-US" sz="1200"/>
        </a:p>
      </dgm:t>
    </dgm:pt>
    <dgm:pt modelId="{652A1839-3BAA-4F1E-96B5-17A417F7A5E3}">
      <dgm:prSet custT="1"/>
      <dgm:spPr/>
      <dgm:t>
        <a:bodyPr/>
        <a:lstStyle/>
        <a:p>
          <a:r>
            <a:rPr lang="en-US" sz="1200" dirty="0"/>
            <a:t>Corporate casual is highly encouraged</a:t>
          </a:r>
        </a:p>
      </dgm:t>
    </dgm:pt>
    <dgm:pt modelId="{38C02BD4-D52B-46FD-BF5E-F0B3124BF9A4}" type="parTrans" cxnId="{54304628-C12F-43D7-A075-DBDD98E191DE}">
      <dgm:prSet/>
      <dgm:spPr/>
      <dgm:t>
        <a:bodyPr/>
        <a:lstStyle/>
        <a:p>
          <a:endParaRPr lang="en-US" sz="1200"/>
        </a:p>
      </dgm:t>
    </dgm:pt>
    <dgm:pt modelId="{ECCC7C89-895C-4E7A-BBA3-81B53F0FB4F9}" type="sibTrans" cxnId="{54304628-C12F-43D7-A075-DBDD98E191DE}">
      <dgm:prSet/>
      <dgm:spPr/>
      <dgm:t>
        <a:bodyPr/>
        <a:lstStyle/>
        <a:p>
          <a:endParaRPr lang="en-US" sz="1200"/>
        </a:p>
      </dgm:t>
    </dgm:pt>
    <dgm:pt modelId="{0135F689-CE59-4605-BC65-B2EEE1A97B53}" type="pres">
      <dgm:prSet presAssocID="{EDABD1E2-2B01-476B-A4B6-8D935D620E4B}" presName="diagram" presStyleCnt="0">
        <dgm:presLayoutVars>
          <dgm:chPref val="1"/>
          <dgm:dir/>
          <dgm:animOne val="branch"/>
          <dgm:animLvl val="lvl"/>
          <dgm:resizeHandles/>
        </dgm:presLayoutVars>
      </dgm:prSet>
      <dgm:spPr/>
    </dgm:pt>
    <dgm:pt modelId="{7BA63FA3-4A1A-4A7C-B784-527A39A58A67}" type="pres">
      <dgm:prSet presAssocID="{1E1D769A-6578-4C89-A585-9CD2EEBBF8A7}" presName="root" presStyleCnt="0"/>
      <dgm:spPr/>
    </dgm:pt>
    <dgm:pt modelId="{FCC381E2-853C-4BFD-88A8-09867BDBACBA}" type="pres">
      <dgm:prSet presAssocID="{1E1D769A-6578-4C89-A585-9CD2EEBBF8A7}" presName="rootComposite" presStyleCnt="0"/>
      <dgm:spPr/>
    </dgm:pt>
    <dgm:pt modelId="{9A7B4C8F-8F4B-46B7-829B-51637BE3053F}" type="pres">
      <dgm:prSet presAssocID="{1E1D769A-6578-4C89-A585-9CD2EEBBF8A7}" presName="rootText" presStyleLbl="node1" presStyleIdx="0" presStyleCnt="6" custScaleX="95589" custScaleY="190152"/>
      <dgm:spPr/>
    </dgm:pt>
    <dgm:pt modelId="{5F82E4F2-6C75-4462-AE01-387811CD8F3B}" type="pres">
      <dgm:prSet presAssocID="{1E1D769A-6578-4C89-A585-9CD2EEBBF8A7}" presName="rootConnector" presStyleLbl="node1" presStyleIdx="0" presStyleCnt="6"/>
      <dgm:spPr/>
    </dgm:pt>
    <dgm:pt modelId="{69E8FC7C-2BC8-475F-B8A6-EF69A8314CCA}" type="pres">
      <dgm:prSet presAssocID="{1E1D769A-6578-4C89-A585-9CD2EEBBF8A7}" presName="childShape" presStyleCnt="0"/>
      <dgm:spPr/>
    </dgm:pt>
    <dgm:pt modelId="{88BCD1F2-3E6F-4AC6-BE1C-E2B3DBA37428}" type="pres">
      <dgm:prSet presAssocID="{F6F29F7F-8348-4DAC-AE0C-65BE06352092}" presName="root" presStyleCnt="0"/>
      <dgm:spPr/>
    </dgm:pt>
    <dgm:pt modelId="{79485247-3E6C-41E1-99CE-EE790E0FF043}" type="pres">
      <dgm:prSet presAssocID="{F6F29F7F-8348-4DAC-AE0C-65BE06352092}" presName="rootComposite" presStyleCnt="0"/>
      <dgm:spPr/>
    </dgm:pt>
    <dgm:pt modelId="{92B3C665-C828-488D-9882-953B395E4985}" type="pres">
      <dgm:prSet presAssocID="{F6F29F7F-8348-4DAC-AE0C-65BE06352092}" presName="rootText" presStyleLbl="node1" presStyleIdx="1" presStyleCnt="6" custScaleY="236651"/>
      <dgm:spPr/>
    </dgm:pt>
    <dgm:pt modelId="{65A281B6-EF66-4A23-9ECB-692FD0DE734B}" type="pres">
      <dgm:prSet presAssocID="{F6F29F7F-8348-4DAC-AE0C-65BE06352092}" presName="rootConnector" presStyleLbl="node1" presStyleIdx="1" presStyleCnt="6"/>
      <dgm:spPr/>
    </dgm:pt>
    <dgm:pt modelId="{46AFB7B2-219F-4627-8507-CD517B30CF03}" type="pres">
      <dgm:prSet presAssocID="{F6F29F7F-8348-4DAC-AE0C-65BE06352092}" presName="childShape" presStyleCnt="0"/>
      <dgm:spPr/>
    </dgm:pt>
    <dgm:pt modelId="{762B65D9-0B00-43FB-86CA-A30076F7F1D2}" type="pres">
      <dgm:prSet presAssocID="{C68227A8-2CDA-424C-892F-80B78ED7D0AD}" presName="root" presStyleCnt="0"/>
      <dgm:spPr/>
    </dgm:pt>
    <dgm:pt modelId="{00AE0A0E-2353-4284-AA18-154A42D0AA38}" type="pres">
      <dgm:prSet presAssocID="{C68227A8-2CDA-424C-892F-80B78ED7D0AD}" presName="rootComposite" presStyleCnt="0"/>
      <dgm:spPr/>
    </dgm:pt>
    <dgm:pt modelId="{60E8AD41-20B4-48CB-B96C-1450A922547D}" type="pres">
      <dgm:prSet presAssocID="{C68227A8-2CDA-424C-892F-80B78ED7D0AD}" presName="rootText" presStyleLbl="node1" presStyleIdx="2" presStyleCnt="6" custScaleX="138426" custScaleY="201904"/>
      <dgm:spPr/>
    </dgm:pt>
    <dgm:pt modelId="{945D258A-88AC-4CAB-8392-D723424E6B67}" type="pres">
      <dgm:prSet presAssocID="{C68227A8-2CDA-424C-892F-80B78ED7D0AD}" presName="rootConnector" presStyleLbl="node1" presStyleIdx="2" presStyleCnt="6"/>
      <dgm:spPr/>
    </dgm:pt>
    <dgm:pt modelId="{E8342C8B-D9CA-4C76-8799-EC6E651D5DF2}" type="pres">
      <dgm:prSet presAssocID="{C68227A8-2CDA-424C-892F-80B78ED7D0AD}" presName="childShape" presStyleCnt="0"/>
      <dgm:spPr/>
    </dgm:pt>
    <dgm:pt modelId="{F55B0AAC-47BE-467A-A682-7A0EDB577719}" type="pres">
      <dgm:prSet presAssocID="{8DDB9C55-92EF-4295-B441-479591681271}" presName="root" presStyleCnt="0"/>
      <dgm:spPr/>
    </dgm:pt>
    <dgm:pt modelId="{83129DED-868C-47F5-8F2D-331355D4C9F4}" type="pres">
      <dgm:prSet presAssocID="{8DDB9C55-92EF-4295-B441-479591681271}" presName="rootComposite" presStyleCnt="0"/>
      <dgm:spPr/>
    </dgm:pt>
    <dgm:pt modelId="{5C4B5C43-B28C-43AF-8A84-160C74F1AF30}" type="pres">
      <dgm:prSet presAssocID="{8DDB9C55-92EF-4295-B441-479591681271}" presName="rootText" presStyleLbl="node1" presStyleIdx="3" presStyleCnt="6" custScaleY="199968"/>
      <dgm:spPr/>
    </dgm:pt>
    <dgm:pt modelId="{70F71CE0-BF09-4111-BB2C-FED11446C6CE}" type="pres">
      <dgm:prSet presAssocID="{8DDB9C55-92EF-4295-B441-479591681271}" presName="rootConnector" presStyleLbl="node1" presStyleIdx="3" presStyleCnt="6"/>
      <dgm:spPr/>
    </dgm:pt>
    <dgm:pt modelId="{6610A731-9972-4F2C-BB14-B95BEE44BE09}" type="pres">
      <dgm:prSet presAssocID="{8DDB9C55-92EF-4295-B441-479591681271}" presName="childShape" presStyleCnt="0"/>
      <dgm:spPr/>
    </dgm:pt>
    <dgm:pt modelId="{C2475AD1-09AA-4CBC-AB19-0810ACD3B97E}" type="pres">
      <dgm:prSet presAssocID="{C4E0FD28-203E-47C7-8250-B8AE09834EEA}" presName="root" presStyleCnt="0"/>
      <dgm:spPr/>
    </dgm:pt>
    <dgm:pt modelId="{C289B867-00FB-4BF4-B9C4-9009A98B751B}" type="pres">
      <dgm:prSet presAssocID="{C4E0FD28-203E-47C7-8250-B8AE09834EEA}" presName="rootComposite" presStyleCnt="0"/>
      <dgm:spPr/>
    </dgm:pt>
    <dgm:pt modelId="{B4085537-1631-4112-A52A-2B9007DCF308}" type="pres">
      <dgm:prSet presAssocID="{C4E0FD28-203E-47C7-8250-B8AE09834EEA}" presName="rootText" presStyleLbl="node1" presStyleIdx="4" presStyleCnt="6" custScaleY="223927"/>
      <dgm:spPr/>
    </dgm:pt>
    <dgm:pt modelId="{A5EAFA95-44AB-4E1C-94A7-AB4CB8C053E7}" type="pres">
      <dgm:prSet presAssocID="{C4E0FD28-203E-47C7-8250-B8AE09834EEA}" presName="rootConnector" presStyleLbl="node1" presStyleIdx="4" presStyleCnt="6"/>
      <dgm:spPr/>
    </dgm:pt>
    <dgm:pt modelId="{B5E4B0F4-FEC0-457F-B6F9-4FF462C52083}" type="pres">
      <dgm:prSet presAssocID="{C4E0FD28-203E-47C7-8250-B8AE09834EEA}" presName="childShape" presStyleCnt="0"/>
      <dgm:spPr/>
    </dgm:pt>
    <dgm:pt modelId="{A77F0FB6-2272-4F7B-A273-0C885A2DF49E}" type="pres">
      <dgm:prSet presAssocID="{652A1839-3BAA-4F1E-96B5-17A417F7A5E3}" presName="root" presStyleCnt="0"/>
      <dgm:spPr/>
    </dgm:pt>
    <dgm:pt modelId="{76B2A712-DC8B-4E5D-BC81-2E73E1777665}" type="pres">
      <dgm:prSet presAssocID="{652A1839-3BAA-4F1E-96B5-17A417F7A5E3}" presName="rootComposite" presStyleCnt="0"/>
      <dgm:spPr/>
    </dgm:pt>
    <dgm:pt modelId="{56A43DB5-7A50-43FD-A865-A5AA601026C7}" type="pres">
      <dgm:prSet presAssocID="{652A1839-3BAA-4F1E-96B5-17A417F7A5E3}" presName="rootText" presStyleLbl="node1" presStyleIdx="5" presStyleCnt="6" custScaleY="150132"/>
      <dgm:spPr>
        <a:prstGeom prst="flowChartAlternateProcess">
          <a:avLst/>
        </a:prstGeom>
      </dgm:spPr>
    </dgm:pt>
    <dgm:pt modelId="{753C6594-3533-4630-A2BA-799B43F18B8F}" type="pres">
      <dgm:prSet presAssocID="{652A1839-3BAA-4F1E-96B5-17A417F7A5E3}" presName="rootConnector" presStyleLbl="node1" presStyleIdx="5" presStyleCnt="6"/>
      <dgm:spPr/>
    </dgm:pt>
    <dgm:pt modelId="{29EB83EB-3453-4E14-B926-AD88309FF558}" type="pres">
      <dgm:prSet presAssocID="{652A1839-3BAA-4F1E-96B5-17A417F7A5E3}" presName="childShape" presStyleCnt="0"/>
      <dgm:spPr/>
    </dgm:pt>
  </dgm:ptLst>
  <dgm:cxnLst>
    <dgm:cxn modelId="{E6B3EF11-F040-47D6-9C32-A957DE9BBFAF}" type="presOf" srcId="{C4E0FD28-203E-47C7-8250-B8AE09834EEA}" destId="{B4085537-1631-4112-A52A-2B9007DCF308}" srcOrd="0" destOrd="0" presId="urn:microsoft.com/office/officeart/2005/8/layout/hierarchy3"/>
    <dgm:cxn modelId="{4DAF0C28-A215-4D1B-84F5-D173EE4DF72A}" srcId="{EDABD1E2-2B01-476B-A4B6-8D935D620E4B}" destId="{8DDB9C55-92EF-4295-B441-479591681271}" srcOrd="3" destOrd="0" parTransId="{48923472-C397-4E97-8CF1-263440C61D84}" sibTransId="{54D740C1-C2F9-4B03-9B4B-497936A7ED99}"/>
    <dgm:cxn modelId="{54304628-C12F-43D7-A075-DBDD98E191DE}" srcId="{EDABD1E2-2B01-476B-A4B6-8D935D620E4B}" destId="{652A1839-3BAA-4F1E-96B5-17A417F7A5E3}" srcOrd="5" destOrd="0" parTransId="{38C02BD4-D52B-46FD-BF5E-F0B3124BF9A4}" sibTransId="{ECCC7C89-895C-4E7A-BBA3-81B53F0FB4F9}"/>
    <dgm:cxn modelId="{1F310231-FDDE-4FD9-A281-1EEBE09DE058}" type="presOf" srcId="{F6F29F7F-8348-4DAC-AE0C-65BE06352092}" destId="{65A281B6-EF66-4A23-9ECB-692FD0DE734B}" srcOrd="1" destOrd="0" presId="urn:microsoft.com/office/officeart/2005/8/layout/hierarchy3"/>
    <dgm:cxn modelId="{5C395561-3E9C-4989-ADFB-3847496CD050}" type="presOf" srcId="{1E1D769A-6578-4C89-A585-9CD2EEBBF8A7}" destId="{5F82E4F2-6C75-4462-AE01-387811CD8F3B}" srcOrd="1" destOrd="0" presId="urn:microsoft.com/office/officeart/2005/8/layout/hierarchy3"/>
    <dgm:cxn modelId="{EF43666D-ED39-4C85-9D88-75D5066A3B8E}" type="presOf" srcId="{C4E0FD28-203E-47C7-8250-B8AE09834EEA}" destId="{A5EAFA95-44AB-4E1C-94A7-AB4CB8C053E7}" srcOrd="1" destOrd="0" presId="urn:microsoft.com/office/officeart/2005/8/layout/hierarchy3"/>
    <dgm:cxn modelId="{DC520350-2D13-41E5-866C-A132A0E4AFA1}" type="presOf" srcId="{F6F29F7F-8348-4DAC-AE0C-65BE06352092}" destId="{92B3C665-C828-488D-9882-953B395E4985}" srcOrd="0" destOrd="0" presId="urn:microsoft.com/office/officeart/2005/8/layout/hierarchy3"/>
    <dgm:cxn modelId="{AFE98D8C-570F-448A-A77A-39ACDA6464F5}" type="presOf" srcId="{C68227A8-2CDA-424C-892F-80B78ED7D0AD}" destId="{945D258A-88AC-4CAB-8392-D723424E6B67}" srcOrd="1" destOrd="0" presId="urn:microsoft.com/office/officeart/2005/8/layout/hierarchy3"/>
    <dgm:cxn modelId="{8F41E98C-C9FA-46B9-93DA-6ACBEB857A11}" srcId="{EDABD1E2-2B01-476B-A4B6-8D935D620E4B}" destId="{C4E0FD28-203E-47C7-8250-B8AE09834EEA}" srcOrd="4" destOrd="0" parTransId="{8011B512-5B53-45D0-BC85-A3A5A2C7A91B}" sibTransId="{0EBA6A6B-96BA-4BF8-BD10-0BF4076C129E}"/>
    <dgm:cxn modelId="{54C78A99-68FE-41B1-A5CA-71B4737BC56D}" type="presOf" srcId="{652A1839-3BAA-4F1E-96B5-17A417F7A5E3}" destId="{56A43DB5-7A50-43FD-A865-A5AA601026C7}" srcOrd="0" destOrd="0" presId="urn:microsoft.com/office/officeart/2005/8/layout/hierarchy3"/>
    <dgm:cxn modelId="{AC8B03A5-6C64-4D66-B752-5DE95236C23F}" srcId="{EDABD1E2-2B01-476B-A4B6-8D935D620E4B}" destId="{1E1D769A-6578-4C89-A585-9CD2EEBBF8A7}" srcOrd="0" destOrd="0" parTransId="{3D0A1293-C2E8-4ECE-901E-7E91DA651990}" sibTransId="{DA86C4ED-82D5-444E-BECB-934445A5FBF9}"/>
    <dgm:cxn modelId="{D566B6A8-2B70-46C3-A5B5-D1B06FAC92DF}" srcId="{EDABD1E2-2B01-476B-A4B6-8D935D620E4B}" destId="{C68227A8-2CDA-424C-892F-80B78ED7D0AD}" srcOrd="2" destOrd="0" parTransId="{26A93901-598F-49F1-B7EE-89D5564D0828}" sibTransId="{67DFD31B-7B18-4D52-B1A8-B5208D8F7B8A}"/>
    <dgm:cxn modelId="{1890A6BE-FD11-4F36-86F8-5925DDEDC2BD}" type="presOf" srcId="{652A1839-3BAA-4F1E-96B5-17A417F7A5E3}" destId="{753C6594-3533-4630-A2BA-799B43F18B8F}" srcOrd="1" destOrd="0" presId="urn:microsoft.com/office/officeart/2005/8/layout/hierarchy3"/>
    <dgm:cxn modelId="{843A28D6-EE7A-42B8-9B8B-7E4797216778}" srcId="{EDABD1E2-2B01-476B-A4B6-8D935D620E4B}" destId="{F6F29F7F-8348-4DAC-AE0C-65BE06352092}" srcOrd="1" destOrd="0" parTransId="{F652CCFF-2279-473F-B368-8DDEBF10FBC5}" sibTransId="{4BBD3A9B-2FF7-4BCF-AEB9-2500FA1A9D7C}"/>
    <dgm:cxn modelId="{19E2B5D7-736D-40A0-A6E8-3962D361FF8B}" type="presOf" srcId="{8DDB9C55-92EF-4295-B441-479591681271}" destId="{70F71CE0-BF09-4111-BB2C-FED11446C6CE}" srcOrd="1" destOrd="0" presId="urn:microsoft.com/office/officeart/2005/8/layout/hierarchy3"/>
    <dgm:cxn modelId="{F6BBCBD9-C2E6-4C22-B5E4-ACFAB2A4FD7B}" type="presOf" srcId="{1E1D769A-6578-4C89-A585-9CD2EEBBF8A7}" destId="{9A7B4C8F-8F4B-46B7-829B-51637BE3053F}" srcOrd="0" destOrd="0" presId="urn:microsoft.com/office/officeart/2005/8/layout/hierarchy3"/>
    <dgm:cxn modelId="{9321B9E7-734B-48EB-AE23-2FC32E631828}" type="presOf" srcId="{8DDB9C55-92EF-4295-B441-479591681271}" destId="{5C4B5C43-B28C-43AF-8A84-160C74F1AF30}" srcOrd="0" destOrd="0" presId="urn:microsoft.com/office/officeart/2005/8/layout/hierarchy3"/>
    <dgm:cxn modelId="{2D9009F3-0BD9-41D6-8A5C-5942BB54D2E8}" type="presOf" srcId="{C68227A8-2CDA-424C-892F-80B78ED7D0AD}" destId="{60E8AD41-20B4-48CB-B96C-1450A922547D}" srcOrd="0" destOrd="0" presId="urn:microsoft.com/office/officeart/2005/8/layout/hierarchy3"/>
    <dgm:cxn modelId="{21B992F7-C1C1-4038-A13A-869EC8DCFD63}" type="presOf" srcId="{EDABD1E2-2B01-476B-A4B6-8D935D620E4B}" destId="{0135F689-CE59-4605-BC65-B2EEE1A97B53}" srcOrd="0" destOrd="0" presId="urn:microsoft.com/office/officeart/2005/8/layout/hierarchy3"/>
    <dgm:cxn modelId="{21A799E3-DD6E-476A-BD6F-2ADD528B3EA3}" type="presParOf" srcId="{0135F689-CE59-4605-BC65-B2EEE1A97B53}" destId="{7BA63FA3-4A1A-4A7C-B784-527A39A58A67}" srcOrd="0" destOrd="0" presId="urn:microsoft.com/office/officeart/2005/8/layout/hierarchy3"/>
    <dgm:cxn modelId="{8FA3A460-BD5E-44AD-98F9-FB69960D94D1}" type="presParOf" srcId="{7BA63FA3-4A1A-4A7C-B784-527A39A58A67}" destId="{FCC381E2-853C-4BFD-88A8-09867BDBACBA}" srcOrd="0" destOrd="0" presId="urn:microsoft.com/office/officeart/2005/8/layout/hierarchy3"/>
    <dgm:cxn modelId="{BB5628FB-C40F-4BEE-934B-770CDF9C1B42}" type="presParOf" srcId="{FCC381E2-853C-4BFD-88A8-09867BDBACBA}" destId="{9A7B4C8F-8F4B-46B7-829B-51637BE3053F}" srcOrd="0" destOrd="0" presId="urn:microsoft.com/office/officeart/2005/8/layout/hierarchy3"/>
    <dgm:cxn modelId="{E130C3CF-7129-4870-B839-C6F625369205}" type="presParOf" srcId="{FCC381E2-853C-4BFD-88A8-09867BDBACBA}" destId="{5F82E4F2-6C75-4462-AE01-387811CD8F3B}" srcOrd="1" destOrd="0" presId="urn:microsoft.com/office/officeart/2005/8/layout/hierarchy3"/>
    <dgm:cxn modelId="{07468AE0-30E0-4CE4-A5D8-9B0CC8F1171A}" type="presParOf" srcId="{7BA63FA3-4A1A-4A7C-B784-527A39A58A67}" destId="{69E8FC7C-2BC8-475F-B8A6-EF69A8314CCA}" srcOrd="1" destOrd="0" presId="urn:microsoft.com/office/officeart/2005/8/layout/hierarchy3"/>
    <dgm:cxn modelId="{80823EF2-7596-4481-A5E7-91A41D0C60A3}" type="presParOf" srcId="{0135F689-CE59-4605-BC65-B2EEE1A97B53}" destId="{88BCD1F2-3E6F-4AC6-BE1C-E2B3DBA37428}" srcOrd="1" destOrd="0" presId="urn:microsoft.com/office/officeart/2005/8/layout/hierarchy3"/>
    <dgm:cxn modelId="{3919AFC1-0338-4161-BB72-00C86E0EA846}" type="presParOf" srcId="{88BCD1F2-3E6F-4AC6-BE1C-E2B3DBA37428}" destId="{79485247-3E6C-41E1-99CE-EE790E0FF043}" srcOrd="0" destOrd="0" presId="urn:microsoft.com/office/officeart/2005/8/layout/hierarchy3"/>
    <dgm:cxn modelId="{C2198E80-FFDC-490D-B9C0-C7716DF52DFE}" type="presParOf" srcId="{79485247-3E6C-41E1-99CE-EE790E0FF043}" destId="{92B3C665-C828-488D-9882-953B395E4985}" srcOrd="0" destOrd="0" presId="urn:microsoft.com/office/officeart/2005/8/layout/hierarchy3"/>
    <dgm:cxn modelId="{3C5AFC08-2E96-4DD8-B939-1473A0563A01}" type="presParOf" srcId="{79485247-3E6C-41E1-99CE-EE790E0FF043}" destId="{65A281B6-EF66-4A23-9ECB-692FD0DE734B}" srcOrd="1" destOrd="0" presId="urn:microsoft.com/office/officeart/2005/8/layout/hierarchy3"/>
    <dgm:cxn modelId="{F9D5466C-1FD4-4BCC-885E-DD2AE27FF38D}" type="presParOf" srcId="{88BCD1F2-3E6F-4AC6-BE1C-E2B3DBA37428}" destId="{46AFB7B2-219F-4627-8507-CD517B30CF03}" srcOrd="1" destOrd="0" presId="urn:microsoft.com/office/officeart/2005/8/layout/hierarchy3"/>
    <dgm:cxn modelId="{55E7E4E6-CC1D-44A9-A377-6DF9E26DB4CE}" type="presParOf" srcId="{0135F689-CE59-4605-BC65-B2EEE1A97B53}" destId="{762B65D9-0B00-43FB-86CA-A30076F7F1D2}" srcOrd="2" destOrd="0" presId="urn:microsoft.com/office/officeart/2005/8/layout/hierarchy3"/>
    <dgm:cxn modelId="{01469F19-E3B9-4807-B107-0526C821A1E9}" type="presParOf" srcId="{762B65D9-0B00-43FB-86CA-A30076F7F1D2}" destId="{00AE0A0E-2353-4284-AA18-154A42D0AA38}" srcOrd="0" destOrd="0" presId="urn:microsoft.com/office/officeart/2005/8/layout/hierarchy3"/>
    <dgm:cxn modelId="{7FAD330F-C52B-46EA-B092-142D7438A348}" type="presParOf" srcId="{00AE0A0E-2353-4284-AA18-154A42D0AA38}" destId="{60E8AD41-20B4-48CB-B96C-1450A922547D}" srcOrd="0" destOrd="0" presId="urn:microsoft.com/office/officeart/2005/8/layout/hierarchy3"/>
    <dgm:cxn modelId="{56E0BCBC-D48D-4015-BA4F-D54F768764C3}" type="presParOf" srcId="{00AE0A0E-2353-4284-AA18-154A42D0AA38}" destId="{945D258A-88AC-4CAB-8392-D723424E6B67}" srcOrd="1" destOrd="0" presId="urn:microsoft.com/office/officeart/2005/8/layout/hierarchy3"/>
    <dgm:cxn modelId="{1C600761-EBFA-4407-853C-1D7632EC0A40}" type="presParOf" srcId="{762B65D9-0B00-43FB-86CA-A30076F7F1D2}" destId="{E8342C8B-D9CA-4C76-8799-EC6E651D5DF2}" srcOrd="1" destOrd="0" presId="urn:microsoft.com/office/officeart/2005/8/layout/hierarchy3"/>
    <dgm:cxn modelId="{366A3DB5-B2E3-40ED-961D-5CFBC800ADB5}" type="presParOf" srcId="{0135F689-CE59-4605-BC65-B2EEE1A97B53}" destId="{F55B0AAC-47BE-467A-A682-7A0EDB577719}" srcOrd="3" destOrd="0" presId="urn:microsoft.com/office/officeart/2005/8/layout/hierarchy3"/>
    <dgm:cxn modelId="{06DB2EA4-EB01-4F74-816E-B5859F419559}" type="presParOf" srcId="{F55B0AAC-47BE-467A-A682-7A0EDB577719}" destId="{83129DED-868C-47F5-8F2D-331355D4C9F4}" srcOrd="0" destOrd="0" presId="urn:microsoft.com/office/officeart/2005/8/layout/hierarchy3"/>
    <dgm:cxn modelId="{346465FE-6206-4E41-8B74-3D56C1B5BA89}" type="presParOf" srcId="{83129DED-868C-47F5-8F2D-331355D4C9F4}" destId="{5C4B5C43-B28C-43AF-8A84-160C74F1AF30}" srcOrd="0" destOrd="0" presId="urn:microsoft.com/office/officeart/2005/8/layout/hierarchy3"/>
    <dgm:cxn modelId="{121181FD-C810-4A6D-9975-D0A11D0ACCC1}" type="presParOf" srcId="{83129DED-868C-47F5-8F2D-331355D4C9F4}" destId="{70F71CE0-BF09-4111-BB2C-FED11446C6CE}" srcOrd="1" destOrd="0" presId="urn:microsoft.com/office/officeart/2005/8/layout/hierarchy3"/>
    <dgm:cxn modelId="{830F2F7F-7BF6-405B-B306-072066B24433}" type="presParOf" srcId="{F55B0AAC-47BE-467A-A682-7A0EDB577719}" destId="{6610A731-9972-4F2C-BB14-B95BEE44BE09}" srcOrd="1" destOrd="0" presId="urn:microsoft.com/office/officeart/2005/8/layout/hierarchy3"/>
    <dgm:cxn modelId="{F88A1F4A-085F-4974-BA22-29B006771AD2}" type="presParOf" srcId="{0135F689-CE59-4605-BC65-B2EEE1A97B53}" destId="{C2475AD1-09AA-4CBC-AB19-0810ACD3B97E}" srcOrd="4" destOrd="0" presId="urn:microsoft.com/office/officeart/2005/8/layout/hierarchy3"/>
    <dgm:cxn modelId="{9619BE95-2F29-4B5D-8D9F-D27FB37A0F02}" type="presParOf" srcId="{C2475AD1-09AA-4CBC-AB19-0810ACD3B97E}" destId="{C289B867-00FB-4BF4-B9C4-9009A98B751B}" srcOrd="0" destOrd="0" presId="urn:microsoft.com/office/officeart/2005/8/layout/hierarchy3"/>
    <dgm:cxn modelId="{3287ED68-5F24-42EF-A5E4-E51E8CD226DB}" type="presParOf" srcId="{C289B867-00FB-4BF4-B9C4-9009A98B751B}" destId="{B4085537-1631-4112-A52A-2B9007DCF308}" srcOrd="0" destOrd="0" presId="urn:microsoft.com/office/officeart/2005/8/layout/hierarchy3"/>
    <dgm:cxn modelId="{C0C74920-67BB-4FC0-B1E7-9F61FF4C8F0E}" type="presParOf" srcId="{C289B867-00FB-4BF4-B9C4-9009A98B751B}" destId="{A5EAFA95-44AB-4E1C-94A7-AB4CB8C053E7}" srcOrd="1" destOrd="0" presId="urn:microsoft.com/office/officeart/2005/8/layout/hierarchy3"/>
    <dgm:cxn modelId="{89125314-767B-44F0-B92E-8AD11B6E8E97}" type="presParOf" srcId="{C2475AD1-09AA-4CBC-AB19-0810ACD3B97E}" destId="{B5E4B0F4-FEC0-457F-B6F9-4FF462C52083}" srcOrd="1" destOrd="0" presId="urn:microsoft.com/office/officeart/2005/8/layout/hierarchy3"/>
    <dgm:cxn modelId="{3B6110E7-E30D-48F0-BB22-BC62E1705261}" type="presParOf" srcId="{0135F689-CE59-4605-BC65-B2EEE1A97B53}" destId="{A77F0FB6-2272-4F7B-A273-0C885A2DF49E}" srcOrd="5" destOrd="0" presId="urn:microsoft.com/office/officeart/2005/8/layout/hierarchy3"/>
    <dgm:cxn modelId="{42AA8D3C-2F7B-47B4-AA0A-9437A0FD1621}" type="presParOf" srcId="{A77F0FB6-2272-4F7B-A273-0C885A2DF49E}" destId="{76B2A712-DC8B-4E5D-BC81-2E73E1777665}" srcOrd="0" destOrd="0" presId="urn:microsoft.com/office/officeart/2005/8/layout/hierarchy3"/>
    <dgm:cxn modelId="{5C7201E5-73DA-4489-9A7A-85D34DD5A27F}" type="presParOf" srcId="{76B2A712-DC8B-4E5D-BC81-2E73E1777665}" destId="{56A43DB5-7A50-43FD-A865-A5AA601026C7}" srcOrd="0" destOrd="0" presId="urn:microsoft.com/office/officeart/2005/8/layout/hierarchy3"/>
    <dgm:cxn modelId="{950805C9-34BD-4FF8-BEF3-DF140363E970}" type="presParOf" srcId="{76B2A712-DC8B-4E5D-BC81-2E73E1777665}" destId="{753C6594-3533-4630-A2BA-799B43F18B8F}" srcOrd="1" destOrd="0" presId="urn:microsoft.com/office/officeart/2005/8/layout/hierarchy3"/>
    <dgm:cxn modelId="{CE510495-EECA-493B-92AF-72ADB1FA3E2F}" type="presParOf" srcId="{A77F0FB6-2272-4F7B-A273-0C885A2DF49E}" destId="{29EB83EB-3453-4E14-B926-AD88309FF558}" srcOrd="1" destOrd="0" presId="urn:microsoft.com/office/officeart/2005/8/layout/hierarchy3"/>
  </dgm:cxnLst>
  <dgm:bg>
    <a:solidFill>
      <a:schemeClr val="bg2"/>
    </a:solidFill>
  </dgm:bg>
  <dgm:whole>
    <a:ln>
      <a:solidFill>
        <a:schemeClr val="bg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8D8AF8-795D-4C0E-A7E6-7870B79A4E16}">
      <dsp:nvSpPr>
        <dsp:cNvPr id="0" name=""/>
        <dsp:cNvSpPr/>
      </dsp:nvSpPr>
      <dsp:spPr>
        <a:xfrm>
          <a:off x="6639368" y="1689757"/>
          <a:ext cx="3896634" cy="262712"/>
        </a:xfrm>
        <a:custGeom>
          <a:avLst/>
          <a:gdLst/>
          <a:ahLst/>
          <a:cxnLst/>
          <a:rect l="0" t="0" r="0" b="0"/>
          <a:pathLst>
            <a:path>
              <a:moveTo>
                <a:pt x="0" y="0"/>
              </a:moveTo>
              <a:lnTo>
                <a:pt x="0" y="131356"/>
              </a:lnTo>
              <a:lnTo>
                <a:pt x="3896634" y="131356"/>
              </a:lnTo>
              <a:lnTo>
                <a:pt x="3896634" y="26271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786D281-270D-4B45-83F6-4639A4BF3916}">
      <dsp:nvSpPr>
        <dsp:cNvPr id="0" name=""/>
        <dsp:cNvSpPr/>
      </dsp:nvSpPr>
      <dsp:spPr>
        <a:xfrm>
          <a:off x="6639368" y="1689757"/>
          <a:ext cx="2396356" cy="262712"/>
        </a:xfrm>
        <a:custGeom>
          <a:avLst/>
          <a:gdLst/>
          <a:ahLst/>
          <a:cxnLst/>
          <a:rect l="0" t="0" r="0" b="0"/>
          <a:pathLst>
            <a:path>
              <a:moveTo>
                <a:pt x="0" y="0"/>
              </a:moveTo>
              <a:lnTo>
                <a:pt x="0" y="131356"/>
              </a:lnTo>
              <a:lnTo>
                <a:pt x="2396356" y="131356"/>
              </a:lnTo>
              <a:lnTo>
                <a:pt x="2396356" y="26271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BCB3122-2749-4570-8589-69D575C437C4}">
      <dsp:nvSpPr>
        <dsp:cNvPr id="0" name=""/>
        <dsp:cNvSpPr/>
      </dsp:nvSpPr>
      <dsp:spPr>
        <a:xfrm>
          <a:off x="6343094" y="3466196"/>
          <a:ext cx="131356" cy="575466"/>
        </a:xfrm>
        <a:custGeom>
          <a:avLst/>
          <a:gdLst/>
          <a:ahLst/>
          <a:cxnLst/>
          <a:rect l="0" t="0" r="0" b="0"/>
          <a:pathLst>
            <a:path>
              <a:moveTo>
                <a:pt x="131356" y="0"/>
              </a:moveTo>
              <a:lnTo>
                <a:pt x="131356" y="575466"/>
              </a:lnTo>
              <a:lnTo>
                <a:pt x="0" y="57546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BF3FEDB-6608-4582-9FDA-9C573428138D}">
      <dsp:nvSpPr>
        <dsp:cNvPr id="0" name=""/>
        <dsp:cNvSpPr/>
      </dsp:nvSpPr>
      <dsp:spPr>
        <a:xfrm>
          <a:off x="7390642" y="2577977"/>
          <a:ext cx="131356" cy="575466"/>
        </a:xfrm>
        <a:custGeom>
          <a:avLst/>
          <a:gdLst/>
          <a:ahLst/>
          <a:cxnLst/>
          <a:rect l="0" t="0" r="0" b="0"/>
          <a:pathLst>
            <a:path>
              <a:moveTo>
                <a:pt x="131356" y="0"/>
              </a:moveTo>
              <a:lnTo>
                <a:pt x="131356" y="575466"/>
              </a:lnTo>
              <a:lnTo>
                <a:pt x="0" y="57546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949AFBD-A46B-4C7A-A3EB-B3BD52E30256}">
      <dsp:nvSpPr>
        <dsp:cNvPr id="0" name=""/>
        <dsp:cNvSpPr/>
      </dsp:nvSpPr>
      <dsp:spPr>
        <a:xfrm>
          <a:off x="6639368" y="1689757"/>
          <a:ext cx="882630" cy="262712"/>
        </a:xfrm>
        <a:custGeom>
          <a:avLst/>
          <a:gdLst/>
          <a:ahLst/>
          <a:cxnLst/>
          <a:rect l="0" t="0" r="0" b="0"/>
          <a:pathLst>
            <a:path>
              <a:moveTo>
                <a:pt x="0" y="0"/>
              </a:moveTo>
              <a:lnTo>
                <a:pt x="0" y="131356"/>
              </a:lnTo>
              <a:lnTo>
                <a:pt x="882630" y="131356"/>
              </a:lnTo>
              <a:lnTo>
                <a:pt x="882630" y="26271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A3C0BA4-CD1D-4864-B35E-6B56935F1720}">
      <dsp:nvSpPr>
        <dsp:cNvPr id="0" name=""/>
        <dsp:cNvSpPr/>
      </dsp:nvSpPr>
      <dsp:spPr>
        <a:xfrm>
          <a:off x="4138552" y="3466196"/>
          <a:ext cx="131356" cy="575466"/>
        </a:xfrm>
        <a:custGeom>
          <a:avLst/>
          <a:gdLst/>
          <a:ahLst/>
          <a:cxnLst/>
          <a:rect l="0" t="0" r="0" b="0"/>
          <a:pathLst>
            <a:path>
              <a:moveTo>
                <a:pt x="131356" y="0"/>
              </a:moveTo>
              <a:lnTo>
                <a:pt x="131356" y="575466"/>
              </a:lnTo>
              <a:lnTo>
                <a:pt x="0" y="57546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976262D-5EF5-4F15-B0F3-271A4D3DBEB5}">
      <dsp:nvSpPr>
        <dsp:cNvPr id="0" name=""/>
        <dsp:cNvSpPr/>
      </dsp:nvSpPr>
      <dsp:spPr>
        <a:xfrm>
          <a:off x="5295545" y="2577977"/>
          <a:ext cx="131356" cy="575466"/>
        </a:xfrm>
        <a:custGeom>
          <a:avLst/>
          <a:gdLst/>
          <a:ahLst/>
          <a:cxnLst/>
          <a:rect l="0" t="0" r="0" b="0"/>
          <a:pathLst>
            <a:path>
              <a:moveTo>
                <a:pt x="131356" y="0"/>
              </a:moveTo>
              <a:lnTo>
                <a:pt x="131356" y="575466"/>
              </a:lnTo>
              <a:lnTo>
                <a:pt x="0" y="57546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9C52557-AA5C-46A5-A208-3E7594AFFDD8}">
      <dsp:nvSpPr>
        <dsp:cNvPr id="0" name=""/>
        <dsp:cNvSpPr/>
      </dsp:nvSpPr>
      <dsp:spPr>
        <a:xfrm>
          <a:off x="5426902" y="1689757"/>
          <a:ext cx="1212466" cy="262712"/>
        </a:xfrm>
        <a:custGeom>
          <a:avLst/>
          <a:gdLst/>
          <a:ahLst/>
          <a:cxnLst/>
          <a:rect l="0" t="0" r="0" b="0"/>
          <a:pathLst>
            <a:path>
              <a:moveTo>
                <a:pt x="1212466" y="0"/>
              </a:moveTo>
              <a:lnTo>
                <a:pt x="1212466" y="131356"/>
              </a:lnTo>
              <a:lnTo>
                <a:pt x="0" y="131356"/>
              </a:lnTo>
              <a:lnTo>
                <a:pt x="0" y="26271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6900335-BF4E-4B31-A7C2-2EC0363BCD00}">
      <dsp:nvSpPr>
        <dsp:cNvPr id="0" name=""/>
        <dsp:cNvSpPr/>
      </dsp:nvSpPr>
      <dsp:spPr>
        <a:xfrm>
          <a:off x="1058291" y="3466196"/>
          <a:ext cx="315521" cy="575466"/>
        </a:xfrm>
        <a:custGeom>
          <a:avLst/>
          <a:gdLst/>
          <a:ahLst/>
          <a:cxnLst/>
          <a:rect l="0" t="0" r="0" b="0"/>
          <a:pathLst>
            <a:path>
              <a:moveTo>
                <a:pt x="0" y="0"/>
              </a:moveTo>
              <a:lnTo>
                <a:pt x="0" y="575466"/>
              </a:lnTo>
              <a:lnTo>
                <a:pt x="315521" y="57546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B2D26D-6DE6-41DC-931C-D155658301B4}">
      <dsp:nvSpPr>
        <dsp:cNvPr id="0" name=""/>
        <dsp:cNvSpPr/>
      </dsp:nvSpPr>
      <dsp:spPr>
        <a:xfrm>
          <a:off x="2110030" y="2577977"/>
          <a:ext cx="646152" cy="575466"/>
        </a:xfrm>
        <a:custGeom>
          <a:avLst/>
          <a:gdLst/>
          <a:ahLst/>
          <a:cxnLst/>
          <a:rect l="0" t="0" r="0" b="0"/>
          <a:pathLst>
            <a:path>
              <a:moveTo>
                <a:pt x="646152" y="0"/>
              </a:moveTo>
              <a:lnTo>
                <a:pt x="646152" y="575466"/>
              </a:lnTo>
              <a:lnTo>
                <a:pt x="0" y="57546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2E1F4ED-B14E-4ACA-80F1-C8A40418A392}">
      <dsp:nvSpPr>
        <dsp:cNvPr id="0" name=""/>
        <dsp:cNvSpPr/>
      </dsp:nvSpPr>
      <dsp:spPr>
        <a:xfrm>
          <a:off x="2756182" y="1689757"/>
          <a:ext cx="3883185" cy="262712"/>
        </a:xfrm>
        <a:custGeom>
          <a:avLst/>
          <a:gdLst/>
          <a:ahLst/>
          <a:cxnLst/>
          <a:rect l="0" t="0" r="0" b="0"/>
          <a:pathLst>
            <a:path>
              <a:moveTo>
                <a:pt x="3883185" y="0"/>
              </a:moveTo>
              <a:lnTo>
                <a:pt x="3883185" y="131356"/>
              </a:lnTo>
              <a:lnTo>
                <a:pt x="0" y="131356"/>
              </a:lnTo>
              <a:lnTo>
                <a:pt x="0" y="26271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11B0463-D3EC-446F-8C78-F5AD371EFFF3}">
      <dsp:nvSpPr>
        <dsp:cNvPr id="0" name=""/>
        <dsp:cNvSpPr/>
      </dsp:nvSpPr>
      <dsp:spPr>
        <a:xfrm>
          <a:off x="6013861" y="1064251"/>
          <a:ext cx="1251013" cy="625506"/>
        </a:xfrm>
        <a:prstGeom prst="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latin typeface="Candara" panose="020E0502030303020204" pitchFamily="34" charset="0"/>
            </a:rPr>
            <a:t>CCO/CTO/CXO</a:t>
          </a:r>
        </a:p>
      </dsp:txBody>
      <dsp:txXfrm>
        <a:off x="6013861" y="1064251"/>
        <a:ext cx="1251013" cy="625506"/>
      </dsp:txXfrm>
    </dsp:sp>
    <dsp:sp modelId="{E3341358-E48E-4F52-9FC7-DBF1AE192F78}">
      <dsp:nvSpPr>
        <dsp:cNvPr id="0" name=""/>
        <dsp:cNvSpPr/>
      </dsp:nvSpPr>
      <dsp:spPr>
        <a:xfrm>
          <a:off x="2130676" y="1952470"/>
          <a:ext cx="1251013" cy="625506"/>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ndara" panose="020E0502030303020204" pitchFamily="34" charset="0"/>
            </a:rPr>
            <a:t>Regional Manager -1</a:t>
          </a:r>
        </a:p>
      </dsp:txBody>
      <dsp:txXfrm>
        <a:off x="2130676" y="1952470"/>
        <a:ext cx="1251013" cy="625506"/>
      </dsp:txXfrm>
    </dsp:sp>
    <dsp:sp modelId="{FFA24EA8-C168-4984-A85E-8E4585FC6042}">
      <dsp:nvSpPr>
        <dsp:cNvPr id="0" name=""/>
        <dsp:cNvSpPr/>
      </dsp:nvSpPr>
      <dsp:spPr>
        <a:xfrm>
          <a:off x="6551" y="2840689"/>
          <a:ext cx="2103478" cy="625506"/>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andara" panose="020E0502030303020204" pitchFamily="34" charset="0"/>
            </a:rPr>
            <a:t>Area Sales Manager/Regional Coordinator/CRM Regional  Lead (Mainland)</a:t>
          </a:r>
        </a:p>
      </dsp:txBody>
      <dsp:txXfrm>
        <a:off x="6551" y="2840689"/>
        <a:ext cx="2103478" cy="625506"/>
      </dsp:txXfrm>
    </dsp:sp>
    <dsp:sp modelId="{8F2C3134-C026-40DE-8C5E-AC657D8E30BD}">
      <dsp:nvSpPr>
        <dsp:cNvPr id="0" name=""/>
        <dsp:cNvSpPr/>
      </dsp:nvSpPr>
      <dsp:spPr>
        <a:xfrm>
          <a:off x="1373813" y="3728909"/>
          <a:ext cx="1251013" cy="62550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Area Coordinators/Cluster Sales Executives</a:t>
          </a:r>
        </a:p>
      </dsp:txBody>
      <dsp:txXfrm>
        <a:off x="1373813" y="3728909"/>
        <a:ext cx="1251013" cy="625506"/>
      </dsp:txXfrm>
    </dsp:sp>
    <dsp:sp modelId="{50C99887-1C11-4482-8683-EE5DCFDDFD1E}">
      <dsp:nvSpPr>
        <dsp:cNvPr id="0" name=""/>
        <dsp:cNvSpPr/>
      </dsp:nvSpPr>
      <dsp:spPr>
        <a:xfrm>
          <a:off x="4801395" y="1952470"/>
          <a:ext cx="1251013" cy="625506"/>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ndara" panose="020E0502030303020204" pitchFamily="34" charset="0"/>
            </a:rPr>
            <a:t>Regional Manager -2</a:t>
          </a:r>
        </a:p>
      </dsp:txBody>
      <dsp:txXfrm>
        <a:off x="4801395" y="1952470"/>
        <a:ext cx="1251013" cy="625506"/>
      </dsp:txXfrm>
    </dsp:sp>
    <dsp:sp modelId="{A4BB3277-A5CA-4973-95A8-CE82037B1E6E}">
      <dsp:nvSpPr>
        <dsp:cNvPr id="0" name=""/>
        <dsp:cNvSpPr/>
      </dsp:nvSpPr>
      <dsp:spPr>
        <a:xfrm>
          <a:off x="3244271" y="2840689"/>
          <a:ext cx="2051273" cy="625506"/>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andara" panose="020E0502030303020204" pitchFamily="34" charset="0"/>
            </a:rPr>
            <a:t>Area Sales Manager/Regional Coordinator/CRM Regional Lead (Island)</a:t>
          </a:r>
        </a:p>
      </dsp:txBody>
      <dsp:txXfrm>
        <a:off x="3244271" y="2840689"/>
        <a:ext cx="2051273" cy="625506"/>
      </dsp:txXfrm>
    </dsp:sp>
    <dsp:sp modelId="{5198C873-3CAC-4B1D-B296-9827F881F955}">
      <dsp:nvSpPr>
        <dsp:cNvPr id="0" name=""/>
        <dsp:cNvSpPr/>
      </dsp:nvSpPr>
      <dsp:spPr>
        <a:xfrm>
          <a:off x="2887539" y="3728909"/>
          <a:ext cx="1251013" cy="62550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Area Coordinators/Cluster Sales Executives</a:t>
          </a:r>
        </a:p>
      </dsp:txBody>
      <dsp:txXfrm>
        <a:off x="2887539" y="3728909"/>
        <a:ext cx="1251013" cy="625506"/>
      </dsp:txXfrm>
    </dsp:sp>
    <dsp:sp modelId="{47DE4787-5B76-4D9F-9C4F-125F0C8AF9A9}">
      <dsp:nvSpPr>
        <dsp:cNvPr id="0" name=""/>
        <dsp:cNvSpPr/>
      </dsp:nvSpPr>
      <dsp:spPr>
        <a:xfrm>
          <a:off x="6896492" y="1952470"/>
          <a:ext cx="1251013" cy="625506"/>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ndara" panose="020E0502030303020204" pitchFamily="34" charset="0"/>
            </a:rPr>
            <a:t>Regional Manager UC</a:t>
          </a:r>
        </a:p>
      </dsp:txBody>
      <dsp:txXfrm>
        <a:off x="6896492" y="1952470"/>
        <a:ext cx="1251013" cy="625506"/>
      </dsp:txXfrm>
    </dsp:sp>
    <dsp:sp modelId="{4657243C-8E67-40F4-A8F4-38E2EFF37758}">
      <dsp:nvSpPr>
        <dsp:cNvPr id="0" name=""/>
        <dsp:cNvSpPr/>
      </dsp:nvSpPr>
      <dsp:spPr>
        <a:xfrm>
          <a:off x="5558258" y="2840689"/>
          <a:ext cx="1832384" cy="625506"/>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andara" panose="020E0502030303020204" pitchFamily="34" charset="0"/>
            </a:rPr>
            <a:t>Area Sales Manager/Regional Coordinator/CRM Regional Lead (Upcountry)</a:t>
          </a:r>
        </a:p>
      </dsp:txBody>
      <dsp:txXfrm>
        <a:off x="5558258" y="2840689"/>
        <a:ext cx="1832384" cy="625506"/>
      </dsp:txXfrm>
    </dsp:sp>
    <dsp:sp modelId="{8CA49A9D-F9AD-4D7E-B472-C65D7D10F2F6}">
      <dsp:nvSpPr>
        <dsp:cNvPr id="0" name=""/>
        <dsp:cNvSpPr/>
      </dsp:nvSpPr>
      <dsp:spPr>
        <a:xfrm>
          <a:off x="5092080" y="3728909"/>
          <a:ext cx="1251013" cy="62550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Area Coordinators/Cluster Sales Executives</a:t>
          </a:r>
        </a:p>
      </dsp:txBody>
      <dsp:txXfrm>
        <a:off x="5092080" y="3728909"/>
        <a:ext cx="1251013" cy="625506"/>
      </dsp:txXfrm>
    </dsp:sp>
    <dsp:sp modelId="{A1DD6A5B-D786-44D5-9136-292A456B73B9}">
      <dsp:nvSpPr>
        <dsp:cNvPr id="0" name=""/>
        <dsp:cNvSpPr/>
      </dsp:nvSpPr>
      <dsp:spPr>
        <a:xfrm>
          <a:off x="8410218" y="1952470"/>
          <a:ext cx="1251013" cy="625506"/>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ndara" panose="020E0502030303020204" pitchFamily="34" charset="0"/>
            </a:rPr>
            <a:t>Manager, SD</a:t>
          </a:r>
        </a:p>
      </dsp:txBody>
      <dsp:txXfrm>
        <a:off x="8410218" y="1952470"/>
        <a:ext cx="1251013" cy="625506"/>
      </dsp:txXfrm>
    </dsp:sp>
    <dsp:sp modelId="{22A25FDB-3CF1-41D3-A121-2EEB7411BA5A}">
      <dsp:nvSpPr>
        <dsp:cNvPr id="0" name=""/>
        <dsp:cNvSpPr/>
      </dsp:nvSpPr>
      <dsp:spPr>
        <a:xfrm>
          <a:off x="9923944" y="1952470"/>
          <a:ext cx="1224116" cy="625506"/>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ndara" panose="020E0502030303020204" pitchFamily="34" charset="0"/>
            </a:rPr>
            <a:t>Manager, CRM/Retention</a:t>
          </a:r>
        </a:p>
      </dsp:txBody>
      <dsp:txXfrm>
        <a:off x="9923944" y="1952470"/>
        <a:ext cx="1224116" cy="6255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B9EF79-EA61-4E7D-B3A2-54FEEB3EA7D7}">
      <dsp:nvSpPr>
        <dsp:cNvPr id="0" name=""/>
        <dsp:cNvSpPr/>
      </dsp:nvSpPr>
      <dsp:spPr>
        <a:xfrm rot="10800000">
          <a:off x="1696705" y="2774"/>
          <a:ext cx="6125969" cy="614791"/>
        </a:xfrm>
        <a:prstGeom prst="homePlat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1106" tIns="45720" rIns="85344" bIns="45720" numCol="1" spcCol="1270" anchor="ctr" anchorCtr="0">
          <a:noAutofit/>
        </a:bodyPr>
        <a:lstStyle/>
        <a:p>
          <a:pPr marL="0" lvl="0" indent="0" algn="ctr" defTabSz="533400">
            <a:lnSpc>
              <a:spcPct val="90000"/>
            </a:lnSpc>
            <a:spcBef>
              <a:spcPct val="0"/>
            </a:spcBef>
            <a:spcAft>
              <a:spcPct val="35000"/>
            </a:spcAft>
            <a:buNone/>
          </a:pPr>
          <a:r>
            <a:rPr lang="en-US" sz="1200" kern="1200"/>
            <a:t>Punctuality is a core value that reflects our commitment to professionalism, discipline, and respect for our colleagues and the organization. </a:t>
          </a:r>
        </a:p>
      </dsp:txBody>
      <dsp:txXfrm rot="10800000">
        <a:off x="1850403" y="2774"/>
        <a:ext cx="5972271" cy="614791"/>
      </dsp:txXfrm>
    </dsp:sp>
    <dsp:sp modelId="{9C8E35D0-83CD-4E3D-87D8-4205B894BF65}">
      <dsp:nvSpPr>
        <dsp:cNvPr id="0" name=""/>
        <dsp:cNvSpPr/>
      </dsp:nvSpPr>
      <dsp:spPr>
        <a:xfrm>
          <a:off x="1389309" y="0"/>
          <a:ext cx="614791" cy="614791"/>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FB8E23-4F6A-4906-939C-48B2AEC64CFB}">
      <dsp:nvSpPr>
        <dsp:cNvPr id="0" name=""/>
        <dsp:cNvSpPr/>
      </dsp:nvSpPr>
      <dsp:spPr>
        <a:xfrm rot="10800000">
          <a:off x="1696705" y="801086"/>
          <a:ext cx="6125969" cy="614791"/>
        </a:xfrm>
        <a:prstGeom prst="homePlate">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1106" tIns="45720" rIns="85344" bIns="45720" numCol="1" spcCol="1270" anchor="ctr" anchorCtr="0">
          <a:noAutofit/>
        </a:bodyPr>
        <a:lstStyle/>
        <a:p>
          <a:pPr marL="0" lvl="0" indent="0" algn="ctr" defTabSz="533400">
            <a:lnSpc>
              <a:spcPct val="90000"/>
            </a:lnSpc>
            <a:spcBef>
              <a:spcPct val="0"/>
            </a:spcBef>
            <a:spcAft>
              <a:spcPct val="35000"/>
            </a:spcAft>
            <a:buNone/>
          </a:pPr>
          <a:r>
            <a:rPr lang="en-US" sz="1200" kern="1200" dirty="0"/>
            <a:t>Arriving at work on time and leaving at the designated closing time is crucial for maintaining a productive and harmonious workplace</a:t>
          </a:r>
        </a:p>
      </dsp:txBody>
      <dsp:txXfrm rot="10800000">
        <a:off x="1850403" y="801086"/>
        <a:ext cx="5972271" cy="614791"/>
      </dsp:txXfrm>
    </dsp:sp>
    <dsp:sp modelId="{322750B4-4800-4F68-8B1C-DAE9CF19DA22}">
      <dsp:nvSpPr>
        <dsp:cNvPr id="0" name=""/>
        <dsp:cNvSpPr/>
      </dsp:nvSpPr>
      <dsp:spPr>
        <a:xfrm>
          <a:off x="1421106" y="816985"/>
          <a:ext cx="614791" cy="614791"/>
        </a:xfrm>
        <a:prstGeom prst="ellipse">
          <a:avLst/>
        </a:prstGeom>
        <a:blipFill>
          <a:blip xmlns:r="http://schemas.openxmlformats.org/officeDocument/2006/relationships"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7B7A9B1-593B-48B6-A722-150575EC59E4}">
      <dsp:nvSpPr>
        <dsp:cNvPr id="0" name=""/>
        <dsp:cNvSpPr/>
      </dsp:nvSpPr>
      <dsp:spPr>
        <a:xfrm rot="10800000">
          <a:off x="1696705" y="1599398"/>
          <a:ext cx="6125969" cy="614791"/>
        </a:xfrm>
        <a:prstGeom prst="homePlate">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1106" tIns="45720" rIns="85344" bIns="45720" numCol="1" spcCol="1270" anchor="ctr" anchorCtr="0">
          <a:noAutofit/>
        </a:bodyPr>
        <a:lstStyle/>
        <a:p>
          <a:pPr marL="0" lvl="0" indent="0" algn="ctr" defTabSz="533400">
            <a:lnSpc>
              <a:spcPct val="90000"/>
            </a:lnSpc>
            <a:spcBef>
              <a:spcPct val="0"/>
            </a:spcBef>
            <a:spcAft>
              <a:spcPct val="35000"/>
            </a:spcAft>
            <a:buNone/>
          </a:pPr>
          <a:r>
            <a:rPr lang="en-GB" sz="1200" kern="1200"/>
            <a:t>Adhering to official times ensures that our daily operations run smoothly and consistently. </a:t>
          </a:r>
          <a:endParaRPr lang="en-US" sz="1200" kern="1200"/>
        </a:p>
      </dsp:txBody>
      <dsp:txXfrm rot="10800000">
        <a:off x="1850403" y="1599398"/>
        <a:ext cx="5972271" cy="614791"/>
      </dsp:txXfrm>
    </dsp:sp>
    <dsp:sp modelId="{A6E6454A-425B-43F0-81DE-17B7D25D2A21}">
      <dsp:nvSpPr>
        <dsp:cNvPr id="0" name=""/>
        <dsp:cNvSpPr/>
      </dsp:nvSpPr>
      <dsp:spPr>
        <a:xfrm>
          <a:off x="1389309" y="1599398"/>
          <a:ext cx="614791" cy="614791"/>
        </a:xfrm>
        <a:prstGeom prst="ellipse">
          <a:avLst/>
        </a:prstGeom>
        <a:blipFill>
          <a:blip xmlns:r="http://schemas.openxmlformats.org/officeDocument/2006/relationships" r:embed="rId4"/>
          <a:srcRect/>
          <a:stretch>
            <a:fillRect l="-10000" r="-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912C6D-9D46-404A-A574-C65375FF5759}">
      <dsp:nvSpPr>
        <dsp:cNvPr id="0" name=""/>
        <dsp:cNvSpPr/>
      </dsp:nvSpPr>
      <dsp:spPr>
        <a:xfrm rot="10800000">
          <a:off x="1696705" y="2397710"/>
          <a:ext cx="6125969" cy="614791"/>
        </a:xfrm>
        <a:prstGeom prst="homePlate">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1106" tIns="45720" rIns="85344" bIns="45720" numCol="1" spcCol="1270" anchor="ctr" anchorCtr="0">
          <a:noAutofit/>
        </a:bodyPr>
        <a:lstStyle/>
        <a:p>
          <a:pPr marL="0" lvl="0" indent="0" algn="ctr" defTabSz="533400">
            <a:lnSpc>
              <a:spcPct val="90000"/>
            </a:lnSpc>
            <a:spcBef>
              <a:spcPct val="0"/>
            </a:spcBef>
            <a:spcAft>
              <a:spcPct val="35000"/>
            </a:spcAft>
            <a:buNone/>
          </a:pPr>
          <a:r>
            <a:rPr lang="en-GB" sz="1200" kern="1200"/>
            <a:t>For those of us who interact directly with clients or customers, adhering to our opening and closing times is critical for providing high-quality service. </a:t>
          </a:r>
          <a:endParaRPr lang="en-US" sz="1200" kern="1200"/>
        </a:p>
      </dsp:txBody>
      <dsp:txXfrm rot="10800000">
        <a:off x="1850403" y="2397710"/>
        <a:ext cx="5972271" cy="614791"/>
      </dsp:txXfrm>
    </dsp:sp>
    <dsp:sp modelId="{2E9699DA-D069-485E-A510-B5957B8B3598}">
      <dsp:nvSpPr>
        <dsp:cNvPr id="0" name=""/>
        <dsp:cNvSpPr/>
      </dsp:nvSpPr>
      <dsp:spPr>
        <a:xfrm>
          <a:off x="1389309" y="2397710"/>
          <a:ext cx="614791" cy="614791"/>
        </a:xfrm>
        <a:prstGeom prst="ellipse">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14000" r="-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D10620A-0B7D-43D4-AE27-2CE2D69920CD}">
      <dsp:nvSpPr>
        <dsp:cNvPr id="0" name=""/>
        <dsp:cNvSpPr/>
      </dsp:nvSpPr>
      <dsp:spPr>
        <a:xfrm rot="10800000">
          <a:off x="1696705" y="3196022"/>
          <a:ext cx="6125969" cy="614791"/>
        </a:xfrm>
        <a:prstGeom prst="homePlate">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1106" tIns="45720" rIns="85344" bIns="45720" numCol="1" spcCol="1270" anchor="ctr" anchorCtr="0">
          <a:noAutofit/>
        </a:bodyPr>
        <a:lstStyle/>
        <a:p>
          <a:pPr marL="0" lvl="0" indent="0" algn="ctr" defTabSz="533400">
            <a:lnSpc>
              <a:spcPct val="90000"/>
            </a:lnSpc>
            <a:spcBef>
              <a:spcPct val="0"/>
            </a:spcBef>
            <a:spcAft>
              <a:spcPct val="35000"/>
            </a:spcAft>
            <a:buNone/>
          </a:pPr>
          <a:r>
            <a:rPr lang="en-GB" sz="1200" kern="1200"/>
            <a:t>While we understand that emergencies and special circumstances can arise, repeated violations of our resumption and closing times will not be tolerated.</a:t>
          </a:r>
          <a:endParaRPr lang="en-US" sz="1200" kern="1200"/>
        </a:p>
      </dsp:txBody>
      <dsp:txXfrm rot="10800000">
        <a:off x="1850403" y="3196022"/>
        <a:ext cx="5972271" cy="614791"/>
      </dsp:txXfrm>
    </dsp:sp>
    <dsp:sp modelId="{57E8AE71-DF71-4794-8D41-E15370775431}">
      <dsp:nvSpPr>
        <dsp:cNvPr id="0" name=""/>
        <dsp:cNvSpPr/>
      </dsp:nvSpPr>
      <dsp:spPr>
        <a:xfrm>
          <a:off x="1389309" y="3196022"/>
          <a:ext cx="614791" cy="614791"/>
        </a:xfrm>
        <a:prstGeom prst="ellipse">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AC674E8-F4ED-4630-96DE-739DD02E00F5}">
      <dsp:nvSpPr>
        <dsp:cNvPr id="0" name=""/>
        <dsp:cNvSpPr/>
      </dsp:nvSpPr>
      <dsp:spPr>
        <a:xfrm rot="10800000">
          <a:off x="1696705" y="3994334"/>
          <a:ext cx="6125969" cy="614791"/>
        </a:xfrm>
        <a:prstGeom prst="homePlate">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1106" tIns="45720" rIns="85344" bIns="45720" numCol="1" spcCol="1270" anchor="ctr" anchorCtr="0">
          <a:noAutofit/>
        </a:bodyPr>
        <a:lstStyle/>
        <a:p>
          <a:pPr marL="0" lvl="0" indent="0" algn="ctr" defTabSz="533400">
            <a:lnSpc>
              <a:spcPct val="90000"/>
            </a:lnSpc>
            <a:spcBef>
              <a:spcPct val="0"/>
            </a:spcBef>
            <a:spcAft>
              <a:spcPct val="35000"/>
            </a:spcAft>
            <a:buNone/>
          </a:pPr>
          <a:r>
            <a:rPr lang="en-GB" sz="1200" kern="1200"/>
            <a:t>Failure to comply with working hours and schedules without proper authorization may lead to disciplinary consequences.</a:t>
          </a:r>
          <a:endParaRPr lang="en-US" sz="1200" kern="1200"/>
        </a:p>
      </dsp:txBody>
      <dsp:txXfrm rot="10800000">
        <a:off x="1850403" y="3994334"/>
        <a:ext cx="5972271" cy="614791"/>
      </dsp:txXfrm>
    </dsp:sp>
    <dsp:sp modelId="{7B4E8A7A-B2D2-4866-8003-FC949EC95E09}">
      <dsp:nvSpPr>
        <dsp:cNvPr id="0" name=""/>
        <dsp:cNvSpPr/>
      </dsp:nvSpPr>
      <dsp:spPr>
        <a:xfrm>
          <a:off x="1389309" y="3994334"/>
          <a:ext cx="614791" cy="614791"/>
        </a:xfrm>
        <a:prstGeom prst="ellipse">
          <a:avLst/>
        </a:prstGeom>
        <a:blipFill>
          <a:blip xmlns:r="http://schemas.openxmlformats.org/officeDocument/2006/relationships" r:embed="rId7">
            <a:extLst>
              <a:ext uri="{28A0092B-C50C-407E-A947-70E740481C1C}">
                <a14:useLocalDpi xmlns:a14="http://schemas.microsoft.com/office/drawing/2010/main" val="0"/>
              </a:ext>
            </a:extLst>
          </a:blip>
          <a:srcRect/>
          <a:stretch>
            <a:fillRect t="-9000" b="-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C5119F-5401-417E-B704-8BFF144DE897}">
      <dsp:nvSpPr>
        <dsp:cNvPr id="0" name=""/>
        <dsp:cNvSpPr/>
      </dsp:nvSpPr>
      <dsp:spPr>
        <a:xfrm>
          <a:off x="2668919" y="854335"/>
          <a:ext cx="2504630" cy="2166187"/>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Hygiene</a:t>
          </a:r>
          <a:r>
            <a:rPr lang="en-US" sz="1200" kern="1200" dirty="0"/>
            <a:t>: Eating on the work desk can result in having crumbs and spills that can impact the lifespan of the systems. Food odor can attract pest and create an unsafe work environment.</a:t>
          </a:r>
        </a:p>
      </dsp:txBody>
      <dsp:txXfrm>
        <a:off x="3083931" y="1213268"/>
        <a:ext cx="1674606" cy="1448321"/>
      </dsp:txXfrm>
    </dsp:sp>
    <dsp:sp modelId="{F25ACEF2-2116-4C14-B7B3-A5C9E2F5739F}">
      <dsp:nvSpPr>
        <dsp:cNvPr id="0" name=""/>
        <dsp:cNvSpPr/>
      </dsp:nvSpPr>
      <dsp:spPr>
        <a:xfrm>
          <a:off x="5340164" y="1339834"/>
          <a:ext cx="945120" cy="814013"/>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8C8EC1-D126-428A-9F17-6D28F24C9760}">
      <dsp:nvSpPr>
        <dsp:cNvPr id="0" name=""/>
        <dsp:cNvSpPr/>
      </dsp:nvSpPr>
      <dsp:spPr>
        <a:xfrm>
          <a:off x="4627367" y="-23875"/>
          <a:ext cx="2361550" cy="1775481"/>
        </a:xfrm>
        <a:prstGeom prst="hexagon">
          <a:avLst>
            <a:gd name="adj" fmla="val 28570"/>
            <a:gd name="vf" fmla="val 1154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Cleanliness: </a:t>
          </a:r>
          <a:r>
            <a:rPr lang="en-US" sz="1200" kern="1200" dirty="0"/>
            <a:t>Food particles can find their way into systems keyboard and other accessories which can affect their performance and longevity.</a:t>
          </a:r>
        </a:p>
      </dsp:txBody>
      <dsp:txXfrm>
        <a:off x="4993248" y="251205"/>
        <a:ext cx="1629788" cy="1225321"/>
      </dsp:txXfrm>
    </dsp:sp>
    <dsp:sp modelId="{14C26479-709A-4208-A1A9-8449513DA929}">
      <dsp:nvSpPr>
        <dsp:cNvPr id="0" name=""/>
        <dsp:cNvSpPr/>
      </dsp:nvSpPr>
      <dsp:spPr>
        <a:xfrm>
          <a:off x="4573738" y="3058139"/>
          <a:ext cx="945120" cy="814013"/>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97CF41-4965-41CC-A14D-140B851DF517}">
      <dsp:nvSpPr>
        <dsp:cNvPr id="0" name=""/>
        <dsp:cNvSpPr/>
      </dsp:nvSpPr>
      <dsp:spPr>
        <a:xfrm>
          <a:off x="4531762" y="2129018"/>
          <a:ext cx="2552760" cy="1762946"/>
        </a:xfrm>
        <a:prstGeom prst="hexagon">
          <a:avLst>
            <a:gd name="adj" fmla="val 28570"/>
            <a:gd name="vf" fmla="val 11547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Respect:</a:t>
          </a:r>
          <a:r>
            <a:rPr lang="en-US" sz="1200" kern="1200" dirty="0"/>
            <a:t> Eating on your desk can be distracting for other colleagues especially when they are trying to focus on their task or participate in virtual meetings.</a:t>
          </a:r>
        </a:p>
      </dsp:txBody>
      <dsp:txXfrm>
        <a:off x="4912383" y="2391877"/>
        <a:ext cx="1791518" cy="1237228"/>
      </dsp:txXfrm>
    </dsp:sp>
    <dsp:sp modelId="{FE7F881E-F717-4DDE-B326-2232946A4F76}">
      <dsp:nvSpPr>
        <dsp:cNvPr id="0" name=""/>
        <dsp:cNvSpPr/>
      </dsp:nvSpPr>
      <dsp:spPr>
        <a:xfrm>
          <a:off x="2633562" y="3168375"/>
          <a:ext cx="2584508" cy="1870984"/>
        </a:xfrm>
        <a:prstGeom prst="hexagon">
          <a:avLst>
            <a:gd name="adj" fmla="val 28570"/>
            <a:gd name="vf" fmla="val 11547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Break:</a:t>
          </a:r>
          <a:r>
            <a:rPr lang="en-US" sz="1200" b="0" kern="1200" dirty="0"/>
            <a:t> Taking short breaks away from your desk can help stretch your muscles as a sedentary worker and keep you reenergized which in turn improves morale and productivity</a:t>
          </a:r>
          <a:r>
            <a:rPr lang="en-US" sz="900" b="1" kern="1200" dirty="0"/>
            <a:t>.</a:t>
          </a:r>
        </a:p>
      </dsp:txBody>
      <dsp:txXfrm>
        <a:off x="3027118" y="3453279"/>
        <a:ext cx="1797396" cy="13011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7B4C8F-8F4B-46B7-829B-51637BE3053F}">
      <dsp:nvSpPr>
        <dsp:cNvPr id="0" name=""/>
        <dsp:cNvSpPr/>
      </dsp:nvSpPr>
      <dsp:spPr>
        <a:xfrm>
          <a:off x="6075" y="793039"/>
          <a:ext cx="1275220" cy="1268376"/>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GB" sz="1200" kern="1200" dirty="0"/>
            <a:t>All Employees’ are to adhere to the Dress Code Policy of the organization.</a:t>
          </a:r>
          <a:endParaRPr lang="en-US" sz="1200" kern="1200" dirty="0"/>
        </a:p>
      </dsp:txBody>
      <dsp:txXfrm>
        <a:off x="43224" y="830188"/>
        <a:ext cx="1200922" cy="1194078"/>
      </dsp:txXfrm>
    </dsp:sp>
    <dsp:sp modelId="{92B3C665-C828-488D-9882-953B395E4985}">
      <dsp:nvSpPr>
        <dsp:cNvPr id="0" name=""/>
        <dsp:cNvSpPr/>
      </dsp:nvSpPr>
      <dsp:spPr>
        <a:xfrm>
          <a:off x="1614812" y="793039"/>
          <a:ext cx="1334066" cy="157854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softEdge rad="31750"/>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GB" sz="1200" kern="1200" dirty="0"/>
            <a:t>Wearing of native attire during work hours on the premises is prohibited</a:t>
          </a:r>
          <a:endParaRPr lang="en-US" sz="1200" kern="1200" dirty="0"/>
        </a:p>
      </dsp:txBody>
      <dsp:txXfrm>
        <a:off x="1653885" y="832112"/>
        <a:ext cx="1255920" cy="1500394"/>
      </dsp:txXfrm>
    </dsp:sp>
    <dsp:sp modelId="{60E8AD41-20B4-48CB-B96C-1450A922547D}">
      <dsp:nvSpPr>
        <dsp:cNvPr id="0" name=""/>
        <dsp:cNvSpPr/>
      </dsp:nvSpPr>
      <dsp:spPr>
        <a:xfrm>
          <a:off x="3282395" y="793039"/>
          <a:ext cx="1846694" cy="1346766"/>
        </a:xfrm>
        <a:prstGeom prst="roundRect">
          <a:avLst>
            <a:gd name="adj" fmla="val 10000"/>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a:softEdge rad="12700"/>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GB" sz="1200" kern="1200" dirty="0"/>
            <a:t>The dress code policy remains in effect until otherwise advised and as such </a:t>
          </a:r>
          <a:r>
            <a:rPr lang="en-GB" sz="1200" b="1" kern="1200" dirty="0"/>
            <a:t>compliance</a:t>
          </a:r>
          <a:r>
            <a:rPr lang="en-GB" sz="1200" kern="1200" dirty="0"/>
            <a:t> is               required from </a:t>
          </a:r>
          <a:r>
            <a:rPr lang="en-GB" sz="1200" b="1" kern="1200" dirty="0"/>
            <a:t>All and sundry</a:t>
          </a:r>
          <a:r>
            <a:rPr lang="en-GB" sz="1200" kern="1200" dirty="0"/>
            <a:t>.</a:t>
          </a:r>
          <a:endParaRPr lang="en-US" sz="1200" kern="1200" dirty="0"/>
        </a:p>
      </dsp:txBody>
      <dsp:txXfrm>
        <a:off x="3321840" y="832484"/>
        <a:ext cx="1767804" cy="1267876"/>
      </dsp:txXfrm>
    </dsp:sp>
    <dsp:sp modelId="{5C4B5C43-B28C-43AF-8A84-160C74F1AF30}">
      <dsp:nvSpPr>
        <dsp:cNvPr id="0" name=""/>
        <dsp:cNvSpPr/>
      </dsp:nvSpPr>
      <dsp:spPr>
        <a:xfrm>
          <a:off x="5462606" y="793039"/>
          <a:ext cx="1334066" cy="133385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t>It is important to maintain a consistent professional appearance in the workplace. </a:t>
          </a:r>
        </a:p>
      </dsp:txBody>
      <dsp:txXfrm>
        <a:off x="5501673" y="832106"/>
        <a:ext cx="1255932" cy="1255718"/>
      </dsp:txXfrm>
    </dsp:sp>
    <dsp:sp modelId="{B4085537-1631-4112-A52A-2B9007DCF308}">
      <dsp:nvSpPr>
        <dsp:cNvPr id="0" name=""/>
        <dsp:cNvSpPr/>
      </dsp:nvSpPr>
      <dsp:spPr>
        <a:xfrm>
          <a:off x="7130188" y="793039"/>
          <a:ext cx="1334066" cy="1493667"/>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t>Non-adherence to the stipulated dress code policy is frowned at and may result in appropriate disciplinary measure. </a:t>
          </a:r>
        </a:p>
      </dsp:txBody>
      <dsp:txXfrm>
        <a:off x="7169261" y="832112"/>
        <a:ext cx="1255920" cy="1415521"/>
      </dsp:txXfrm>
    </dsp:sp>
    <dsp:sp modelId="{56A43DB5-7A50-43FD-A865-A5AA601026C7}">
      <dsp:nvSpPr>
        <dsp:cNvPr id="0" name=""/>
        <dsp:cNvSpPr/>
      </dsp:nvSpPr>
      <dsp:spPr>
        <a:xfrm>
          <a:off x="8797771" y="793039"/>
          <a:ext cx="1334066" cy="1001430"/>
        </a:xfrm>
        <a:prstGeom prst="flowChartAlternateProcess">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t>Corporate casual is highly encouraged</a:t>
          </a:r>
        </a:p>
      </dsp:txBody>
      <dsp:txXfrm>
        <a:off x="8846656" y="841924"/>
        <a:ext cx="1236296" cy="90366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F81FB8-BF77-490C-AE9F-38F168C0ECC6}" type="datetimeFigureOut">
              <a:rPr lang="en-NG" smtClean="0"/>
              <a:t>03/29/2024</a:t>
            </a:fld>
            <a:endParaRPr lang="en-N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54CF6F-B46C-49EE-9C65-57D1FC3096D5}" type="slidenum">
              <a:rPr lang="en-NG" smtClean="0"/>
              <a:t>‹#›</a:t>
            </a:fld>
            <a:endParaRPr lang="en-NG"/>
          </a:p>
        </p:txBody>
      </p:sp>
    </p:spTree>
    <p:extLst>
      <p:ext uri="{BB962C8B-B14F-4D97-AF65-F5344CB8AC3E}">
        <p14:creationId xmlns:p14="http://schemas.microsoft.com/office/powerpoint/2010/main" val="1423735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8D1544D-F39A-4F55-BC21-9BE909A9BACC}" type="slidenum">
              <a:rPr lang="de-DE" smtClean="0"/>
              <a:t>3</a:t>
            </a:fld>
            <a:endParaRPr lang="de-DE"/>
          </a:p>
        </p:txBody>
      </p:sp>
    </p:spTree>
    <p:extLst>
      <p:ext uri="{BB962C8B-B14F-4D97-AF65-F5344CB8AC3E}">
        <p14:creationId xmlns:p14="http://schemas.microsoft.com/office/powerpoint/2010/main" val="41212379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4595413-8199-4E97-B394-E9CA63AFDCE8}" type="slidenum">
              <a:rPr lang="en-US" smtClean="0"/>
              <a:t>5</a:t>
            </a:fld>
            <a:endParaRPr lang="en-US"/>
          </a:p>
        </p:txBody>
      </p:sp>
    </p:spTree>
    <p:extLst>
      <p:ext uri="{BB962C8B-B14F-4D97-AF65-F5344CB8AC3E}">
        <p14:creationId xmlns:p14="http://schemas.microsoft.com/office/powerpoint/2010/main" val="1779894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118640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3" name="Picture 12" descr="Icon&#10;&#10;Description automatically generated">
            <a:extLst>
              <a:ext uri="{FF2B5EF4-FFF2-40B4-BE49-F238E27FC236}">
                <a16:creationId xmlns:a16="http://schemas.microsoft.com/office/drawing/2014/main" id="{5F164083-C63B-498F-9AA4-EE02C5DD97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312" r="1" b="2364"/>
          <a:stretch/>
        </p:blipFill>
        <p:spPr>
          <a:xfrm>
            <a:off x="-191386" y="994632"/>
            <a:ext cx="4922874" cy="4116419"/>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p:spPr>
      </p:pic>
    </p:spTree>
    <p:extLst>
      <p:ext uri="{BB962C8B-B14F-4D97-AF65-F5344CB8AC3E}">
        <p14:creationId xmlns:p14="http://schemas.microsoft.com/office/powerpoint/2010/main" val="2751248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43D02-7CE2-4917-90CF-B3C0F8581992}"/>
              </a:ext>
            </a:extLst>
          </p:cNvPr>
          <p:cNvSpPr>
            <a:spLocks noGrp="1"/>
          </p:cNvSpPr>
          <p:nvPr>
            <p:ph type="title" hasCustomPrompt="1"/>
          </p:nvPr>
        </p:nvSpPr>
        <p:spPr/>
        <p:txBody>
          <a:bodyPr/>
          <a:lstStyle>
            <a:lvl1pPr>
              <a:defRPr/>
            </a:lvl1pPr>
          </a:lstStyle>
          <a:p>
            <a:pPr lvl="0"/>
            <a:r>
              <a:rPr lang="en-US" dirty="0"/>
              <a:t>Click to edit Master text styles</a:t>
            </a:r>
          </a:p>
        </p:txBody>
      </p:sp>
      <p:sp>
        <p:nvSpPr>
          <p:cNvPr id="3" name="Content Placeholder 2">
            <a:extLst>
              <a:ext uri="{FF2B5EF4-FFF2-40B4-BE49-F238E27FC236}">
                <a16:creationId xmlns:a16="http://schemas.microsoft.com/office/drawing/2014/main" id="{CE759521-1025-4253-B2C4-09FB9D2EB03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G" dirty="0"/>
          </a:p>
        </p:txBody>
      </p:sp>
      <p:pic>
        <p:nvPicPr>
          <p:cNvPr id="10" name="Picture 9" descr="Icon&#10;&#10;Description automatically generated">
            <a:extLst>
              <a:ext uri="{FF2B5EF4-FFF2-40B4-BE49-F238E27FC236}">
                <a16:creationId xmlns:a16="http://schemas.microsoft.com/office/drawing/2014/main" id="{57D59C9A-D003-49F1-8AB2-B56EB95F5BFF}"/>
              </a:ext>
            </a:extLst>
          </p:cNvPr>
          <p:cNvPicPr>
            <a:picLocks noChangeAspect="1"/>
          </p:cNvPicPr>
          <p:nvPr userDrawn="1"/>
        </p:nvPicPr>
        <p:blipFill>
          <a:blip r:embed="rId2">
            <a:duotone>
              <a:schemeClr val="bg2">
                <a:shade val="45000"/>
                <a:satMod val="135000"/>
              </a:schemeClr>
              <a:prstClr val="white"/>
            </a:duotone>
            <a:alphaModFix amt="20000"/>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40364" y="-701815"/>
            <a:ext cx="8433918" cy="8261629"/>
          </a:xfrm>
          <a:prstGeom prst="rect">
            <a:avLst/>
          </a:prstGeom>
        </p:spPr>
      </p:pic>
    </p:spTree>
    <p:extLst>
      <p:ext uri="{BB962C8B-B14F-4D97-AF65-F5344CB8AC3E}">
        <p14:creationId xmlns:p14="http://schemas.microsoft.com/office/powerpoint/2010/main" val="4116006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C90E1-17E1-4D67-9A0A-5490E087D2F6}"/>
              </a:ext>
            </a:extLst>
          </p:cNvPr>
          <p:cNvSpPr>
            <a:spLocks noGrp="1"/>
          </p:cNvSpPr>
          <p:nvPr>
            <p:ph type="title"/>
          </p:nvPr>
        </p:nvSpPr>
        <p:spPr>
          <a:xfrm>
            <a:off x="831850" y="1709738"/>
            <a:ext cx="10515600" cy="2852737"/>
          </a:xfrm>
        </p:spPr>
        <p:txBody>
          <a:bodyPr anchor="b"/>
          <a:lstStyle>
            <a:lvl1pPr>
              <a:defRPr sz="6000"/>
            </a:lvl1pPr>
          </a:lstStyle>
          <a:p>
            <a:endParaRPr lang="en-NG" dirty="0"/>
          </a:p>
        </p:txBody>
      </p:sp>
      <p:sp>
        <p:nvSpPr>
          <p:cNvPr id="3" name="Text Placeholder 2">
            <a:extLst>
              <a:ext uri="{FF2B5EF4-FFF2-40B4-BE49-F238E27FC236}">
                <a16:creationId xmlns:a16="http://schemas.microsoft.com/office/drawing/2014/main" id="{58908488-A4FE-4646-B907-678CA88D24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34C828-E204-4034-9196-55E99D4E3F62}"/>
              </a:ext>
            </a:extLst>
          </p:cNvPr>
          <p:cNvSpPr>
            <a:spLocks noGrp="1"/>
          </p:cNvSpPr>
          <p:nvPr>
            <p:ph type="dt" sz="half" idx="10"/>
          </p:nvPr>
        </p:nvSpPr>
        <p:spPr/>
        <p:txBody>
          <a:bodyPr/>
          <a:lstStyle/>
          <a:p>
            <a:fld id="{DC3F66AE-E1C1-4B5A-9981-D6ED7614366C}" type="datetime8">
              <a:rPr lang="en-NG" smtClean="0"/>
              <a:t>03/29/2024 17:40</a:t>
            </a:fld>
            <a:endParaRPr lang="en-NG"/>
          </a:p>
        </p:txBody>
      </p:sp>
      <p:sp>
        <p:nvSpPr>
          <p:cNvPr id="5" name="Footer Placeholder 4">
            <a:extLst>
              <a:ext uri="{FF2B5EF4-FFF2-40B4-BE49-F238E27FC236}">
                <a16:creationId xmlns:a16="http://schemas.microsoft.com/office/drawing/2014/main" id="{A342CC24-E2FB-4D93-92C8-7CACEBABED85}"/>
              </a:ext>
            </a:extLst>
          </p:cNvPr>
          <p:cNvSpPr>
            <a:spLocks noGrp="1"/>
          </p:cNvSpPr>
          <p:nvPr>
            <p:ph type="ftr" sz="quarter" idx="11"/>
          </p:nvPr>
        </p:nvSpPr>
        <p:spPr/>
        <p:txBody>
          <a:bodyPr/>
          <a:lstStyle/>
          <a:p>
            <a:endParaRPr lang="en-NG"/>
          </a:p>
        </p:txBody>
      </p:sp>
      <p:pic>
        <p:nvPicPr>
          <p:cNvPr id="8" name="Picture 7">
            <a:extLst>
              <a:ext uri="{FF2B5EF4-FFF2-40B4-BE49-F238E27FC236}">
                <a16:creationId xmlns:a16="http://schemas.microsoft.com/office/drawing/2014/main" id="{D4D7E034-F28D-4488-9838-C549FDE963FB}"/>
              </a:ext>
            </a:extLst>
          </p:cNvPr>
          <p:cNvPicPr>
            <a:picLocks noChangeAspect="1"/>
          </p:cNvPicPr>
          <p:nvPr userDrawn="1"/>
        </p:nvPicPr>
        <p:blipFill>
          <a:blip r:embed="rId2">
            <a:extLst>
              <a:ext uri="{28A0092B-C50C-407E-A947-70E740481C1C}">
                <a14:useLocalDpi xmlns:a14="http://schemas.microsoft.com/office/drawing/2010/main" val="0"/>
              </a:ext>
            </a:extLst>
          </a:blip>
          <a:srcRect t="7319" b="7319"/>
          <a:stretch/>
        </p:blipFill>
        <p:spPr>
          <a:xfrm>
            <a:off x="0" y="-103976"/>
            <a:ext cx="4338084" cy="3627428"/>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p:spPr>
      </p:pic>
    </p:spTree>
    <p:extLst>
      <p:ext uri="{BB962C8B-B14F-4D97-AF65-F5344CB8AC3E}">
        <p14:creationId xmlns:p14="http://schemas.microsoft.com/office/powerpoint/2010/main" val="4244218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BF2CF-F88F-4A9E-B8B4-223658606151}"/>
              </a:ext>
            </a:extLst>
          </p:cNvPr>
          <p:cNvSpPr>
            <a:spLocks noGrp="1"/>
          </p:cNvSpPr>
          <p:nvPr>
            <p:ph type="title"/>
          </p:nvPr>
        </p:nvSpPr>
        <p:spPr/>
        <p:txBody>
          <a:bodyPr/>
          <a:lstStyle/>
          <a:p>
            <a:r>
              <a:rPr lang="en-US"/>
              <a:t>Click to edit Master title style</a:t>
            </a:r>
            <a:endParaRPr lang="en-NG"/>
          </a:p>
        </p:txBody>
      </p:sp>
      <p:sp>
        <p:nvSpPr>
          <p:cNvPr id="3" name="Content Placeholder 2">
            <a:extLst>
              <a:ext uri="{FF2B5EF4-FFF2-40B4-BE49-F238E27FC236}">
                <a16:creationId xmlns:a16="http://schemas.microsoft.com/office/drawing/2014/main" id="{28C31E83-8BB8-44F5-92BB-48F12D1509C4}"/>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G" dirty="0"/>
          </a:p>
        </p:txBody>
      </p:sp>
      <p:sp>
        <p:nvSpPr>
          <p:cNvPr id="4" name="Content Placeholder 3">
            <a:extLst>
              <a:ext uri="{FF2B5EF4-FFF2-40B4-BE49-F238E27FC236}">
                <a16:creationId xmlns:a16="http://schemas.microsoft.com/office/drawing/2014/main" id="{E09D0AE1-6A32-45FD-81AD-5C9A4817FA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Tree>
    <p:extLst>
      <p:ext uri="{BB962C8B-B14F-4D97-AF65-F5344CB8AC3E}">
        <p14:creationId xmlns:p14="http://schemas.microsoft.com/office/powerpoint/2010/main" val="96641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6071E-9C67-4048-A4CC-961FEA70618F}"/>
              </a:ext>
            </a:extLst>
          </p:cNvPr>
          <p:cNvSpPr>
            <a:spLocks noGrp="1"/>
          </p:cNvSpPr>
          <p:nvPr>
            <p:ph type="title"/>
          </p:nvPr>
        </p:nvSpPr>
        <p:spPr>
          <a:xfrm>
            <a:off x="839788" y="365125"/>
            <a:ext cx="10515600" cy="1325563"/>
          </a:xfrm>
        </p:spPr>
        <p:txBody>
          <a:bodyPr/>
          <a:lstStyle/>
          <a:p>
            <a:r>
              <a:rPr lang="en-US"/>
              <a:t>Click to edit Master title style</a:t>
            </a:r>
            <a:endParaRPr lang="en-NG"/>
          </a:p>
        </p:txBody>
      </p:sp>
      <p:sp>
        <p:nvSpPr>
          <p:cNvPr id="3" name="Text Placeholder 2">
            <a:extLst>
              <a:ext uri="{FF2B5EF4-FFF2-40B4-BE49-F238E27FC236}">
                <a16:creationId xmlns:a16="http://schemas.microsoft.com/office/drawing/2014/main" id="{1058EFA6-7E8D-4BA1-9294-808FBB5134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4484FE-AA1D-4235-927C-6044033B3F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5" name="Text Placeholder 4">
            <a:extLst>
              <a:ext uri="{FF2B5EF4-FFF2-40B4-BE49-F238E27FC236}">
                <a16:creationId xmlns:a16="http://schemas.microsoft.com/office/drawing/2014/main" id="{17F26279-C3C7-4949-AEDB-05D7D85A0C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5A8B2F-9ACE-442F-8343-AA69A0ABF6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7" name="Date Placeholder 6">
            <a:extLst>
              <a:ext uri="{FF2B5EF4-FFF2-40B4-BE49-F238E27FC236}">
                <a16:creationId xmlns:a16="http://schemas.microsoft.com/office/drawing/2014/main" id="{E90351E5-F0C8-410F-A0EA-8913F64BDA67}"/>
              </a:ext>
            </a:extLst>
          </p:cNvPr>
          <p:cNvSpPr>
            <a:spLocks noGrp="1"/>
          </p:cNvSpPr>
          <p:nvPr>
            <p:ph type="dt" sz="half" idx="10"/>
          </p:nvPr>
        </p:nvSpPr>
        <p:spPr/>
        <p:txBody>
          <a:bodyPr/>
          <a:lstStyle/>
          <a:p>
            <a:fld id="{CDFA6565-B11C-43DD-9003-62DD428B456F}" type="datetime8">
              <a:rPr lang="en-NG" smtClean="0"/>
              <a:t>03/29/2024 17:40</a:t>
            </a:fld>
            <a:endParaRPr lang="en-NG"/>
          </a:p>
        </p:txBody>
      </p:sp>
      <p:sp>
        <p:nvSpPr>
          <p:cNvPr id="8" name="Footer Placeholder 7">
            <a:extLst>
              <a:ext uri="{FF2B5EF4-FFF2-40B4-BE49-F238E27FC236}">
                <a16:creationId xmlns:a16="http://schemas.microsoft.com/office/drawing/2014/main" id="{9D44EF73-2328-47AA-90C8-CF62B883BFE0}"/>
              </a:ext>
            </a:extLst>
          </p:cNvPr>
          <p:cNvSpPr>
            <a:spLocks noGrp="1"/>
          </p:cNvSpPr>
          <p:nvPr>
            <p:ph type="ftr" sz="quarter" idx="11"/>
          </p:nvPr>
        </p:nvSpPr>
        <p:spPr/>
        <p:txBody>
          <a:bodyPr/>
          <a:lstStyle/>
          <a:p>
            <a:endParaRPr lang="en-NG"/>
          </a:p>
        </p:txBody>
      </p:sp>
      <p:sp>
        <p:nvSpPr>
          <p:cNvPr id="9" name="Slide Number Placeholder 8">
            <a:extLst>
              <a:ext uri="{FF2B5EF4-FFF2-40B4-BE49-F238E27FC236}">
                <a16:creationId xmlns:a16="http://schemas.microsoft.com/office/drawing/2014/main" id="{5C76D2A8-7CD9-4AF3-9780-1E831D3362CB}"/>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1388325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4538D-1B93-440E-ADFD-623FFBE9DDEC}"/>
              </a:ext>
            </a:extLst>
          </p:cNvPr>
          <p:cNvSpPr>
            <a:spLocks noGrp="1"/>
          </p:cNvSpPr>
          <p:nvPr>
            <p:ph type="title"/>
          </p:nvPr>
        </p:nvSpPr>
        <p:spPr/>
        <p:txBody>
          <a:bodyPr/>
          <a:lstStyle/>
          <a:p>
            <a:r>
              <a:rPr lang="en-US"/>
              <a:t>Click to edit Master title style</a:t>
            </a:r>
            <a:endParaRPr lang="en-NG"/>
          </a:p>
        </p:txBody>
      </p:sp>
      <p:sp>
        <p:nvSpPr>
          <p:cNvPr id="3" name="Date Placeholder 2">
            <a:extLst>
              <a:ext uri="{FF2B5EF4-FFF2-40B4-BE49-F238E27FC236}">
                <a16:creationId xmlns:a16="http://schemas.microsoft.com/office/drawing/2014/main" id="{EED765EC-76F6-4114-BCB9-4CA40C1703EF}"/>
              </a:ext>
            </a:extLst>
          </p:cNvPr>
          <p:cNvSpPr>
            <a:spLocks noGrp="1"/>
          </p:cNvSpPr>
          <p:nvPr>
            <p:ph type="dt" sz="half" idx="10"/>
          </p:nvPr>
        </p:nvSpPr>
        <p:spPr/>
        <p:txBody>
          <a:bodyPr/>
          <a:lstStyle/>
          <a:p>
            <a:fld id="{7E3FF1FD-3835-4FBE-BE49-28F251712F65}" type="datetime8">
              <a:rPr lang="en-NG" smtClean="0"/>
              <a:t>03/29/2024 17:40</a:t>
            </a:fld>
            <a:endParaRPr lang="en-NG"/>
          </a:p>
        </p:txBody>
      </p:sp>
      <p:sp>
        <p:nvSpPr>
          <p:cNvPr id="4" name="Footer Placeholder 3">
            <a:extLst>
              <a:ext uri="{FF2B5EF4-FFF2-40B4-BE49-F238E27FC236}">
                <a16:creationId xmlns:a16="http://schemas.microsoft.com/office/drawing/2014/main" id="{AAA5F0AD-F3C2-4905-B5C5-6D9D0D42234A}"/>
              </a:ext>
            </a:extLst>
          </p:cNvPr>
          <p:cNvSpPr>
            <a:spLocks noGrp="1"/>
          </p:cNvSpPr>
          <p:nvPr>
            <p:ph type="ftr" sz="quarter" idx="11"/>
          </p:nvPr>
        </p:nvSpPr>
        <p:spPr/>
        <p:txBody>
          <a:bodyPr/>
          <a:lstStyle/>
          <a:p>
            <a:endParaRPr lang="en-NG"/>
          </a:p>
        </p:txBody>
      </p:sp>
      <p:sp>
        <p:nvSpPr>
          <p:cNvPr id="5" name="Slide Number Placeholder 4">
            <a:extLst>
              <a:ext uri="{FF2B5EF4-FFF2-40B4-BE49-F238E27FC236}">
                <a16:creationId xmlns:a16="http://schemas.microsoft.com/office/drawing/2014/main" id="{70ED46CD-519C-4B8B-A16B-424BCF00C091}"/>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a:p>
        </p:txBody>
      </p:sp>
      <p:pic>
        <p:nvPicPr>
          <p:cNvPr id="7" name="Picture 6" descr="Icon&#10;&#10;Description automatically generated">
            <a:extLst>
              <a:ext uri="{FF2B5EF4-FFF2-40B4-BE49-F238E27FC236}">
                <a16:creationId xmlns:a16="http://schemas.microsoft.com/office/drawing/2014/main" id="{69301F29-4B0E-430E-8821-CBF7CDE6065F}"/>
              </a:ext>
            </a:extLst>
          </p:cNvPr>
          <p:cNvPicPr>
            <a:picLocks noChangeAspect="1"/>
          </p:cNvPicPr>
          <p:nvPr userDrawn="1"/>
        </p:nvPicPr>
        <p:blipFill>
          <a:blip r:embed="rId2">
            <a:duotone>
              <a:schemeClr val="bg2">
                <a:shade val="45000"/>
                <a:satMod val="135000"/>
              </a:schemeClr>
              <a:prstClr val="white"/>
            </a:duotone>
            <a:alphaModFix amt="20000"/>
            <a:extLst>
              <a:ext uri="{28A0092B-C50C-407E-A947-70E740481C1C}">
                <a14:useLocalDpi xmlns:a14="http://schemas.microsoft.com/office/drawing/2010/main" val="0"/>
              </a:ext>
            </a:extLst>
          </a:blip>
          <a:stretch>
            <a:fillRect/>
          </a:stretch>
        </p:blipFill>
        <p:spPr>
          <a:xfrm>
            <a:off x="2595491" y="0"/>
            <a:ext cx="7001017" cy="6858000"/>
          </a:xfrm>
          <a:prstGeom prst="rect">
            <a:avLst/>
          </a:prstGeom>
        </p:spPr>
      </p:pic>
    </p:spTree>
    <p:extLst>
      <p:ext uri="{BB962C8B-B14F-4D97-AF65-F5344CB8AC3E}">
        <p14:creationId xmlns:p14="http://schemas.microsoft.com/office/powerpoint/2010/main" val="3980769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1A992356-3A08-4667-8C6D-0664F56998A4}"/>
              </a:ext>
            </a:extLst>
          </p:cNvPr>
          <p:cNvPicPr>
            <a:picLocks noChangeAspect="1"/>
          </p:cNvPicPr>
          <p:nvPr userDrawn="1"/>
        </p:nvPicPr>
        <p:blipFill>
          <a:blip r:embed="rId2">
            <a:duotone>
              <a:schemeClr val="bg2">
                <a:shade val="45000"/>
                <a:satMod val="135000"/>
              </a:schemeClr>
              <a:prstClr val="white"/>
            </a:duotone>
            <a:alphaModFix amt="20000"/>
            <a:extLst>
              <a:ext uri="{28A0092B-C50C-407E-A947-70E740481C1C}">
                <a14:useLocalDpi xmlns:a14="http://schemas.microsoft.com/office/drawing/2010/main" val="0"/>
              </a:ext>
            </a:extLst>
          </a:blip>
          <a:stretch>
            <a:fillRect/>
          </a:stretch>
        </p:blipFill>
        <p:spPr>
          <a:xfrm>
            <a:off x="2595491" y="0"/>
            <a:ext cx="7001017" cy="6858000"/>
          </a:xfrm>
          <a:prstGeom prst="rect">
            <a:avLst/>
          </a:prstGeom>
        </p:spPr>
      </p:pic>
    </p:spTree>
    <p:extLst>
      <p:ext uri="{BB962C8B-B14F-4D97-AF65-F5344CB8AC3E}">
        <p14:creationId xmlns:p14="http://schemas.microsoft.com/office/powerpoint/2010/main" val="343596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470A8-6424-4BEE-A0BA-51E920A6AF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G"/>
          </a:p>
        </p:txBody>
      </p:sp>
      <p:sp>
        <p:nvSpPr>
          <p:cNvPr id="3" name="Content Placeholder 2">
            <a:extLst>
              <a:ext uri="{FF2B5EF4-FFF2-40B4-BE49-F238E27FC236}">
                <a16:creationId xmlns:a16="http://schemas.microsoft.com/office/drawing/2014/main" id="{D222A776-1C88-4108-9B9D-8F1BFC2F09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Text Placeholder 3">
            <a:extLst>
              <a:ext uri="{FF2B5EF4-FFF2-40B4-BE49-F238E27FC236}">
                <a16:creationId xmlns:a16="http://schemas.microsoft.com/office/drawing/2014/main" id="{CF3D7F38-7837-4EF9-9010-A3CF79462E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782839-6AD3-45B2-9968-5F27C2CA5958}"/>
              </a:ext>
            </a:extLst>
          </p:cNvPr>
          <p:cNvSpPr>
            <a:spLocks noGrp="1"/>
          </p:cNvSpPr>
          <p:nvPr>
            <p:ph type="dt" sz="half" idx="10"/>
          </p:nvPr>
        </p:nvSpPr>
        <p:spPr/>
        <p:txBody>
          <a:bodyPr/>
          <a:lstStyle/>
          <a:p>
            <a:fld id="{005DB5D7-2A78-4175-B282-F2CAD926D61B}" type="datetime8">
              <a:rPr lang="en-NG" smtClean="0"/>
              <a:t>03/29/2024 17:40</a:t>
            </a:fld>
            <a:endParaRPr lang="en-NG"/>
          </a:p>
        </p:txBody>
      </p:sp>
      <p:sp>
        <p:nvSpPr>
          <p:cNvPr id="6" name="Footer Placeholder 5">
            <a:extLst>
              <a:ext uri="{FF2B5EF4-FFF2-40B4-BE49-F238E27FC236}">
                <a16:creationId xmlns:a16="http://schemas.microsoft.com/office/drawing/2014/main" id="{7EF9EE5C-A04E-4598-8464-4FCFD1D3DFE2}"/>
              </a:ext>
            </a:extLst>
          </p:cNvPr>
          <p:cNvSpPr>
            <a:spLocks noGrp="1"/>
          </p:cNvSpPr>
          <p:nvPr>
            <p:ph type="ftr" sz="quarter" idx="11"/>
          </p:nvPr>
        </p:nvSpPr>
        <p:spPr/>
        <p:txBody>
          <a:bodyPr/>
          <a:lstStyle/>
          <a:p>
            <a:endParaRPr lang="en-NG"/>
          </a:p>
        </p:txBody>
      </p:sp>
      <p:sp>
        <p:nvSpPr>
          <p:cNvPr id="7" name="Slide Number Placeholder 6">
            <a:extLst>
              <a:ext uri="{FF2B5EF4-FFF2-40B4-BE49-F238E27FC236}">
                <a16:creationId xmlns:a16="http://schemas.microsoft.com/office/drawing/2014/main" id="{497A37DB-2168-4DB4-8B81-F5B584C0E949}"/>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2326578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87B35-1A31-4017-A118-F9CAF6C0A5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G"/>
          </a:p>
        </p:txBody>
      </p:sp>
      <p:sp>
        <p:nvSpPr>
          <p:cNvPr id="3" name="Picture Placeholder 2">
            <a:extLst>
              <a:ext uri="{FF2B5EF4-FFF2-40B4-BE49-F238E27FC236}">
                <a16:creationId xmlns:a16="http://schemas.microsoft.com/office/drawing/2014/main" id="{D8C6FDCA-3E05-49DD-878F-12D662922B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G" dirty="0"/>
          </a:p>
        </p:txBody>
      </p:sp>
      <p:sp>
        <p:nvSpPr>
          <p:cNvPr id="4" name="Text Placeholder 3">
            <a:extLst>
              <a:ext uri="{FF2B5EF4-FFF2-40B4-BE49-F238E27FC236}">
                <a16:creationId xmlns:a16="http://schemas.microsoft.com/office/drawing/2014/main" id="{F83C4B57-6707-4672-866C-440B8A334B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D33C3D-C14C-453B-9274-CEB32EA23477}"/>
              </a:ext>
            </a:extLst>
          </p:cNvPr>
          <p:cNvSpPr>
            <a:spLocks noGrp="1"/>
          </p:cNvSpPr>
          <p:nvPr>
            <p:ph type="dt" sz="half" idx="10"/>
          </p:nvPr>
        </p:nvSpPr>
        <p:spPr/>
        <p:txBody>
          <a:bodyPr/>
          <a:lstStyle/>
          <a:p>
            <a:fld id="{26B037D0-506D-49EC-8863-6F1F72A8504C}" type="datetime8">
              <a:rPr lang="en-NG" smtClean="0"/>
              <a:t>03/29/2024 17:40</a:t>
            </a:fld>
            <a:endParaRPr lang="en-NG"/>
          </a:p>
        </p:txBody>
      </p:sp>
      <p:sp>
        <p:nvSpPr>
          <p:cNvPr id="6" name="Footer Placeholder 5">
            <a:extLst>
              <a:ext uri="{FF2B5EF4-FFF2-40B4-BE49-F238E27FC236}">
                <a16:creationId xmlns:a16="http://schemas.microsoft.com/office/drawing/2014/main" id="{F0EAC79B-816F-4028-9651-7C3BC489A355}"/>
              </a:ext>
            </a:extLst>
          </p:cNvPr>
          <p:cNvSpPr>
            <a:spLocks noGrp="1"/>
          </p:cNvSpPr>
          <p:nvPr>
            <p:ph type="ftr" sz="quarter" idx="11"/>
          </p:nvPr>
        </p:nvSpPr>
        <p:spPr/>
        <p:txBody>
          <a:bodyPr/>
          <a:lstStyle/>
          <a:p>
            <a:endParaRPr lang="en-NG"/>
          </a:p>
        </p:txBody>
      </p:sp>
      <p:sp>
        <p:nvSpPr>
          <p:cNvPr id="7" name="Slide Number Placeholder 6">
            <a:extLst>
              <a:ext uri="{FF2B5EF4-FFF2-40B4-BE49-F238E27FC236}">
                <a16:creationId xmlns:a16="http://schemas.microsoft.com/office/drawing/2014/main" id="{6D8A5DF3-FE50-4479-875A-5A16599DA92E}"/>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2932851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B323-D84C-4814-8525-D6E829FE2771}"/>
              </a:ext>
            </a:extLst>
          </p:cNvPr>
          <p:cNvSpPr>
            <a:spLocks noGrp="1"/>
          </p:cNvSpPr>
          <p:nvPr>
            <p:ph type="title"/>
          </p:nvPr>
        </p:nvSpPr>
        <p:spPr/>
        <p:txBody>
          <a:bodyPr/>
          <a:lstStyle/>
          <a:p>
            <a:r>
              <a:rPr lang="en-US"/>
              <a:t>Click to edit Master title style</a:t>
            </a:r>
            <a:endParaRPr lang="en-NG"/>
          </a:p>
        </p:txBody>
      </p:sp>
      <p:sp>
        <p:nvSpPr>
          <p:cNvPr id="3" name="Vertical Text Placeholder 2">
            <a:extLst>
              <a:ext uri="{FF2B5EF4-FFF2-40B4-BE49-F238E27FC236}">
                <a16:creationId xmlns:a16="http://schemas.microsoft.com/office/drawing/2014/main" id="{2368D854-C423-4492-B315-A87EDFABF7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2D499CFE-9333-418A-ACF4-82DD2A34534B}"/>
              </a:ext>
            </a:extLst>
          </p:cNvPr>
          <p:cNvSpPr>
            <a:spLocks noGrp="1"/>
          </p:cNvSpPr>
          <p:nvPr>
            <p:ph type="dt" sz="half" idx="10"/>
          </p:nvPr>
        </p:nvSpPr>
        <p:spPr/>
        <p:txBody>
          <a:bodyPr/>
          <a:lstStyle/>
          <a:p>
            <a:fld id="{8528541A-323F-42A2-AAB0-EA8D06BEB39F}" type="datetime8">
              <a:rPr lang="en-NG" smtClean="0"/>
              <a:t>03/29/2024 17:40</a:t>
            </a:fld>
            <a:endParaRPr lang="en-NG"/>
          </a:p>
        </p:txBody>
      </p:sp>
      <p:sp>
        <p:nvSpPr>
          <p:cNvPr id="5" name="Footer Placeholder 4">
            <a:extLst>
              <a:ext uri="{FF2B5EF4-FFF2-40B4-BE49-F238E27FC236}">
                <a16:creationId xmlns:a16="http://schemas.microsoft.com/office/drawing/2014/main" id="{99DC639F-894F-4EBA-A430-EEA0043FF046}"/>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A87C587F-D0E5-49C4-99A0-D7533430A0B4}"/>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41884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2C2BAE-3E09-41C4-A706-317114C55ED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G"/>
          </a:p>
        </p:txBody>
      </p:sp>
      <p:sp>
        <p:nvSpPr>
          <p:cNvPr id="3" name="Vertical Text Placeholder 2">
            <a:extLst>
              <a:ext uri="{FF2B5EF4-FFF2-40B4-BE49-F238E27FC236}">
                <a16:creationId xmlns:a16="http://schemas.microsoft.com/office/drawing/2014/main" id="{B320CACC-E51C-4632-87AC-E2C4F5ADE9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D7458DDD-F70A-4A03-A11E-C1ADA9087385}"/>
              </a:ext>
            </a:extLst>
          </p:cNvPr>
          <p:cNvSpPr>
            <a:spLocks noGrp="1"/>
          </p:cNvSpPr>
          <p:nvPr>
            <p:ph type="dt" sz="half" idx="10"/>
          </p:nvPr>
        </p:nvSpPr>
        <p:spPr/>
        <p:txBody>
          <a:bodyPr/>
          <a:lstStyle/>
          <a:p>
            <a:fld id="{6A21BDA7-3F11-47AF-85A8-788A922FBC08}" type="datetime8">
              <a:rPr lang="en-NG" smtClean="0"/>
              <a:t>03/29/2024 17:40</a:t>
            </a:fld>
            <a:endParaRPr lang="en-NG"/>
          </a:p>
        </p:txBody>
      </p:sp>
      <p:sp>
        <p:nvSpPr>
          <p:cNvPr id="5" name="Footer Placeholder 4">
            <a:extLst>
              <a:ext uri="{FF2B5EF4-FFF2-40B4-BE49-F238E27FC236}">
                <a16:creationId xmlns:a16="http://schemas.microsoft.com/office/drawing/2014/main" id="{C0B2D0C1-76E2-4D6D-BF6D-BEEA95DC42D6}"/>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ED8D128A-C2AF-4471-A482-38AB20C572CB}"/>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1175470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C94C6CE-6824-4E7E-ACEC-D73C4FED998E}"/>
              </a:ext>
            </a:extLst>
          </p:cNvPr>
          <p:cNvSpPr>
            <a:spLocks noGrp="1"/>
          </p:cNvSpPr>
          <p:nvPr>
            <p:ph type="pic" sz="quarter" idx="10"/>
          </p:nvPr>
        </p:nvSpPr>
        <p:spPr>
          <a:xfrm>
            <a:off x="0" y="0"/>
            <a:ext cx="12192000" cy="6858000"/>
          </a:xfrm>
          <a:prstGeom prst="rect">
            <a:avLst/>
          </a:prstGeom>
          <a:solidFill>
            <a:schemeClr val="tx1">
              <a:lumMod val="50000"/>
              <a:lumOff val="50000"/>
              <a:alpha val="10000"/>
            </a:schemeClr>
          </a:solidFill>
        </p:spPr>
        <p:txBody>
          <a:bodyPr wrap="square">
            <a:noAutofit/>
          </a:bodyPr>
          <a:lstStyle>
            <a:lvl1pPr>
              <a:defRPr lang="en-US" sz="1400"/>
            </a:lvl1pPr>
          </a:lstStyle>
          <a:p>
            <a:pPr marL="0" lvl="0" indent="0">
              <a:buNone/>
            </a:pPr>
            <a:endParaRPr lang="en-US"/>
          </a:p>
        </p:txBody>
      </p:sp>
    </p:spTree>
    <p:extLst>
      <p:ext uri="{BB962C8B-B14F-4D97-AF65-F5344CB8AC3E}">
        <p14:creationId xmlns:p14="http://schemas.microsoft.com/office/powerpoint/2010/main" val="69735505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nodePh="1">
                                  <p:stCondLst>
                                    <p:cond delay="0"/>
                                  </p:stCondLst>
                                  <p:endCondLst>
                                    <p:cond evt="begin" delay="0">
                                      <p:tn val="5"/>
                                    </p:cond>
                                  </p:endCondLst>
                                  <p:childTnLst>
                                    <p:animScale>
                                      <p:cBhvr>
                                        <p:cTn id="6" dur="2000" fill="hold"/>
                                        <p:tgtEl>
                                          <p:spTgt spid="3"/>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tand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0064220"/>
      </p:ext>
    </p:extLst>
  </p:cSld>
  <p:clrMapOvr>
    <a:masterClrMapping/>
  </p:clrMapOvr>
  <p:hf sldNum="0" hdr="0" ftr="0"/>
  <p:extLst>
    <p:ext uri="{DCECCB84-F9BA-43D5-87BE-67443E8EF086}">
      <p15:sldGuideLst xmlns:p15="http://schemas.microsoft.com/office/powerpoint/2012/main">
        <p15:guide id="1" orient="horz" pos="4320">
          <p15:clr>
            <a:srgbClr val="FBAE40"/>
          </p15:clr>
        </p15:guide>
        <p15:guide id="2" pos="767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B0978C4-B873-954C-8A9C-34EC74DDF778}"/>
              </a:ext>
            </a:extLst>
          </p:cNvPr>
          <p:cNvSpPr>
            <a:spLocks noGrp="1"/>
          </p:cNvSpPr>
          <p:nvPr>
            <p:ph type="pic" sz="quarter" idx="10" hasCustomPrompt="1"/>
          </p:nvPr>
        </p:nvSpPr>
        <p:spPr>
          <a:xfrm>
            <a:off x="758825" y="1425575"/>
            <a:ext cx="6959600" cy="3905250"/>
          </a:xfrm>
          <a:prstGeom prst="rect">
            <a:avLst/>
          </a:prstGeom>
        </p:spPr>
        <p:txBody>
          <a:bodyPr/>
          <a:lstStyle>
            <a:lvl1pPr>
              <a:buNone/>
              <a:defRPr sz="1200">
                <a:latin typeface="Montserrat" pitchFamily="2" charset="77"/>
              </a:defRPr>
            </a:lvl1pPr>
          </a:lstStyle>
          <a:p>
            <a:r>
              <a:rPr lang="en-US" dirty="0"/>
              <a:t>Place photo here</a:t>
            </a:r>
          </a:p>
        </p:txBody>
      </p:sp>
    </p:spTree>
    <p:extLst>
      <p:ext uri="{BB962C8B-B14F-4D97-AF65-F5344CB8AC3E}">
        <p14:creationId xmlns:p14="http://schemas.microsoft.com/office/powerpoint/2010/main" val="33777426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D501D-E0E1-499F-92E5-ACDD9C73257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1E1B255-01F3-413D-98A8-2C09A4552E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4586EAF-A5E9-4F04-80B2-4360EC9D2D4A}"/>
              </a:ext>
            </a:extLst>
          </p:cNvPr>
          <p:cNvSpPr>
            <a:spLocks noGrp="1"/>
          </p:cNvSpPr>
          <p:nvPr>
            <p:ph type="dt" sz="half" idx="10"/>
          </p:nvPr>
        </p:nvSpPr>
        <p:spPr/>
        <p:txBody>
          <a:bodyPr/>
          <a:lstStyle/>
          <a:p>
            <a:fld id="{D991C010-7576-D14A-976A-6904DAF789AC}" type="datetimeFigureOut">
              <a:rPr lang="en-US" smtClean="0"/>
              <a:t>3/29/2024</a:t>
            </a:fld>
            <a:endParaRPr lang="en-US"/>
          </a:p>
        </p:txBody>
      </p:sp>
      <p:sp>
        <p:nvSpPr>
          <p:cNvPr id="5" name="Footer Placeholder 4">
            <a:extLst>
              <a:ext uri="{FF2B5EF4-FFF2-40B4-BE49-F238E27FC236}">
                <a16:creationId xmlns:a16="http://schemas.microsoft.com/office/drawing/2014/main" id="{FE0F72AC-0272-42A4-A51C-3DBC6300B9B9}"/>
              </a:ext>
            </a:extLst>
          </p:cNvPr>
          <p:cNvSpPr>
            <a:spLocks noGrp="1"/>
          </p:cNvSpPr>
          <p:nvPr>
            <p:ph type="ftr" sz="quarter" idx="11"/>
          </p:nvPr>
        </p:nvSpPr>
        <p:spPr/>
        <p:txBody>
          <a:bodyPr/>
          <a:lstStyle/>
          <a:p>
            <a:r>
              <a:rPr lang="en-US">
                <a:solidFill>
                  <a:srgbClr val="FF0000"/>
                </a:solidFill>
              </a:rPr>
              <a:t>…Bridgin</a:t>
            </a:r>
            <a:r>
              <a:rPr lang="en-US">
                <a:solidFill>
                  <a:schemeClr val="accent1">
                    <a:lumMod val="50000"/>
                  </a:schemeClr>
                </a:solidFill>
              </a:rPr>
              <a:t>g</a:t>
            </a:r>
            <a:r>
              <a:rPr lang="en-US">
                <a:solidFill>
                  <a:schemeClr val="accent1">
                    <a:lumMod val="75000"/>
                  </a:schemeClr>
                </a:solidFill>
              </a:rPr>
              <a:t> </a:t>
            </a:r>
            <a:r>
              <a:rPr lang="en-US">
                <a:solidFill>
                  <a:schemeClr val="accent1">
                    <a:lumMod val="50000"/>
                  </a:schemeClr>
                </a:solidFill>
              </a:rPr>
              <a:t>the ICT Gap</a:t>
            </a:r>
          </a:p>
          <a:p>
            <a:endParaRPr lang="en-US" dirty="0"/>
          </a:p>
        </p:txBody>
      </p:sp>
      <p:sp>
        <p:nvSpPr>
          <p:cNvPr id="6" name="Slide Number Placeholder 5">
            <a:extLst>
              <a:ext uri="{FF2B5EF4-FFF2-40B4-BE49-F238E27FC236}">
                <a16:creationId xmlns:a16="http://schemas.microsoft.com/office/drawing/2014/main" id="{957B3F94-7456-4A3E-A9EE-F4A07180133E}"/>
              </a:ext>
            </a:extLst>
          </p:cNvPr>
          <p:cNvSpPr>
            <a:spLocks noGrp="1"/>
          </p:cNvSpPr>
          <p:nvPr>
            <p:ph type="sldNum" sz="quarter" idx="12"/>
          </p:nvPr>
        </p:nvSpPr>
        <p:spPr/>
        <p:txBody>
          <a:bodyPr/>
          <a:lstStyle/>
          <a:p>
            <a:fld id="{DC63C98C-B8EC-1E44-95B5-CE13A647AE39}" type="slidenum">
              <a:rPr lang="en-US" smtClean="0"/>
              <a:t>‹#›</a:t>
            </a:fld>
            <a:endParaRPr lang="en-US"/>
          </a:p>
        </p:txBody>
      </p:sp>
    </p:spTree>
    <p:extLst>
      <p:ext uri="{BB962C8B-B14F-4D97-AF65-F5344CB8AC3E}">
        <p14:creationId xmlns:p14="http://schemas.microsoft.com/office/powerpoint/2010/main" val="20592653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Blank">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153600" y="158744"/>
            <a:ext cx="11886464" cy="439200"/>
          </a:xfrm>
        </p:spPr>
        <p:txBody>
          <a:bodyPr>
            <a:noAutofit/>
          </a:bodyPr>
          <a:lstStyle>
            <a:lvl1pPr>
              <a:defRPr sz="2600" b="1"/>
            </a:lvl1pPr>
          </a:lstStyle>
          <a:p>
            <a:r>
              <a:rPr lang="en-US" dirty="0"/>
              <a:t>CLICK TO EDIT MASTER TITLE STYLE</a:t>
            </a:r>
          </a:p>
        </p:txBody>
      </p:sp>
      <p:sp>
        <p:nvSpPr>
          <p:cNvPr id="6" name="Text Placeholder 6"/>
          <p:cNvSpPr>
            <a:spLocks noGrp="1"/>
          </p:cNvSpPr>
          <p:nvPr>
            <p:ph type="body" sz="quarter" idx="13"/>
          </p:nvPr>
        </p:nvSpPr>
        <p:spPr>
          <a:xfrm>
            <a:off x="151936" y="583128"/>
            <a:ext cx="11886464" cy="583200"/>
          </a:xfrm>
        </p:spPr>
        <p:txBody>
          <a:bodyPr>
            <a:normAutofit/>
          </a:bodyPr>
          <a:lstStyle>
            <a:lvl1pPr marL="0" indent="0">
              <a:buNone/>
              <a:defRPr sz="2000"/>
            </a:lvl1pPr>
          </a:lstStyle>
          <a:p>
            <a:pPr lvl="0"/>
            <a:r>
              <a:rPr lang="en-GB"/>
              <a:t>Click to edit Master text styles</a:t>
            </a:r>
          </a:p>
        </p:txBody>
      </p:sp>
      <p:sp>
        <p:nvSpPr>
          <p:cNvPr id="11" name="Rectangle 10"/>
          <p:cNvSpPr/>
          <p:nvPr/>
        </p:nvSpPr>
        <p:spPr>
          <a:xfrm>
            <a:off x="-6433" y="6789060"/>
            <a:ext cx="12206400" cy="77821"/>
          </a:xfrm>
          <a:prstGeom prst="rect">
            <a:avLst/>
          </a:prstGeom>
          <a:solidFill>
            <a:schemeClr val="tx2"/>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ro-RO"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19219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3B431A2-CD1A-4816-B7F7-996B6F992C55}"/>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546380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77685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Key Takeaways">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A3D8856B-7A24-4C55-9910-ED81BFA0A027}"/>
              </a:ext>
            </a:extLst>
          </p:cNvPr>
          <p:cNvSpPr>
            <a:spLocks noGrp="1"/>
          </p:cNvSpPr>
          <p:nvPr>
            <p:ph type="pic" sz="quarter" idx="17" hasCustomPrompt="1"/>
          </p:nvPr>
        </p:nvSpPr>
        <p:spPr>
          <a:xfrm>
            <a:off x="0" y="0"/>
            <a:ext cx="6096000" cy="6858000"/>
          </a:xfrm>
          <a:prstGeom prst="rect">
            <a:avLst/>
          </a:prstGeom>
        </p:spPr>
        <p:txBody>
          <a:bodyPr/>
          <a:lstStyle>
            <a:lvl1pPr marL="0" indent="0" algn="ctr">
              <a:buNone/>
              <a:defRPr/>
            </a:lvl1pPr>
          </a:lstStyle>
          <a:p>
            <a:r>
              <a:rPr lang="en-US" dirty="0"/>
              <a:t>Click to add photo</a:t>
            </a:r>
          </a:p>
        </p:txBody>
      </p:sp>
      <p:sp>
        <p:nvSpPr>
          <p:cNvPr id="4" name="Date Placeholder 3">
            <a:extLst>
              <a:ext uri="{FF2B5EF4-FFF2-40B4-BE49-F238E27FC236}">
                <a16:creationId xmlns:a16="http://schemas.microsoft.com/office/drawing/2014/main" id="{F70415A3-6E46-4BC3-B867-3A6A61D0F55F}"/>
              </a:ext>
            </a:extLst>
          </p:cNvPr>
          <p:cNvSpPr>
            <a:spLocks noGrp="1"/>
          </p:cNvSpPr>
          <p:nvPr>
            <p:ph type="dt" sz="half" idx="10"/>
          </p:nvPr>
        </p:nvSpPr>
        <p:spPr/>
        <p:txBody>
          <a:bodyPr/>
          <a:lstStyle>
            <a:lvl1pPr>
              <a:defRPr>
                <a:solidFill>
                  <a:schemeClr val="bg1"/>
                </a:solidFill>
              </a:defRPr>
            </a:lvl1pPr>
          </a:lstStyle>
          <a:p>
            <a:fld id="{1BAF15B2-48EE-4F69-B2F2-4DE0A81E1A62}" type="datetime8">
              <a:rPr lang="en-NG" smtClean="0"/>
              <a:t>03/29/2024 17:40</a:t>
            </a:fld>
            <a:endParaRPr lang="en-US" dirty="0"/>
          </a:p>
        </p:txBody>
      </p:sp>
      <p:sp>
        <p:nvSpPr>
          <p:cNvPr id="9" name="Content Placeholder 15">
            <a:extLst>
              <a:ext uri="{FF2B5EF4-FFF2-40B4-BE49-F238E27FC236}">
                <a16:creationId xmlns:a16="http://schemas.microsoft.com/office/drawing/2014/main" id="{3B3118EB-9968-4E6E-B2B6-A76765DCFA49}"/>
              </a:ext>
            </a:extLst>
          </p:cNvPr>
          <p:cNvSpPr>
            <a:spLocks noGrp="1"/>
          </p:cNvSpPr>
          <p:nvPr>
            <p:ph sz="quarter" idx="16" hasCustomPrompt="1"/>
          </p:nvPr>
        </p:nvSpPr>
        <p:spPr>
          <a:xfrm>
            <a:off x="7101510" y="2431280"/>
            <a:ext cx="4288971" cy="3055121"/>
          </a:xfrm>
          <a:prstGeom prst="rect">
            <a:avLst/>
          </a:prstGeom>
        </p:spPr>
        <p:txBody>
          <a:bodyPr/>
          <a:lstStyle>
            <a:lvl1pPr marL="0" indent="0">
              <a:lnSpc>
                <a:spcPct val="150000"/>
              </a:lnSpc>
              <a:spcBef>
                <a:spcPts val="0"/>
              </a:spcBef>
              <a:spcAft>
                <a:spcPts val="1200"/>
              </a:spcAft>
              <a:buNone/>
              <a:defRPr sz="1400" spc="100" baseline="0">
                <a:solidFill>
                  <a:schemeClr val="accent1"/>
                </a:solidFill>
              </a:defRPr>
            </a:lvl1pPr>
          </a:lstStyle>
          <a:p>
            <a:pPr lvl="0"/>
            <a:r>
              <a:rPr lang="en-US"/>
              <a:t>Click to add text</a:t>
            </a:r>
          </a:p>
        </p:txBody>
      </p:sp>
      <p:sp>
        <p:nvSpPr>
          <p:cNvPr id="10" name="Footer Placeholder 4">
            <a:extLst>
              <a:ext uri="{FF2B5EF4-FFF2-40B4-BE49-F238E27FC236}">
                <a16:creationId xmlns:a16="http://schemas.microsoft.com/office/drawing/2014/main" id="{3ABAA64D-DEC0-453B-A9D7-7183AF0CEF2F}"/>
              </a:ext>
            </a:extLst>
          </p:cNvPr>
          <p:cNvSpPr>
            <a:spLocks noGrp="1"/>
          </p:cNvSpPr>
          <p:nvPr>
            <p:ph type="ftr" sz="quarter" idx="11"/>
          </p:nvPr>
        </p:nvSpPr>
        <p:spPr>
          <a:xfrm>
            <a:off x="6519230" y="6356351"/>
            <a:ext cx="3152912" cy="365125"/>
          </a:xfrm>
        </p:spPr>
        <p:txBody>
          <a:bodyPr/>
          <a:lstStyle>
            <a:lvl1pPr algn="l">
              <a:defRPr>
                <a:solidFill>
                  <a:schemeClr val="accent6">
                    <a:lumMod val="75000"/>
                  </a:schemeClr>
                </a:solidFill>
              </a:defRPr>
            </a:lvl1pPr>
          </a:lstStyle>
          <a:p>
            <a:endParaRPr lang="en-US" dirty="0"/>
          </a:p>
        </p:txBody>
      </p:sp>
      <p:sp>
        <p:nvSpPr>
          <p:cNvPr id="11" name="Slide Number Placeholder 5">
            <a:extLst>
              <a:ext uri="{FF2B5EF4-FFF2-40B4-BE49-F238E27FC236}">
                <a16:creationId xmlns:a16="http://schemas.microsoft.com/office/drawing/2014/main" id="{F74F7F62-A2D6-471E-83D8-44BA2699C00F}"/>
              </a:ext>
            </a:extLst>
          </p:cNvPr>
          <p:cNvSpPr>
            <a:spLocks noGrp="1"/>
          </p:cNvSpPr>
          <p:nvPr>
            <p:ph type="sldNum" sz="quarter" idx="12"/>
          </p:nvPr>
        </p:nvSpPr>
        <p:spPr>
          <a:xfrm>
            <a:off x="10510345" y="6356351"/>
            <a:ext cx="843455" cy="365125"/>
          </a:xfrm>
        </p:spPr>
        <p:txBody>
          <a:bodyPr/>
          <a:lstStyle>
            <a:lvl1pPr>
              <a:defRPr>
                <a:solidFill>
                  <a:schemeClr val="accent6">
                    <a:lumMod val="75000"/>
                  </a:schemeClr>
                </a:solidFill>
              </a:defRPr>
            </a:lvl1pPr>
          </a:lstStyle>
          <a:p>
            <a:fld id="{18D65601-5AE2-46FC-B138-694DDD2B510D}" type="slidenum">
              <a:rPr lang="en-US" smtClean="0"/>
              <a:pPr/>
              <a:t>‹#›</a:t>
            </a:fld>
            <a:endParaRPr lang="en-US" dirty="0"/>
          </a:p>
        </p:txBody>
      </p:sp>
      <p:cxnSp>
        <p:nvCxnSpPr>
          <p:cNvPr id="12" name="Straight Connector 11">
            <a:extLst>
              <a:ext uri="{FF2B5EF4-FFF2-40B4-BE49-F238E27FC236}">
                <a16:creationId xmlns:a16="http://schemas.microsoft.com/office/drawing/2014/main" id="{CF88F189-31A8-4BA7-80D9-4A40A4E2B87D}"/>
              </a:ext>
              <a:ext uri="{C183D7F6-B498-43B3-948B-1728B52AA6E4}">
                <adec:decorative xmlns:adec="http://schemas.microsoft.com/office/drawing/2017/decorative" val="1"/>
              </a:ext>
            </a:extLst>
          </p:cNvPr>
          <p:cNvCxnSpPr>
            <a:cxnSpLocks/>
          </p:cNvCxnSpPr>
          <p:nvPr userDrawn="1"/>
        </p:nvCxnSpPr>
        <p:spPr>
          <a:xfrm>
            <a:off x="6834820" y="-3975"/>
            <a:ext cx="0" cy="215934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4EE86B4-3F11-45CB-96F9-7D1AB761A588}"/>
              </a:ext>
            </a:extLst>
          </p:cNvPr>
          <p:cNvSpPr>
            <a:spLocks noGrp="1"/>
          </p:cNvSpPr>
          <p:nvPr>
            <p:ph type="title"/>
          </p:nvPr>
        </p:nvSpPr>
        <p:spPr>
          <a:xfrm>
            <a:off x="7101507" y="1761891"/>
            <a:ext cx="4288971" cy="532862"/>
          </a:xfrm>
          <a:prstGeom prst="rect">
            <a:avLst/>
          </a:prstGeom>
        </p:spPr>
        <p:txBody>
          <a:bodyPr anchor="ctr"/>
          <a:lstStyle>
            <a:lvl1pPr>
              <a:lnSpc>
                <a:spcPct val="125000"/>
              </a:lnSpc>
              <a:defRPr lang="en-US" sz="2400" spc="100" baseline="0">
                <a:solidFill>
                  <a:schemeClr val="accent1"/>
                </a:solidFill>
                <a:ea typeface="+mn-ea"/>
                <a:cs typeface="+mn-cs"/>
              </a:defRPr>
            </a:lvl1pPr>
          </a:lstStyle>
          <a:p>
            <a:pPr marL="0" lvl="0" indent="0">
              <a:lnSpc>
                <a:spcPct val="125000"/>
              </a:lnSpc>
              <a:spcBef>
                <a:spcPts val="0"/>
              </a:spcBef>
              <a:buFont typeface="Arial" panose="020B0604020202020204" pitchFamily="34" charset="0"/>
            </a:pPr>
            <a:r>
              <a:rPr lang="en-US"/>
              <a:t>Click to edit Master title style</a:t>
            </a:r>
          </a:p>
        </p:txBody>
      </p:sp>
    </p:spTree>
    <p:extLst>
      <p:ext uri="{BB962C8B-B14F-4D97-AF65-F5344CB8AC3E}">
        <p14:creationId xmlns:p14="http://schemas.microsoft.com/office/powerpoint/2010/main" val="7257231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FE3E-14BB-4DC6-A806-1E62C1D2446E}"/>
              </a:ext>
            </a:extLst>
          </p:cNvPr>
          <p:cNvSpPr>
            <a:spLocks noGrp="1"/>
          </p:cNvSpPr>
          <p:nvPr>
            <p:ph type="title"/>
          </p:nvPr>
        </p:nvSpPr>
        <p:spPr>
          <a:xfrm>
            <a:off x="1883138" y="1360310"/>
            <a:ext cx="2909309" cy="657882"/>
          </a:xfrm>
          <a:prstGeom prst="rect">
            <a:avLst/>
          </a:prstGeom>
        </p:spPr>
        <p:txBody>
          <a:bodyPr anchor="ctr"/>
          <a:lstStyle>
            <a:lvl1pPr>
              <a:defRPr lang="en-US" sz="2400" spc="100" baseline="0">
                <a:solidFill>
                  <a:schemeClr val="accent1"/>
                </a:solidFill>
                <a:ea typeface="+mn-ea"/>
                <a:cs typeface="+mn-cs"/>
              </a:defRPr>
            </a:lvl1pPr>
          </a:lstStyle>
          <a:p>
            <a:pPr marL="0" lvl="0" indent="0">
              <a:lnSpc>
                <a:spcPct val="80000"/>
              </a:lnSpc>
              <a:spcBef>
                <a:spcPts val="0"/>
              </a:spcBef>
              <a:buFont typeface="Arial" panose="020B0604020202020204" pitchFamily="34" charset="0"/>
            </a:pPr>
            <a:r>
              <a:rPr lang="en-US"/>
              <a:t>Click to edit Master title style</a:t>
            </a:r>
            <a:endParaRPr lang="en-US" dirty="0"/>
          </a:p>
        </p:txBody>
      </p:sp>
      <p:sp>
        <p:nvSpPr>
          <p:cNvPr id="8" name="Picture Placeholder 10">
            <a:extLst>
              <a:ext uri="{FF2B5EF4-FFF2-40B4-BE49-F238E27FC236}">
                <a16:creationId xmlns:a16="http://schemas.microsoft.com/office/drawing/2014/main" id="{EFD7EF65-6DE9-4029-B3A0-F08E11BC9E5E}"/>
              </a:ext>
            </a:extLst>
          </p:cNvPr>
          <p:cNvSpPr>
            <a:spLocks noGrp="1"/>
          </p:cNvSpPr>
          <p:nvPr>
            <p:ph type="pic" sz="quarter" idx="13" hasCustomPrompt="1"/>
          </p:nvPr>
        </p:nvSpPr>
        <p:spPr>
          <a:xfrm>
            <a:off x="0" y="2795753"/>
            <a:ext cx="12192000" cy="4062247"/>
          </a:xfrm>
          <a:prstGeom prst="rect">
            <a:avLst/>
          </a:prstGeom>
        </p:spPr>
        <p:txBody>
          <a:bodyPr/>
          <a:lstStyle>
            <a:lvl1pPr marL="0" indent="0" algn="ctr">
              <a:buNone/>
              <a:defRPr/>
            </a:lvl1pPr>
          </a:lstStyle>
          <a:p>
            <a:r>
              <a:rPr lang="en-US" dirty="0"/>
              <a:t>Click to add photo</a:t>
            </a:r>
          </a:p>
        </p:txBody>
      </p:sp>
      <p:sp>
        <p:nvSpPr>
          <p:cNvPr id="10" name="Content Placeholder 15">
            <a:extLst>
              <a:ext uri="{FF2B5EF4-FFF2-40B4-BE49-F238E27FC236}">
                <a16:creationId xmlns:a16="http://schemas.microsoft.com/office/drawing/2014/main" id="{123B9F8E-DAD6-45B2-B55B-B070484318C3}"/>
              </a:ext>
            </a:extLst>
          </p:cNvPr>
          <p:cNvSpPr>
            <a:spLocks noGrp="1"/>
          </p:cNvSpPr>
          <p:nvPr>
            <p:ph sz="quarter" idx="15" hasCustomPrompt="1"/>
          </p:nvPr>
        </p:nvSpPr>
        <p:spPr>
          <a:xfrm>
            <a:off x="5109845" y="1075510"/>
            <a:ext cx="5293260" cy="1408770"/>
          </a:xfrm>
          <a:prstGeom prst="rect">
            <a:avLst/>
          </a:prstGeom>
        </p:spPr>
        <p:txBody>
          <a:bodyPr anchor="ctr"/>
          <a:lstStyle>
            <a:lvl1pPr marL="0" indent="0">
              <a:lnSpc>
                <a:spcPct val="150000"/>
              </a:lnSpc>
              <a:spcBef>
                <a:spcPts val="0"/>
              </a:spcBef>
              <a:spcAft>
                <a:spcPts val="0"/>
              </a:spcAft>
              <a:buNone/>
              <a:defRPr sz="1400" spc="100" baseline="0"/>
            </a:lvl1pPr>
          </a:lstStyle>
          <a:p>
            <a:pPr lvl="0"/>
            <a:r>
              <a:rPr lang="en-US"/>
              <a:t>Click to add text</a:t>
            </a:r>
          </a:p>
        </p:txBody>
      </p:sp>
      <p:sp>
        <p:nvSpPr>
          <p:cNvPr id="5" name="Date Placeholder 4">
            <a:extLst>
              <a:ext uri="{FF2B5EF4-FFF2-40B4-BE49-F238E27FC236}">
                <a16:creationId xmlns:a16="http://schemas.microsoft.com/office/drawing/2014/main" id="{23CF9177-0C51-4496-B5AE-7ED4F8F3A170}"/>
              </a:ext>
            </a:extLst>
          </p:cNvPr>
          <p:cNvSpPr>
            <a:spLocks noGrp="1"/>
          </p:cNvSpPr>
          <p:nvPr>
            <p:ph type="dt" sz="half" idx="10"/>
          </p:nvPr>
        </p:nvSpPr>
        <p:spPr/>
        <p:txBody>
          <a:bodyPr/>
          <a:lstStyle>
            <a:lvl1pPr>
              <a:defRPr>
                <a:solidFill>
                  <a:schemeClr val="bg1"/>
                </a:solidFill>
              </a:defRPr>
            </a:lvl1pPr>
          </a:lstStyle>
          <a:p>
            <a:fld id="{DDF2632C-F1F7-4CD2-B6B5-23CB4530DA9D}" type="datetime8">
              <a:rPr lang="en-NG" smtClean="0"/>
              <a:t>03/29/2024 17:40</a:t>
            </a:fld>
            <a:endParaRPr lang="en-US" dirty="0"/>
          </a:p>
        </p:txBody>
      </p:sp>
      <p:sp>
        <p:nvSpPr>
          <p:cNvPr id="6" name="Footer Placeholder 5">
            <a:extLst>
              <a:ext uri="{FF2B5EF4-FFF2-40B4-BE49-F238E27FC236}">
                <a16:creationId xmlns:a16="http://schemas.microsoft.com/office/drawing/2014/main" id="{C57A035F-C837-4CCA-BB19-CE656F0576BD}"/>
              </a:ext>
            </a:extLst>
          </p:cNvPr>
          <p:cNvSpPr>
            <a:spLocks noGrp="1"/>
          </p:cNvSpPr>
          <p:nvPr>
            <p:ph type="ftr" sz="quarter" idx="11"/>
          </p:nvPr>
        </p:nvSpPr>
        <p:spPr/>
        <p:txBody>
          <a:bodyPr/>
          <a:lstStyle>
            <a:lvl1pPr>
              <a:defRPr>
                <a:solidFill>
                  <a:schemeClr val="accent1"/>
                </a:solidFill>
              </a:defRPr>
            </a:lvl1pPr>
          </a:lstStyle>
          <a:p>
            <a:endParaRPr lang="en-US" dirty="0"/>
          </a:p>
        </p:txBody>
      </p:sp>
      <p:sp>
        <p:nvSpPr>
          <p:cNvPr id="7" name="Slide Number Placeholder 6">
            <a:extLst>
              <a:ext uri="{FF2B5EF4-FFF2-40B4-BE49-F238E27FC236}">
                <a16:creationId xmlns:a16="http://schemas.microsoft.com/office/drawing/2014/main" id="{5FE2F927-F23D-4ABB-BEC9-11C2CC69D8E4}"/>
              </a:ext>
            </a:extLst>
          </p:cNvPr>
          <p:cNvSpPr>
            <a:spLocks noGrp="1"/>
          </p:cNvSpPr>
          <p:nvPr>
            <p:ph type="sldNum" sz="quarter" idx="12"/>
          </p:nvPr>
        </p:nvSpPr>
        <p:spPr/>
        <p:txBody>
          <a:bodyPr/>
          <a:lstStyle>
            <a:lvl1pPr>
              <a:defRPr>
                <a:solidFill>
                  <a:schemeClr val="accent1"/>
                </a:solidFill>
              </a:defRPr>
            </a:lvl1pPr>
          </a:lstStyle>
          <a:p>
            <a:fld id="{18D65601-5AE2-46FC-B138-694DDD2B510D}" type="slidenum">
              <a:rPr lang="en-US" smtClean="0"/>
              <a:pPr/>
              <a:t>‹#›</a:t>
            </a:fld>
            <a:endParaRPr lang="en-US" dirty="0"/>
          </a:p>
        </p:txBody>
      </p:sp>
      <p:cxnSp>
        <p:nvCxnSpPr>
          <p:cNvPr id="12" name="Straight Connector 11">
            <a:extLst>
              <a:ext uri="{FF2B5EF4-FFF2-40B4-BE49-F238E27FC236}">
                <a16:creationId xmlns:a16="http://schemas.microsoft.com/office/drawing/2014/main" id="{95244728-2BE1-4CB4-A19E-903E75BD8226}"/>
              </a:ext>
              <a:ext uri="{C183D7F6-B498-43B3-948B-1728B52AA6E4}">
                <adec:decorative xmlns:adec="http://schemas.microsoft.com/office/drawing/2017/decorative" val="1"/>
              </a:ext>
            </a:extLst>
          </p:cNvPr>
          <p:cNvCxnSpPr>
            <a:cxnSpLocks/>
          </p:cNvCxnSpPr>
          <p:nvPr userDrawn="1"/>
        </p:nvCxnSpPr>
        <p:spPr>
          <a:xfrm>
            <a:off x="0" y="1689250"/>
            <a:ext cx="160637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7021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alpha val="43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5A0B3F-7373-4086-80FD-0F268F6DF2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G"/>
          </a:p>
        </p:txBody>
      </p:sp>
      <p:sp>
        <p:nvSpPr>
          <p:cNvPr id="3" name="Text Placeholder 2">
            <a:extLst>
              <a:ext uri="{FF2B5EF4-FFF2-40B4-BE49-F238E27FC236}">
                <a16:creationId xmlns:a16="http://schemas.microsoft.com/office/drawing/2014/main" id="{2D392C5F-F3DF-4581-ABCA-578FA5C619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9312D294-894B-46DD-9E47-C19C696DEC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98BE64-79B4-4FE1-A7B3-37F2845E92F7}" type="datetime8">
              <a:rPr lang="en-NG" smtClean="0"/>
              <a:t>03/29/2024 17:40</a:t>
            </a:fld>
            <a:endParaRPr lang="en-NG"/>
          </a:p>
        </p:txBody>
      </p:sp>
      <p:sp>
        <p:nvSpPr>
          <p:cNvPr id="5" name="Footer Placeholder 4">
            <a:extLst>
              <a:ext uri="{FF2B5EF4-FFF2-40B4-BE49-F238E27FC236}">
                <a16:creationId xmlns:a16="http://schemas.microsoft.com/office/drawing/2014/main" id="{8F82956F-8F4C-4722-9C27-F46DFD17F4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G"/>
          </a:p>
        </p:txBody>
      </p:sp>
      <p:pic>
        <p:nvPicPr>
          <p:cNvPr id="8" name="Picture 7">
            <a:extLst>
              <a:ext uri="{FF2B5EF4-FFF2-40B4-BE49-F238E27FC236}">
                <a16:creationId xmlns:a16="http://schemas.microsoft.com/office/drawing/2014/main" id="{C3A073F0-FAC0-0A5E-A0D9-A55EBDE3D68A}"/>
              </a:ext>
            </a:extLst>
          </p:cNvPr>
          <p:cNvPicPr>
            <a:picLocks noChangeAspect="1"/>
          </p:cNvPicPr>
          <p:nvPr userDrawn="1"/>
        </p:nvPicPr>
        <p:blipFill rotWithShape="1">
          <a:blip r:embed="rId19">
            <a:extLst>
              <a:ext uri="{28A0092B-C50C-407E-A947-70E740481C1C}">
                <a14:useLocalDpi xmlns:a14="http://schemas.microsoft.com/office/drawing/2010/main" val="0"/>
              </a:ext>
            </a:extLst>
          </a:blip>
          <a:srcRect t="58079" r="1380" b="-3900"/>
          <a:stretch/>
        </p:blipFill>
        <p:spPr>
          <a:xfrm>
            <a:off x="9083066" y="6197675"/>
            <a:ext cx="2270734" cy="367301"/>
          </a:xfrm>
          <a:prstGeom prst="rect">
            <a:avLst/>
          </a:prstGeom>
        </p:spPr>
      </p:pic>
      <p:pic>
        <p:nvPicPr>
          <p:cNvPr id="10" name="Picture 9" descr="A picture containing text, clipart&#10;&#10;Description automatically generated">
            <a:extLst>
              <a:ext uri="{FF2B5EF4-FFF2-40B4-BE49-F238E27FC236}">
                <a16:creationId xmlns:a16="http://schemas.microsoft.com/office/drawing/2014/main" id="{99C27875-F1DD-F4A7-A0DB-AD0751732DE2}"/>
              </a:ext>
            </a:extLst>
          </p:cNvPr>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9937483" y="368449"/>
            <a:ext cx="1416317" cy="269745"/>
          </a:xfrm>
          <a:prstGeom prst="rect">
            <a:avLst/>
          </a:prstGeom>
        </p:spPr>
      </p:pic>
    </p:spTree>
    <p:extLst>
      <p:ext uri="{BB962C8B-B14F-4D97-AF65-F5344CB8AC3E}">
        <p14:creationId xmlns:p14="http://schemas.microsoft.com/office/powerpoint/2010/main" val="42462800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13" r:id="rId12"/>
    <p:sldLayoutId id="2147483714" r:id="rId13"/>
    <p:sldLayoutId id="2147483715" r:id="rId14"/>
    <p:sldLayoutId id="2147483716" r:id="rId15"/>
    <p:sldLayoutId id="2147483717" r:id="rId16"/>
    <p:sldLayoutId id="2147483718" r:id="rId17"/>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alpha val="94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10" name="Group 9"/>
          <p:cNvGrpSpPr/>
          <p:nvPr userDrawn="1"/>
        </p:nvGrpSpPr>
        <p:grpSpPr>
          <a:xfrm>
            <a:off x="11562683" y="299207"/>
            <a:ext cx="198747" cy="54110"/>
            <a:chOff x="9002967" y="435292"/>
            <a:chExt cx="298120" cy="81177"/>
          </a:xfrm>
        </p:grpSpPr>
        <p:cxnSp>
          <p:nvCxnSpPr>
            <p:cNvPr id="11" name="Straight Connector 10"/>
            <p:cNvCxnSpPr/>
            <p:nvPr userDrawn="1"/>
          </p:nvCxnSpPr>
          <p:spPr>
            <a:xfrm>
              <a:off x="9002967" y="435292"/>
              <a:ext cx="2981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9002967" y="516469"/>
              <a:ext cx="2981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2795209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2" r:id="rId3"/>
  </p:sldLayoutIdLst>
  <p:hf sldNum="0" hdr="0" dt="0"/>
  <p:txStyles>
    <p:titleStyle>
      <a:lvl1pPr algn="l" defTabSz="609539" rtl="0" eaLnBrk="1" latinLnBrk="0" hangingPunct="1">
        <a:lnSpc>
          <a:spcPct val="90000"/>
        </a:lnSpc>
        <a:spcBef>
          <a:spcPct val="0"/>
        </a:spcBef>
        <a:buNone/>
        <a:defRPr sz="2933" kern="1200">
          <a:solidFill>
            <a:schemeClr val="tx1"/>
          </a:solidFill>
          <a:latin typeface="+mj-lt"/>
          <a:ea typeface="+mj-ea"/>
          <a:cs typeface="+mj-cs"/>
        </a:defRPr>
      </a:lvl1pPr>
    </p:titleStyle>
    <p:bodyStyle>
      <a:lvl1pPr marL="152385" indent="-152385" algn="l" defTabSz="609539" rtl="0" eaLnBrk="1" latinLnBrk="0" hangingPunct="1">
        <a:lnSpc>
          <a:spcPct val="90000"/>
        </a:lnSpc>
        <a:spcBef>
          <a:spcPts val="667"/>
        </a:spcBef>
        <a:buFont typeface="Arial" panose="020B0604020202020204" pitchFamily="34" charset="0"/>
        <a:buChar char="•"/>
        <a:defRPr sz="1866" kern="1200">
          <a:solidFill>
            <a:schemeClr val="tx1"/>
          </a:solidFill>
          <a:latin typeface="+mn-lt"/>
          <a:ea typeface="+mn-ea"/>
          <a:cs typeface="+mn-cs"/>
        </a:defRPr>
      </a:lvl1pPr>
      <a:lvl2pPr marL="457154" indent="-152385" algn="l" defTabSz="609539" rtl="0" eaLnBrk="1" latinLnBrk="0" hangingPunct="1">
        <a:lnSpc>
          <a:spcPct val="90000"/>
        </a:lnSpc>
        <a:spcBef>
          <a:spcPts val="333"/>
        </a:spcBef>
        <a:buFont typeface="Arial" panose="020B0604020202020204" pitchFamily="34" charset="0"/>
        <a:buChar char="•"/>
        <a:defRPr sz="1600" kern="1200">
          <a:solidFill>
            <a:schemeClr val="tx1"/>
          </a:solidFill>
          <a:latin typeface="+mn-lt"/>
          <a:ea typeface="+mn-ea"/>
          <a:cs typeface="+mn-cs"/>
        </a:defRPr>
      </a:lvl2pPr>
      <a:lvl3pPr marL="761924" indent="-152385" algn="l" defTabSz="609539" rtl="0" eaLnBrk="1" latinLnBrk="0" hangingPunct="1">
        <a:lnSpc>
          <a:spcPct val="90000"/>
        </a:lnSpc>
        <a:spcBef>
          <a:spcPts val="333"/>
        </a:spcBef>
        <a:buFont typeface="Arial" panose="020B0604020202020204" pitchFamily="34" charset="0"/>
        <a:buChar char="•"/>
        <a:defRPr sz="1333" kern="1200">
          <a:solidFill>
            <a:schemeClr val="tx1"/>
          </a:solidFill>
          <a:latin typeface="+mn-lt"/>
          <a:ea typeface="+mn-ea"/>
          <a:cs typeface="+mn-cs"/>
        </a:defRPr>
      </a:lvl3pPr>
      <a:lvl4pPr marL="1066693"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4pPr>
      <a:lvl5pPr marL="1371463"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5pPr>
      <a:lvl6pPr marL="1676232"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6pPr>
      <a:lvl7pPr marL="1981002"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7pPr>
      <a:lvl8pPr marL="2285771"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8pPr>
      <a:lvl9pPr marL="2590541"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7.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image" Target="../media/image19.jpg"/><Relationship Id="rId7" Type="http://schemas.openxmlformats.org/officeDocument/2006/relationships/image" Target="../media/image23.jpg"/><Relationship Id="rId2" Type="http://schemas.openxmlformats.org/officeDocument/2006/relationships/image" Target="../media/image18.png"/><Relationship Id="rId1" Type="http://schemas.openxmlformats.org/officeDocument/2006/relationships/slideLayout" Target="../slideLayouts/slideLayout15.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 Id="rId9" Type="http://schemas.openxmlformats.org/officeDocument/2006/relationships/image" Target="../media/image2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1.jpeg"/><Relationship Id="rId1" Type="http://schemas.openxmlformats.org/officeDocument/2006/relationships/slideLayout" Target="../slideLayouts/slideLayout9.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mailto:hc@fob.ng" TargetMode="Externa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hyperlink" Target="mailto:InfoSystem@fob.ng" TargetMode="External"/><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hyperlink" Target="https://www.peoplematters.in/article/employee-engagement/constructive-organizational-culture-necessity-or-oddity-12189" TargetMode="External"/><Relationship Id="rId2" Type="http://schemas.openxmlformats.org/officeDocument/2006/relationships/image" Target="../media/image35.jpg"/><Relationship Id="rId1" Type="http://schemas.openxmlformats.org/officeDocument/2006/relationships/slideLayout" Target="../slideLayouts/slideLayout4.xml"/><Relationship Id="rId5" Type="http://schemas.openxmlformats.org/officeDocument/2006/relationships/hyperlink" Target="https://ecampusontario.pressbooks.pub/educationleadershipmanagement/chapter/7-4-corporate-culture/" TargetMode="Externa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blog.vantagecircle.com/email-etiquette/#6puttherightsubjectline" TargetMode="External"/><Relationship Id="rId2" Type="http://schemas.openxmlformats.org/officeDocument/2006/relationships/hyperlink" Target="https://blog.vantagecircle.com/email-etiquette/#1dearorahiornothingatall" TargetMode="External"/><Relationship Id="rId1" Type="http://schemas.openxmlformats.org/officeDocument/2006/relationships/slideLayout" Target="../slideLayouts/slideLayout2.xml"/><Relationship Id="rId4" Type="http://schemas.openxmlformats.org/officeDocument/2006/relationships/hyperlink" Target="https://blog.vantagecircle.com/email-etiquette/#20handleattachmentswithcare"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staffwelfare@kkontech.com" TargetMode="External"/><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forms.office.com/r/YAnckuZPGV" TargetMode="External"/><Relationship Id="rId2" Type="http://schemas.openxmlformats.org/officeDocument/2006/relationships/hyperlink" Target="https://intranet.fob.ng/~5DWx1" TargetMode="Externa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mailto:speakup@fob.ng" TargetMode="External"/><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D180860-0A53-46D3-8D66-AF6C8BD2C493}"/>
              </a:ext>
            </a:extLst>
          </p:cNvPr>
          <p:cNvSpPr>
            <a:spLocks noGrp="1"/>
          </p:cNvSpPr>
          <p:nvPr>
            <p:ph type="subTitle" idx="4294967295"/>
          </p:nvPr>
        </p:nvSpPr>
        <p:spPr>
          <a:xfrm>
            <a:off x="4149251" y="2799941"/>
            <a:ext cx="5425055" cy="1488558"/>
          </a:xfrm>
        </p:spPr>
        <p:txBody>
          <a:bodyPr>
            <a:normAutofit/>
          </a:bodyPr>
          <a:lstStyle/>
          <a:p>
            <a:pPr marL="0" indent="0">
              <a:buNone/>
            </a:pPr>
            <a:r>
              <a:rPr lang="en-US" sz="4800" b="1" dirty="0">
                <a:solidFill>
                  <a:srgbClr val="002060"/>
                </a:solidFill>
                <a:effectLst>
                  <a:outerShdw blurRad="38100" dist="38100" dir="2700000" algn="tl">
                    <a:srgbClr val="000000">
                      <a:alpha val="43137"/>
                    </a:srgbClr>
                  </a:outerShdw>
                </a:effectLst>
              </a:rPr>
              <a:t>WELCOME!</a:t>
            </a:r>
            <a:endParaRPr lang="en-US" sz="48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00204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Oval 9">
            <a:extLst>
              <a:ext uri="{FF2B5EF4-FFF2-40B4-BE49-F238E27FC236}">
                <a16:creationId xmlns:a16="http://schemas.microsoft.com/office/drawing/2014/main" id="{D806E9A7-2583-FC4D-91A1-0BFD8DDB34D1}"/>
              </a:ext>
            </a:extLst>
          </p:cNvPr>
          <p:cNvSpPr>
            <a:spLocks noChangeAspect="1" noChangeArrowheads="1"/>
          </p:cNvSpPr>
          <p:nvPr/>
        </p:nvSpPr>
        <p:spPr bwMode="auto">
          <a:xfrm rot="8323939">
            <a:off x="4344076" y="1007139"/>
            <a:ext cx="4011945" cy="4011945"/>
          </a:xfrm>
          <a:prstGeom prst="ellipse">
            <a:avLst/>
          </a:prstGeom>
          <a:noFill/>
          <a:ln w="889000" cap="flat">
            <a:gradFill>
              <a:gsLst>
                <a:gs pos="0">
                  <a:srgbClr val="2175FD"/>
                </a:gs>
                <a:gs pos="49000">
                  <a:srgbClr val="32A8D2"/>
                </a:gs>
                <a:gs pos="79000">
                  <a:srgbClr val="42DAA7"/>
                </a:gs>
              </a:gsLst>
              <a:lin ang="7800000" scaled="0"/>
            </a:gradFill>
            <a:prstDash val="solid"/>
            <a:miter lim="800000"/>
            <a:headEnd/>
            <a:tailEnd/>
          </a:ln>
          <a:effectLst>
            <a:softEdge rad="406400"/>
          </a:effectLst>
        </p:spPr>
        <p:txBody>
          <a:bodyPr vert="horz" wrap="square" lIns="91440" tIns="45720" rIns="91440" bIns="45720" numCol="1" anchor="t" anchorCtr="0" compatLnSpc="1">
            <a:prstTxWarp prst="textNoShape">
              <a:avLst/>
            </a:prstTxWarp>
          </a:bodyPr>
          <a:lstStyle/>
          <a:p>
            <a:endParaRPr lang="ru-UA"/>
          </a:p>
        </p:txBody>
      </p:sp>
      <p:sp>
        <p:nvSpPr>
          <p:cNvPr id="3" name="Oval 101">
            <a:extLst>
              <a:ext uri="{FF2B5EF4-FFF2-40B4-BE49-F238E27FC236}">
                <a16:creationId xmlns:a16="http://schemas.microsoft.com/office/drawing/2014/main" id="{1972BAF8-FFB4-BE42-B433-5006CA986190}"/>
              </a:ext>
            </a:extLst>
          </p:cNvPr>
          <p:cNvSpPr>
            <a:spLocks noChangeArrowheads="1"/>
          </p:cNvSpPr>
          <p:nvPr/>
        </p:nvSpPr>
        <p:spPr bwMode="auto">
          <a:xfrm>
            <a:off x="1253898" y="1308232"/>
            <a:ext cx="8632224" cy="1152919"/>
          </a:xfrm>
          <a:prstGeom prst="roundRect">
            <a:avLst>
              <a:gd name="adj" fmla="val 50000"/>
            </a:avLst>
          </a:prstGeom>
          <a:gradFill flip="none" rotWithShape="1">
            <a:gsLst>
              <a:gs pos="0">
                <a:schemeClr val="bg2">
                  <a:lumMod val="53000"/>
                  <a:lumOff val="47000"/>
                </a:schemeClr>
              </a:gs>
              <a:gs pos="100000">
                <a:schemeClr val="bg2">
                  <a:lumMod val="9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solidFill>
                <a:schemeClr val="lt1"/>
              </a:solidFill>
            </a:endParaRPr>
          </a:p>
        </p:txBody>
      </p:sp>
      <p:grpSp>
        <p:nvGrpSpPr>
          <p:cNvPr id="4" name="Group 3">
            <a:extLst>
              <a:ext uri="{FF2B5EF4-FFF2-40B4-BE49-F238E27FC236}">
                <a16:creationId xmlns:a16="http://schemas.microsoft.com/office/drawing/2014/main" id="{A31CB891-7A80-BB4B-BB93-DD41D8196D53}"/>
              </a:ext>
            </a:extLst>
          </p:cNvPr>
          <p:cNvGrpSpPr/>
          <p:nvPr/>
        </p:nvGrpSpPr>
        <p:grpSpPr>
          <a:xfrm>
            <a:off x="1472552" y="1522621"/>
            <a:ext cx="6299848" cy="737068"/>
            <a:chOff x="7349505" y="867177"/>
            <a:chExt cx="1211126" cy="950800"/>
          </a:xfrm>
          <a:solidFill>
            <a:schemeClr val="bg2"/>
          </a:solidFill>
        </p:grpSpPr>
        <p:sp>
          <p:nvSpPr>
            <p:cNvPr id="5" name="Oval 43">
              <a:extLst>
                <a:ext uri="{FF2B5EF4-FFF2-40B4-BE49-F238E27FC236}">
                  <a16:creationId xmlns:a16="http://schemas.microsoft.com/office/drawing/2014/main" id="{CABBB6E0-21C8-204E-AD69-5BFB28BDA163}"/>
                </a:ext>
              </a:extLst>
            </p:cNvPr>
            <p:cNvSpPr/>
            <p:nvPr/>
          </p:nvSpPr>
          <p:spPr>
            <a:xfrm>
              <a:off x="7349505" y="867177"/>
              <a:ext cx="1211126" cy="950800"/>
            </a:xfrm>
            <a:prstGeom prst="roundRect">
              <a:avLst>
                <a:gd name="adj" fmla="val 50000"/>
              </a:avLst>
            </a:prstGeom>
            <a:grpFill/>
            <a:ln>
              <a:noFill/>
            </a:ln>
            <a:effectLst>
              <a:outerShdw blurRad="177800" dist="114300" dir="2700000" algn="tl" rotWithShape="0">
                <a:schemeClr val="tx1">
                  <a:alpha val="4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6" name="Oval 44">
              <a:extLst>
                <a:ext uri="{FF2B5EF4-FFF2-40B4-BE49-F238E27FC236}">
                  <a16:creationId xmlns:a16="http://schemas.microsoft.com/office/drawing/2014/main" id="{0BEF97F1-F020-274A-BD47-47E099F16A64}"/>
                </a:ext>
              </a:extLst>
            </p:cNvPr>
            <p:cNvSpPr/>
            <p:nvPr/>
          </p:nvSpPr>
          <p:spPr>
            <a:xfrm>
              <a:off x="7349505" y="867177"/>
              <a:ext cx="1211126" cy="950800"/>
            </a:xfrm>
            <a:prstGeom prst="roundRect">
              <a:avLst>
                <a:gd name="adj" fmla="val 50000"/>
              </a:avLst>
            </a:prstGeom>
            <a:grpFill/>
            <a:ln>
              <a:noFill/>
            </a:ln>
            <a:effectLst>
              <a:outerShdw blurRad="114300" dist="114300" dir="13500000" algn="br" rotWithShape="0">
                <a:schemeClr val="tx2">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sp>
        <p:nvSpPr>
          <p:cNvPr id="12" name="TextBox 11">
            <a:extLst>
              <a:ext uri="{FF2B5EF4-FFF2-40B4-BE49-F238E27FC236}">
                <a16:creationId xmlns:a16="http://schemas.microsoft.com/office/drawing/2014/main" id="{1475CC02-F159-864A-999D-B7C58AAA00B8}"/>
              </a:ext>
            </a:extLst>
          </p:cNvPr>
          <p:cNvSpPr txBox="1"/>
          <p:nvPr/>
        </p:nvSpPr>
        <p:spPr>
          <a:xfrm>
            <a:off x="4421605" y="480967"/>
            <a:ext cx="3348802" cy="461665"/>
          </a:xfrm>
          <a:prstGeom prst="rect">
            <a:avLst/>
          </a:prstGeom>
          <a:noFill/>
        </p:spPr>
        <p:txBody>
          <a:bodyPr wrap="none" rtlCol="0">
            <a:spAutoFit/>
          </a:bodyPr>
          <a:lstStyle/>
          <a:p>
            <a:pPr algn="ctr"/>
            <a:r>
              <a:rPr lang="en-US" sz="2400" b="1" dirty="0">
                <a:solidFill>
                  <a:schemeClr val="bg2">
                    <a:lumMod val="25000"/>
                  </a:schemeClr>
                </a:solidFill>
                <a:latin typeface="Avenir Next LT Pro" panose="020B0504020202020204" pitchFamily="34" charset="0"/>
              </a:rPr>
              <a:t>YOU ARE WELCOME!</a:t>
            </a:r>
          </a:p>
        </p:txBody>
      </p:sp>
      <p:sp>
        <p:nvSpPr>
          <p:cNvPr id="14" name="Rectangle 13">
            <a:extLst>
              <a:ext uri="{FF2B5EF4-FFF2-40B4-BE49-F238E27FC236}">
                <a16:creationId xmlns:a16="http://schemas.microsoft.com/office/drawing/2014/main" id="{6316261C-40DD-B142-999E-59B75A91080B}"/>
              </a:ext>
            </a:extLst>
          </p:cNvPr>
          <p:cNvSpPr/>
          <p:nvPr/>
        </p:nvSpPr>
        <p:spPr>
          <a:xfrm>
            <a:off x="2189890" y="1686578"/>
            <a:ext cx="4307541" cy="369332"/>
          </a:xfrm>
          <a:prstGeom prst="rect">
            <a:avLst/>
          </a:prstGeom>
        </p:spPr>
        <p:txBody>
          <a:bodyPr wrap="square" anchor="ctr">
            <a:spAutoFit/>
          </a:bodyPr>
          <a:lstStyle/>
          <a:p>
            <a:r>
              <a:rPr lang="en-US" b="1" dirty="0">
                <a:solidFill>
                  <a:srgbClr val="FF0000"/>
                </a:solidFill>
                <a:latin typeface="Avenir Next LT Pro" panose="020B0504020202020204" pitchFamily="34" charset="0"/>
              </a:rPr>
              <a:t>WELCOME TO YOUR COMPANY</a:t>
            </a:r>
          </a:p>
        </p:txBody>
      </p:sp>
      <p:sp>
        <p:nvSpPr>
          <p:cNvPr id="39" name="Oval 101">
            <a:extLst>
              <a:ext uri="{FF2B5EF4-FFF2-40B4-BE49-F238E27FC236}">
                <a16:creationId xmlns:a16="http://schemas.microsoft.com/office/drawing/2014/main" id="{7217CDA4-2204-2546-A3E2-C760E5FAE8C1}"/>
              </a:ext>
            </a:extLst>
          </p:cNvPr>
          <p:cNvSpPr>
            <a:spLocks noChangeArrowheads="1"/>
          </p:cNvSpPr>
          <p:nvPr/>
        </p:nvSpPr>
        <p:spPr bwMode="auto">
          <a:xfrm>
            <a:off x="1253898" y="2609494"/>
            <a:ext cx="8632224" cy="1152919"/>
          </a:xfrm>
          <a:prstGeom prst="roundRect">
            <a:avLst>
              <a:gd name="adj" fmla="val 50000"/>
            </a:avLst>
          </a:prstGeom>
          <a:gradFill flip="none" rotWithShape="1">
            <a:gsLst>
              <a:gs pos="0">
                <a:schemeClr val="bg2">
                  <a:lumMod val="53000"/>
                  <a:lumOff val="47000"/>
                </a:schemeClr>
              </a:gs>
              <a:gs pos="100000">
                <a:schemeClr val="bg2">
                  <a:lumMod val="9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solidFill>
                <a:schemeClr val="lt1"/>
              </a:solidFill>
            </a:endParaRPr>
          </a:p>
        </p:txBody>
      </p:sp>
      <p:grpSp>
        <p:nvGrpSpPr>
          <p:cNvPr id="40" name="Group 39">
            <a:extLst>
              <a:ext uri="{FF2B5EF4-FFF2-40B4-BE49-F238E27FC236}">
                <a16:creationId xmlns:a16="http://schemas.microsoft.com/office/drawing/2014/main" id="{21B3DF89-578B-3E40-8188-8ABBB4A27EEB}"/>
              </a:ext>
            </a:extLst>
          </p:cNvPr>
          <p:cNvGrpSpPr/>
          <p:nvPr/>
        </p:nvGrpSpPr>
        <p:grpSpPr>
          <a:xfrm>
            <a:off x="1472552" y="2831912"/>
            <a:ext cx="6299848" cy="737068"/>
            <a:chOff x="7349505" y="867177"/>
            <a:chExt cx="1211126" cy="950800"/>
          </a:xfrm>
          <a:solidFill>
            <a:schemeClr val="bg2"/>
          </a:solidFill>
        </p:grpSpPr>
        <p:sp>
          <p:nvSpPr>
            <p:cNvPr id="41" name="Oval 43">
              <a:extLst>
                <a:ext uri="{FF2B5EF4-FFF2-40B4-BE49-F238E27FC236}">
                  <a16:creationId xmlns:a16="http://schemas.microsoft.com/office/drawing/2014/main" id="{868AE7B4-2A31-2942-8DF2-49FB333CAA54}"/>
                </a:ext>
              </a:extLst>
            </p:cNvPr>
            <p:cNvSpPr/>
            <p:nvPr/>
          </p:nvSpPr>
          <p:spPr>
            <a:xfrm>
              <a:off x="7349505" y="867177"/>
              <a:ext cx="1211126" cy="950800"/>
            </a:xfrm>
            <a:prstGeom prst="roundRect">
              <a:avLst>
                <a:gd name="adj" fmla="val 50000"/>
              </a:avLst>
            </a:prstGeom>
            <a:grpFill/>
            <a:ln>
              <a:noFill/>
            </a:ln>
            <a:effectLst>
              <a:outerShdw blurRad="177800" dist="114300" dir="2700000" algn="tl" rotWithShape="0">
                <a:schemeClr val="tx1">
                  <a:alpha val="4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42" name="Oval 44">
              <a:extLst>
                <a:ext uri="{FF2B5EF4-FFF2-40B4-BE49-F238E27FC236}">
                  <a16:creationId xmlns:a16="http://schemas.microsoft.com/office/drawing/2014/main" id="{27B67A12-0928-7A44-AF78-8CD75C9172A3}"/>
                </a:ext>
              </a:extLst>
            </p:cNvPr>
            <p:cNvSpPr/>
            <p:nvPr/>
          </p:nvSpPr>
          <p:spPr>
            <a:xfrm>
              <a:off x="7349505" y="867177"/>
              <a:ext cx="1211126" cy="950800"/>
            </a:xfrm>
            <a:prstGeom prst="roundRect">
              <a:avLst>
                <a:gd name="adj" fmla="val 50000"/>
              </a:avLst>
            </a:prstGeom>
            <a:grpFill/>
            <a:ln>
              <a:noFill/>
            </a:ln>
            <a:effectLst>
              <a:outerShdw blurRad="114300" dist="114300" dir="13500000" algn="br" rotWithShape="0">
                <a:schemeClr val="tx2">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sp>
        <p:nvSpPr>
          <p:cNvPr id="43" name="Rectangle 42">
            <a:extLst>
              <a:ext uri="{FF2B5EF4-FFF2-40B4-BE49-F238E27FC236}">
                <a16:creationId xmlns:a16="http://schemas.microsoft.com/office/drawing/2014/main" id="{4CA7165C-F620-AB42-A50F-71C60E453967}"/>
              </a:ext>
            </a:extLst>
          </p:cNvPr>
          <p:cNvSpPr/>
          <p:nvPr/>
        </p:nvSpPr>
        <p:spPr>
          <a:xfrm>
            <a:off x="2189890" y="2996405"/>
            <a:ext cx="5214746" cy="369332"/>
          </a:xfrm>
          <a:prstGeom prst="rect">
            <a:avLst/>
          </a:prstGeom>
        </p:spPr>
        <p:txBody>
          <a:bodyPr wrap="square" anchor="ctr">
            <a:spAutoFit/>
          </a:bodyPr>
          <a:lstStyle/>
          <a:p>
            <a:r>
              <a:rPr lang="en-US" b="1" dirty="0">
                <a:solidFill>
                  <a:srgbClr val="002060"/>
                </a:solidFill>
                <a:latin typeface="Avenir Next LT Pro" panose="020B0504020202020204" pitchFamily="34" charset="0"/>
              </a:rPr>
              <a:t>WELCOME TO FIBERONE BROADBAND LTD</a:t>
            </a:r>
          </a:p>
        </p:txBody>
      </p:sp>
      <p:grpSp>
        <p:nvGrpSpPr>
          <p:cNvPr id="103" name="Group 102">
            <a:extLst>
              <a:ext uri="{FF2B5EF4-FFF2-40B4-BE49-F238E27FC236}">
                <a16:creationId xmlns:a16="http://schemas.microsoft.com/office/drawing/2014/main" id="{B950DFBB-70DD-5F49-81EB-7016847F6157}"/>
              </a:ext>
            </a:extLst>
          </p:cNvPr>
          <p:cNvGrpSpPr/>
          <p:nvPr/>
        </p:nvGrpSpPr>
        <p:grpSpPr>
          <a:xfrm>
            <a:off x="8169301" y="2802926"/>
            <a:ext cx="766054" cy="766054"/>
            <a:chOff x="8169301" y="2802926"/>
            <a:chExt cx="766054" cy="766054"/>
          </a:xfrm>
          <a:solidFill>
            <a:srgbClr val="002060"/>
          </a:solidFill>
        </p:grpSpPr>
        <p:grpSp>
          <p:nvGrpSpPr>
            <p:cNvPr id="45" name="Group 44">
              <a:extLst>
                <a:ext uri="{FF2B5EF4-FFF2-40B4-BE49-F238E27FC236}">
                  <a16:creationId xmlns:a16="http://schemas.microsoft.com/office/drawing/2014/main" id="{53FBE57D-D6A3-3444-92F9-1CE720A95C82}"/>
                </a:ext>
              </a:extLst>
            </p:cNvPr>
            <p:cNvGrpSpPr/>
            <p:nvPr/>
          </p:nvGrpSpPr>
          <p:grpSpPr>
            <a:xfrm>
              <a:off x="8169301" y="2802926"/>
              <a:ext cx="766054" cy="766054"/>
              <a:chOff x="1652388" y="2451848"/>
              <a:chExt cx="1954303" cy="1954303"/>
            </a:xfrm>
            <a:grpFill/>
          </p:grpSpPr>
          <p:sp>
            <p:nvSpPr>
              <p:cNvPr id="46" name="Oval 45">
                <a:extLst>
                  <a:ext uri="{FF2B5EF4-FFF2-40B4-BE49-F238E27FC236}">
                    <a16:creationId xmlns:a16="http://schemas.microsoft.com/office/drawing/2014/main" id="{FDE48C76-C9FE-4E43-992F-FE81941F768F}"/>
                  </a:ext>
                </a:extLst>
              </p:cNvPr>
              <p:cNvSpPr/>
              <p:nvPr/>
            </p:nvSpPr>
            <p:spPr>
              <a:xfrm>
                <a:off x="1652388" y="2451848"/>
                <a:ext cx="1954303" cy="1954303"/>
              </a:xfrm>
              <a:prstGeom prst="ellipse">
                <a:avLst/>
              </a:prstGeom>
              <a:grpFill/>
              <a:ln>
                <a:noFill/>
              </a:ln>
              <a:effectLst>
                <a:outerShdw blurRad="304800" dist="114300" dir="2700000" algn="tl" rotWithShape="0">
                  <a:schemeClr val="tx1">
                    <a:alpha val="7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47" name="Oval 46">
                <a:extLst>
                  <a:ext uri="{FF2B5EF4-FFF2-40B4-BE49-F238E27FC236}">
                    <a16:creationId xmlns:a16="http://schemas.microsoft.com/office/drawing/2014/main" id="{729A49BC-D681-094D-8042-4F83025831EE}"/>
                  </a:ext>
                </a:extLst>
              </p:cNvPr>
              <p:cNvSpPr/>
              <p:nvPr/>
            </p:nvSpPr>
            <p:spPr>
              <a:xfrm>
                <a:off x="1652388" y="2451848"/>
                <a:ext cx="1954303" cy="1954303"/>
              </a:xfrm>
              <a:prstGeom prst="ellipse">
                <a:avLst/>
              </a:prstGeom>
              <a:grpFill/>
              <a:ln>
                <a:noFill/>
              </a:ln>
              <a:effectLst>
                <a:outerShdw blurRad="114300" dist="114300" dir="13500000" algn="br" rotWithShape="0">
                  <a:schemeClr val="tx2">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pic>
          <p:nvPicPr>
            <p:cNvPr id="48" name="Graphic 47" descr="Thumbs up sign outline">
              <a:extLst>
                <a:ext uri="{FF2B5EF4-FFF2-40B4-BE49-F238E27FC236}">
                  <a16:creationId xmlns:a16="http://schemas.microsoft.com/office/drawing/2014/main" id="{D82E0DBC-D50B-DA43-B614-071BFEDCC4D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06382" y="3013112"/>
              <a:ext cx="318786" cy="318786"/>
            </a:xfrm>
            <a:prstGeom prst="rect">
              <a:avLst/>
            </a:prstGeom>
          </p:spPr>
        </p:pic>
      </p:grpSp>
      <p:sp>
        <p:nvSpPr>
          <p:cNvPr id="75" name="Oval 101">
            <a:extLst>
              <a:ext uri="{FF2B5EF4-FFF2-40B4-BE49-F238E27FC236}">
                <a16:creationId xmlns:a16="http://schemas.microsoft.com/office/drawing/2014/main" id="{7B2504C1-87F2-F141-A0BB-9219F94A6707}"/>
              </a:ext>
            </a:extLst>
          </p:cNvPr>
          <p:cNvSpPr>
            <a:spLocks noChangeArrowheads="1"/>
          </p:cNvSpPr>
          <p:nvPr/>
        </p:nvSpPr>
        <p:spPr bwMode="auto">
          <a:xfrm>
            <a:off x="1313347" y="3972599"/>
            <a:ext cx="8632224" cy="1152919"/>
          </a:xfrm>
          <a:prstGeom prst="roundRect">
            <a:avLst>
              <a:gd name="adj" fmla="val 50000"/>
            </a:avLst>
          </a:prstGeom>
          <a:gradFill flip="none" rotWithShape="1">
            <a:gsLst>
              <a:gs pos="0">
                <a:schemeClr val="bg2">
                  <a:lumMod val="53000"/>
                  <a:lumOff val="47000"/>
                </a:schemeClr>
              </a:gs>
              <a:gs pos="100000">
                <a:schemeClr val="bg2">
                  <a:lumMod val="9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solidFill>
                <a:schemeClr val="lt1"/>
              </a:solidFill>
            </a:endParaRPr>
          </a:p>
        </p:txBody>
      </p:sp>
      <p:grpSp>
        <p:nvGrpSpPr>
          <p:cNvPr id="76" name="Group 75">
            <a:extLst>
              <a:ext uri="{FF2B5EF4-FFF2-40B4-BE49-F238E27FC236}">
                <a16:creationId xmlns:a16="http://schemas.microsoft.com/office/drawing/2014/main" id="{78E4F1C9-0AD8-6747-B89B-8FACA064F0DD}"/>
              </a:ext>
            </a:extLst>
          </p:cNvPr>
          <p:cNvGrpSpPr/>
          <p:nvPr/>
        </p:nvGrpSpPr>
        <p:grpSpPr>
          <a:xfrm>
            <a:off x="1562183" y="4160074"/>
            <a:ext cx="6299848" cy="737068"/>
            <a:chOff x="7349505" y="867177"/>
            <a:chExt cx="1211126" cy="950800"/>
          </a:xfrm>
          <a:solidFill>
            <a:schemeClr val="bg2"/>
          </a:solidFill>
        </p:grpSpPr>
        <p:sp>
          <p:nvSpPr>
            <p:cNvPr id="77" name="Oval 43">
              <a:extLst>
                <a:ext uri="{FF2B5EF4-FFF2-40B4-BE49-F238E27FC236}">
                  <a16:creationId xmlns:a16="http://schemas.microsoft.com/office/drawing/2014/main" id="{FD5F1D67-4829-C947-A4D8-AE580CB510F8}"/>
                </a:ext>
              </a:extLst>
            </p:cNvPr>
            <p:cNvSpPr/>
            <p:nvPr/>
          </p:nvSpPr>
          <p:spPr>
            <a:xfrm>
              <a:off x="7349505" y="867177"/>
              <a:ext cx="1211126" cy="950800"/>
            </a:xfrm>
            <a:prstGeom prst="roundRect">
              <a:avLst>
                <a:gd name="adj" fmla="val 50000"/>
              </a:avLst>
            </a:prstGeom>
            <a:grpFill/>
            <a:ln>
              <a:noFill/>
            </a:ln>
            <a:effectLst>
              <a:outerShdw blurRad="177800" dist="114300" dir="2700000" algn="tl" rotWithShape="0">
                <a:schemeClr val="tx1">
                  <a:alpha val="4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78" name="Oval 44">
              <a:extLst>
                <a:ext uri="{FF2B5EF4-FFF2-40B4-BE49-F238E27FC236}">
                  <a16:creationId xmlns:a16="http://schemas.microsoft.com/office/drawing/2014/main" id="{D73E2A95-AC19-4F48-ACF5-C49DF0EA3E07}"/>
                </a:ext>
              </a:extLst>
            </p:cNvPr>
            <p:cNvSpPr/>
            <p:nvPr/>
          </p:nvSpPr>
          <p:spPr>
            <a:xfrm>
              <a:off x="7349505" y="867177"/>
              <a:ext cx="1211126" cy="950800"/>
            </a:xfrm>
            <a:prstGeom prst="roundRect">
              <a:avLst>
                <a:gd name="adj" fmla="val 50000"/>
              </a:avLst>
            </a:prstGeom>
            <a:grpFill/>
            <a:ln>
              <a:noFill/>
            </a:ln>
            <a:effectLst>
              <a:outerShdw blurRad="114300" dist="114300" dir="13500000" algn="br" rotWithShape="0">
                <a:schemeClr val="tx2">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grpSp>
        <p:nvGrpSpPr>
          <p:cNvPr id="107" name="Group 106">
            <a:extLst>
              <a:ext uri="{FF2B5EF4-FFF2-40B4-BE49-F238E27FC236}">
                <a16:creationId xmlns:a16="http://schemas.microsoft.com/office/drawing/2014/main" id="{BD343C11-11EA-3C45-AC05-F1EF50CF0299}"/>
              </a:ext>
            </a:extLst>
          </p:cNvPr>
          <p:cNvGrpSpPr/>
          <p:nvPr/>
        </p:nvGrpSpPr>
        <p:grpSpPr>
          <a:xfrm>
            <a:off x="8182748" y="4166031"/>
            <a:ext cx="766054" cy="766054"/>
            <a:chOff x="8169301" y="5417546"/>
            <a:chExt cx="766054" cy="766054"/>
          </a:xfrm>
          <a:solidFill>
            <a:schemeClr val="tx1"/>
          </a:solidFill>
        </p:grpSpPr>
        <p:grpSp>
          <p:nvGrpSpPr>
            <p:cNvPr id="81" name="Group 80">
              <a:extLst>
                <a:ext uri="{FF2B5EF4-FFF2-40B4-BE49-F238E27FC236}">
                  <a16:creationId xmlns:a16="http://schemas.microsoft.com/office/drawing/2014/main" id="{A5C1BF0C-FBCA-E843-B6BB-0A4AA4712FC3}"/>
                </a:ext>
              </a:extLst>
            </p:cNvPr>
            <p:cNvGrpSpPr/>
            <p:nvPr/>
          </p:nvGrpSpPr>
          <p:grpSpPr>
            <a:xfrm>
              <a:off x="8169301" y="5417546"/>
              <a:ext cx="766054" cy="766054"/>
              <a:chOff x="1652388" y="2451848"/>
              <a:chExt cx="1954303" cy="1954303"/>
            </a:xfrm>
            <a:grpFill/>
          </p:grpSpPr>
          <p:sp>
            <p:nvSpPr>
              <p:cNvPr id="82" name="Oval 81">
                <a:extLst>
                  <a:ext uri="{FF2B5EF4-FFF2-40B4-BE49-F238E27FC236}">
                    <a16:creationId xmlns:a16="http://schemas.microsoft.com/office/drawing/2014/main" id="{F1DC8791-25D8-DF42-9D63-2070289BEFA2}"/>
                  </a:ext>
                </a:extLst>
              </p:cNvPr>
              <p:cNvSpPr/>
              <p:nvPr/>
            </p:nvSpPr>
            <p:spPr>
              <a:xfrm>
                <a:off x="1652388" y="2451848"/>
                <a:ext cx="1954303" cy="1954303"/>
              </a:xfrm>
              <a:prstGeom prst="ellipse">
                <a:avLst/>
              </a:prstGeom>
              <a:grpFill/>
              <a:ln>
                <a:noFill/>
              </a:ln>
              <a:effectLst>
                <a:outerShdw blurRad="304800" dist="114300" dir="2700000" algn="tl" rotWithShape="0">
                  <a:schemeClr val="tx1">
                    <a:alpha val="7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83" name="Oval 82">
                <a:extLst>
                  <a:ext uri="{FF2B5EF4-FFF2-40B4-BE49-F238E27FC236}">
                    <a16:creationId xmlns:a16="http://schemas.microsoft.com/office/drawing/2014/main" id="{E55B131E-51A9-D241-A135-5584C6B612BD}"/>
                  </a:ext>
                </a:extLst>
              </p:cNvPr>
              <p:cNvSpPr/>
              <p:nvPr/>
            </p:nvSpPr>
            <p:spPr>
              <a:xfrm>
                <a:off x="1652388" y="2451848"/>
                <a:ext cx="1954303" cy="1954303"/>
              </a:xfrm>
              <a:prstGeom prst="ellipse">
                <a:avLst/>
              </a:prstGeom>
              <a:grpFill/>
              <a:ln>
                <a:noFill/>
              </a:ln>
              <a:effectLst>
                <a:outerShdw blurRad="114300" dist="114300" dir="13500000" algn="br" rotWithShape="0">
                  <a:schemeClr val="tx2">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pic>
          <p:nvPicPr>
            <p:cNvPr id="84" name="Graphic 83" descr="Thumbs up sign outline">
              <a:extLst>
                <a:ext uri="{FF2B5EF4-FFF2-40B4-BE49-F238E27FC236}">
                  <a16:creationId xmlns:a16="http://schemas.microsoft.com/office/drawing/2014/main" id="{CF19F31C-7583-344B-B5EC-481DDAF2305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406382" y="5627732"/>
              <a:ext cx="318786" cy="318786"/>
            </a:xfrm>
            <a:prstGeom prst="rect">
              <a:avLst/>
            </a:prstGeom>
          </p:spPr>
        </p:pic>
      </p:grpSp>
      <p:grpSp>
        <p:nvGrpSpPr>
          <p:cNvPr id="110" name="Group 109">
            <a:extLst>
              <a:ext uri="{FF2B5EF4-FFF2-40B4-BE49-F238E27FC236}">
                <a16:creationId xmlns:a16="http://schemas.microsoft.com/office/drawing/2014/main" id="{3E7AA553-E162-0B4C-BF78-7F6FCD845840}"/>
              </a:ext>
            </a:extLst>
          </p:cNvPr>
          <p:cNvGrpSpPr/>
          <p:nvPr/>
        </p:nvGrpSpPr>
        <p:grpSpPr>
          <a:xfrm>
            <a:off x="8169301" y="1501664"/>
            <a:ext cx="766054" cy="766054"/>
            <a:chOff x="8169301" y="2802926"/>
            <a:chExt cx="766054" cy="766054"/>
          </a:xfrm>
        </p:grpSpPr>
        <p:grpSp>
          <p:nvGrpSpPr>
            <p:cNvPr id="111" name="Group 110">
              <a:extLst>
                <a:ext uri="{FF2B5EF4-FFF2-40B4-BE49-F238E27FC236}">
                  <a16:creationId xmlns:a16="http://schemas.microsoft.com/office/drawing/2014/main" id="{88DB3DEB-6F00-EB43-B025-F2DA900258B5}"/>
                </a:ext>
              </a:extLst>
            </p:cNvPr>
            <p:cNvGrpSpPr/>
            <p:nvPr/>
          </p:nvGrpSpPr>
          <p:grpSpPr>
            <a:xfrm>
              <a:off x="8169301" y="2802926"/>
              <a:ext cx="766054" cy="766054"/>
              <a:chOff x="1652388" y="2451848"/>
              <a:chExt cx="1954303" cy="1954303"/>
            </a:xfrm>
          </p:grpSpPr>
          <p:sp>
            <p:nvSpPr>
              <p:cNvPr id="113" name="Oval 112">
                <a:extLst>
                  <a:ext uri="{FF2B5EF4-FFF2-40B4-BE49-F238E27FC236}">
                    <a16:creationId xmlns:a16="http://schemas.microsoft.com/office/drawing/2014/main" id="{D848AD24-E5CB-CB42-9785-723016D65CBA}"/>
                  </a:ext>
                </a:extLst>
              </p:cNvPr>
              <p:cNvSpPr/>
              <p:nvPr/>
            </p:nvSpPr>
            <p:spPr>
              <a:xfrm>
                <a:off x="1652388" y="2451848"/>
                <a:ext cx="1954303" cy="1954303"/>
              </a:xfrm>
              <a:prstGeom prst="ellipse">
                <a:avLst/>
              </a:prstGeom>
              <a:solidFill>
                <a:schemeClr val="bg2"/>
              </a:solidFill>
              <a:ln>
                <a:noFill/>
              </a:ln>
              <a:effectLst>
                <a:outerShdw blurRad="304800" dist="114300" dir="2700000" algn="tl" rotWithShape="0">
                  <a:schemeClr val="tx1">
                    <a:alpha val="7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14" name="Oval 113">
                <a:extLst>
                  <a:ext uri="{FF2B5EF4-FFF2-40B4-BE49-F238E27FC236}">
                    <a16:creationId xmlns:a16="http://schemas.microsoft.com/office/drawing/2014/main" id="{ED2DBAD1-BF37-364B-B45A-2DA339EDD2A3}"/>
                  </a:ext>
                </a:extLst>
              </p:cNvPr>
              <p:cNvSpPr/>
              <p:nvPr/>
            </p:nvSpPr>
            <p:spPr>
              <a:xfrm>
                <a:off x="1652388" y="2451848"/>
                <a:ext cx="1954303" cy="1954303"/>
              </a:xfrm>
              <a:prstGeom prst="ellipse">
                <a:avLst/>
              </a:prstGeom>
              <a:gradFill flip="none" rotWithShape="1">
                <a:gsLst>
                  <a:gs pos="100000">
                    <a:schemeClr val="tx1"/>
                  </a:gs>
                  <a:gs pos="0">
                    <a:schemeClr val="bg1"/>
                  </a:gs>
                </a:gsLst>
                <a:path path="circle">
                  <a:fillToRect r="100000" b="100000"/>
                </a:path>
                <a:tileRect l="-100000" t="-100000"/>
              </a:gradFill>
              <a:ln>
                <a:noFill/>
              </a:ln>
              <a:effectLst>
                <a:outerShdw blurRad="114300" dist="114300" dir="13500000" algn="br" rotWithShape="0">
                  <a:schemeClr val="tx2">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pic>
          <p:nvPicPr>
            <p:cNvPr id="112" name="Graphic 111" descr="Thumbs up sign outline">
              <a:extLst>
                <a:ext uri="{FF2B5EF4-FFF2-40B4-BE49-F238E27FC236}">
                  <a16:creationId xmlns:a16="http://schemas.microsoft.com/office/drawing/2014/main" id="{8266020F-C373-DD44-99D3-B6A8573B2AF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406382" y="3013112"/>
              <a:ext cx="318786" cy="318786"/>
            </a:xfrm>
            <a:prstGeom prst="rect">
              <a:avLst/>
            </a:prstGeom>
          </p:spPr>
        </p:pic>
      </p:grpSp>
      <p:grpSp>
        <p:nvGrpSpPr>
          <p:cNvPr id="115" name="Group 114">
            <a:extLst>
              <a:ext uri="{FF2B5EF4-FFF2-40B4-BE49-F238E27FC236}">
                <a16:creationId xmlns:a16="http://schemas.microsoft.com/office/drawing/2014/main" id="{89413743-E3A0-8846-AC35-E3D9DC48FEC1}"/>
              </a:ext>
            </a:extLst>
          </p:cNvPr>
          <p:cNvGrpSpPr/>
          <p:nvPr/>
        </p:nvGrpSpPr>
        <p:grpSpPr>
          <a:xfrm>
            <a:off x="8169301" y="1506848"/>
            <a:ext cx="766054" cy="766054"/>
            <a:chOff x="8023355" y="-1437531"/>
            <a:chExt cx="766054" cy="766054"/>
          </a:xfrm>
          <a:solidFill>
            <a:srgbClr val="FF0000"/>
          </a:solidFill>
        </p:grpSpPr>
        <p:sp>
          <p:nvSpPr>
            <p:cNvPr id="20" name="Oval 19">
              <a:extLst>
                <a:ext uri="{FF2B5EF4-FFF2-40B4-BE49-F238E27FC236}">
                  <a16:creationId xmlns:a16="http://schemas.microsoft.com/office/drawing/2014/main" id="{0B9A8671-0574-174F-81BE-2F373C6FBCF8}"/>
                </a:ext>
              </a:extLst>
            </p:cNvPr>
            <p:cNvSpPr/>
            <p:nvPr/>
          </p:nvSpPr>
          <p:spPr>
            <a:xfrm>
              <a:off x="8023355" y="-1437531"/>
              <a:ext cx="766054" cy="766054"/>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pic>
          <p:nvPicPr>
            <p:cNvPr id="22" name="Graphic 21" descr="Thumbs up sign outline">
              <a:extLst>
                <a:ext uri="{FF2B5EF4-FFF2-40B4-BE49-F238E27FC236}">
                  <a16:creationId xmlns:a16="http://schemas.microsoft.com/office/drawing/2014/main" id="{9B94444F-D8C0-8340-8E1F-1A7F79781D2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260436" y="-1227345"/>
              <a:ext cx="318786" cy="318786"/>
            </a:xfrm>
            <a:prstGeom prst="rect">
              <a:avLst/>
            </a:prstGeom>
          </p:spPr>
        </p:pic>
      </p:grpSp>
      <p:sp>
        <p:nvSpPr>
          <p:cNvPr id="101" name="Rectangle 100">
            <a:extLst>
              <a:ext uri="{FF2B5EF4-FFF2-40B4-BE49-F238E27FC236}">
                <a16:creationId xmlns:a16="http://schemas.microsoft.com/office/drawing/2014/main" id="{57AAE306-62C4-4182-8FC7-A46D10FCFCB2}"/>
              </a:ext>
            </a:extLst>
          </p:cNvPr>
          <p:cNvSpPr/>
          <p:nvPr/>
        </p:nvSpPr>
        <p:spPr>
          <a:xfrm>
            <a:off x="2187128" y="4328553"/>
            <a:ext cx="5385247" cy="400110"/>
          </a:xfrm>
          <a:prstGeom prst="rect">
            <a:avLst/>
          </a:prstGeom>
        </p:spPr>
        <p:txBody>
          <a:bodyPr wrap="square" anchor="ctr">
            <a:spAutoFit/>
          </a:bodyPr>
          <a:lstStyle/>
          <a:p>
            <a:r>
              <a:rPr lang="en-US" sz="2000" b="1" dirty="0">
                <a:latin typeface="Avenir Next LT Pro" panose="020B0504020202020204" pitchFamily="34" charset="0"/>
              </a:rPr>
              <a:t>WHAT CAN I SAY, YOU ARE WELCOME</a:t>
            </a:r>
          </a:p>
        </p:txBody>
      </p:sp>
    </p:spTree>
    <p:extLst>
      <p:ext uri="{BB962C8B-B14F-4D97-AF65-F5344CB8AC3E}">
        <p14:creationId xmlns:p14="http://schemas.microsoft.com/office/powerpoint/2010/main" val="4160424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additive="base">
                                        <p:cTn id="7" dur="5000" fill="hold"/>
                                        <p:tgtEl>
                                          <p:spTgt spid="94"/>
                                        </p:tgtEl>
                                        <p:attrNameLst>
                                          <p:attrName>ppt_x</p:attrName>
                                        </p:attrNameLst>
                                      </p:cBhvr>
                                      <p:tavLst>
                                        <p:tav tm="0">
                                          <p:val>
                                            <p:strVal val="#ppt_x"/>
                                          </p:val>
                                        </p:tav>
                                        <p:tav tm="100000">
                                          <p:val>
                                            <p:strVal val="#ppt_x"/>
                                          </p:val>
                                        </p:tav>
                                      </p:tavLst>
                                    </p:anim>
                                    <p:anim calcmode="lin" valueType="num">
                                      <p:cBhvr additive="base">
                                        <p:cTn id="8" dur="5000" fill="hold"/>
                                        <p:tgtEl>
                                          <p:spTgt spid="94"/>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grpId="1" nodeType="withEffect">
                                  <p:stCondLst>
                                    <p:cond delay="0"/>
                                  </p:stCondLst>
                                  <p:endCondLst>
                                    <p:cond evt="onNext" delay="0">
                                      <p:tgtEl>
                                        <p:sldTgt/>
                                      </p:tgtEl>
                                    </p:cond>
                                  </p:endCondLst>
                                  <p:childTnLst>
                                    <p:animRot by="21600000">
                                      <p:cBhvr>
                                        <p:cTn id="10" dur="10000" fill="hold"/>
                                        <p:tgtEl>
                                          <p:spTgt spid="94"/>
                                        </p:tgtEl>
                                        <p:attrNameLst>
                                          <p:attrName>r</p:attrName>
                                        </p:attrNameLst>
                                      </p:cBhvr>
                                    </p:animRot>
                                  </p:childTnLst>
                                </p:cTn>
                              </p:par>
                              <p:par>
                                <p:cTn id="11" presetID="17" presetClass="entr" presetSubtype="1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2000" fill="hold"/>
                                        <p:tgtEl>
                                          <p:spTgt spid="3"/>
                                        </p:tgtEl>
                                        <p:attrNameLst>
                                          <p:attrName>ppt_w</p:attrName>
                                        </p:attrNameLst>
                                      </p:cBhvr>
                                      <p:tavLst>
                                        <p:tav tm="0">
                                          <p:val>
                                            <p:fltVal val="0"/>
                                          </p:val>
                                        </p:tav>
                                        <p:tav tm="100000">
                                          <p:val>
                                            <p:strVal val="#ppt_w"/>
                                          </p:val>
                                        </p:tav>
                                      </p:tavLst>
                                    </p:anim>
                                    <p:anim calcmode="lin" valueType="num">
                                      <p:cBhvr>
                                        <p:cTn id="14" dur="2000" fill="hold"/>
                                        <p:tgtEl>
                                          <p:spTgt spid="3"/>
                                        </p:tgtEl>
                                        <p:attrNameLst>
                                          <p:attrName>ppt_h</p:attrName>
                                        </p:attrNameLst>
                                      </p:cBhvr>
                                      <p:tavLst>
                                        <p:tav tm="0">
                                          <p:val>
                                            <p:strVal val="#ppt_h"/>
                                          </p:val>
                                        </p:tav>
                                        <p:tav tm="100000">
                                          <p:val>
                                            <p:strVal val="#ppt_h"/>
                                          </p:val>
                                        </p:tav>
                                      </p:tavLst>
                                    </p:anim>
                                  </p:childTnLst>
                                </p:cTn>
                              </p:par>
                              <p:par>
                                <p:cTn id="15" presetID="17" presetClass="entr" presetSubtype="1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2000" fill="hold"/>
                                        <p:tgtEl>
                                          <p:spTgt spid="39"/>
                                        </p:tgtEl>
                                        <p:attrNameLst>
                                          <p:attrName>ppt_w</p:attrName>
                                        </p:attrNameLst>
                                      </p:cBhvr>
                                      <p:tavLst>
                                        <p:tav tm="0">
                                          <p:val>
                                            <p:fltVal val="0"/>
                                          </p:val>
                                        </p:tav>
                                        <p:tav tm="100000">
                                          <p:val>
                                            <p:strVal val="#ppt_w"/>
                                          </p:val>
                                        </p:tav>
                                      </p:tavLst>
                                    </p:anim>
                                    <p:anim calcmode="lin" valueType="num">
                                      <p:cBhvr>
                                        <p:cTn id="18" dur="2000" fill="hold"/>
                                        <p:tgtEl>
                                          <p:spTgt spid="39"/>
                                        </p:tgtEl>
                                        <p:attrNameLst>
                                          <p:attrName>ppt_h</p:attrName>
                                        </p:attrNameLst>
                                      </p:cBhvr>
                                      <p:tavLst>
                                        <p:tav tm="0">
                                          <p:val>
                                            <p:strVal val="#ppt_h"/>
                                          </p:val>
                                        </p:tav>
                                        <p:tav tm="100000">
                                          <p:val>
                                            <p:strVal val="#ppt_h"/>
                                          </p:val>
                                        </p:tav>
                                      </p:tavLst>
                                    </p:anim>
                                  </p:childTnLst>
                                </p:cTn>
                              </p:par>
                              <p:par>
                                <p:cTn id="19" presetID="17" presetClass="entr" presetSubtype="10" fill="hold" grpId="0" nodeType="withEffect">
                                  <p:stCondLst>
                                    <p:cond delay="0"/>
                                  </p:stCondLst>
                                  <p:childTnLst>
                                    <p:set>
                                      <p:cBhvr>
                                        <p:cTn id="20" dur="1" fill="hold">
                                          <p:stCondLst>
                                            <p:cond delay="0"/>
                                          </p:stCondLst>
                                        </p:cTn>
                                        <p:tgtEl>
                                          <p:spTgt spid="75"/>
                                        </p:tgtEl>
                                        <p:attrNameLst>
                                          <p:attrName>style.visibility</p:attrName>
                                        </p:attrNameLst>
                                      </p:cBhvr>
                                      <p:to>
                                        <p:strVal val="visible"/>
                                      </p:to>
                                    </p:set>
                                    <p:anim calcmode="lin" valueType="num">
                                      <p:cBhvr>
                                        <p:cTn id="21" dur="2000" fill="hold"/>
                                        <p:tgtEl>
                                          <p:spTgt spid="75"/>
                                        </p:tgtEl>
                                        <p:attrNameLst>
                                          <p:attrName>ppt_w</p:attrName>
                                        </p:attrNameLst>
                                      </p:cBhvr>
                                      <p:tavLst>
                                        <p:tav tm="0">
                                          <p:val>
                                            <p:fltVal val="0"/>
                                          </p:val>
                                        </p:tav>
                                        <p:tav tm="100000">
                                          <p:val>
                                            <p:strVal val="#ppt_w"/>
                                          </p:val>
                                        </p:tav>
                                      </p:tavLst>
                                    </p:anim>
                                    <p:anim calcmode="lin" valueType="num">
                                      <p:cBhvr>
                                        <p:cTn id="22" dur="2000" fill="hold"/>
                                        <p:tgtEl>
                                          <p:spTgt spid="75"/>
                                        </p:tgtEl>
                                        <p:attrNameLst>
                                          <p:attrName>ppt_h</p:attrName>
                                        </p:attrNameLst>
                                      </p:cBhvr>
                                      <p:tavLst>
                                        <p:tav tm="0">
                                          <p:val>
                                            <p:strVal val="#ppt_h"/>
                                          </p:val>
                                        </p:tav>
                                        <p:tav tm="100000">
                                          <p:val>
                                            <p:strVal val="#ppt_h"/>
                                          </p:val>
                                        </p:tav>
                                      </p:tavLst>
                                    </p:anim>
                                  </p:childTnLst>
                                </p:cTn>
                              </p:par>
                              <p:par>
                                <p:cTn id="23" presetID="17" presetClass="entr" presetSubtype="2" fill="hold" nodeType="withEffect">
                                  <p:stCondLst>
                                    <p:cond delay="1000"/>
                                  </p:stCondLst>
                                  <p:childTnLst>
                                    <p:set>
                                      <p:cBhvr>
                                        <p:cTn id="24" dur="1" fill="hold">
                                          <p:stCondLst>
                                            <p:cond delay="0"/>
                                          </p:stCondLst>
                                        </p:cTn>
                                        <p:tgtEl>
                                          <p:spTgt spid="4"/>
                                        </p:tgtEl>
                                        <p:attrNameLst>
                                          <p:attrName>style.visibility</p:attrName>
                                        </p:attrNameLst>
                                      </p:cBhvr>
                                      <p:to>
                                        <p:strVal val="visible"/>
                                      </p:to>
                                    </p:set>
                                    <p:anim calcmode="lin" valueType="num">
                                      <p:cBhvr>
                                        <p:cTn id="25" dur="1500" fill="hold"/>
                                        <p:tgtEl>
                                          <p:spTgt spid="4"/>
                                        </p:tgtEl>
                                        <p:attrNameLst>
                                          <p:attrName>ppt_x</p:attrName>
                                        </p:attrNameLst>
                                      </p:cBhvr>
                                      <p:tavLst>
                                        <p:tav tm="0">
                                          <p:val>
                                            <p:strVal val="#ppt_x+#ppt_w/2"/>
                                          </p:val>
                                        </p:tav>
                                        <p:tav tm="100000">
                                          <p:val>
                                            <p:strVal val="#ppt_x"/>
                                          </p:val>
                                        </p:tav>
                                      </p:tavLst>
                                    </p:anim>
                                    <p:anim calcmode="lin" valueType="num">
                                      <p:cBhvr>
                                        <p:cTn id="26" dur="1500" fill="hold"/>
                                        <p:tgtEl>
                                          <p:spTgt spid="4"/>
                                        </p:tgtEl>
                                        <p:attrNameLst>
                                          <p:attrName>ppt_y</p:attrName>
                                        </p:attrNameLst>
                                      </p:cBhvr>
                                      <p:tavLst>
                                        <p:tav tm="0">
                                          <p:val>
                                            <p:strVal val="#ppt_y"/>
                                          </p:val>
                                        </p:tav>
                                        <p:tav tm="100000">
                                          <p:val>
                                            <p:strVal val="#ppt_y"/>
                                          </p:val>
                                        </p:tav>
                                      </p:tavLst>
                                    </p:anim>
                                    <p:anim calcmode="lin" valueType="num">
                                      <p:cBhvr>
                                        <p:cTn id="27" dur="1500" fill="hold"/>
                                        <p:tgtEl>
                                          <p:spTgt spid="4"/>
                                        </p:tgtEl>
                                        <p:attrNameLst>
                                          <p:attrName>ppt_w</p:attrName>
                                        </p:attrNameLst>
                                      </p:cBhvr>
                                      <p:tavLst>
                                        <p:tav tm="0">
                                          <p:val>
                                            <p:fltVal val="0"/>
                                          </p:val>
                                        </p:tav>
                                        <p:tav tm="100000">
                                          <p:val>
                                            <p:strVal val="#ppt_w"/>
                                          </p:val>
                                        </p:tav>
                                      </p:tavLst>
                                    </p:anim>
                                    <p:anim calcmode="lin" valueType="num">
                                      <p:cBhvr>
                                        <p:cTn id="28" dur="1500" fill="hold"/>
                                        <p:tgtEl>
                                          <p:spTgt spid="4"/>
                                        </p:tgtEl>
                                        <p:attrNameLst>
                                          <p:attrName>ppt_h</p:attrName>
                                        </p:attrNameLst>
                                      </p:cBhvr>
                                      <p:tavLst>
                                        <p:tav tm="0">
                                          <p:val>
                                            <p:strVal val="#ppt_h"/>
                                          </p:val>
                                        </p:tav>
                                        <p:tav tm="100000">
                                          <p:val>
                                            <p:strVal val="#ppt_h"/>
                                          </p:val>
                                        </p:tav>
                                      </p:tavLst>
                                    </p:anim>
                                  </p:childTnLst>
                                </p:cTn>
                              </p:par>
                              <p:par>
                                <p:cTn id="29" presetID="17" presetClass="entr" presetSubtype="2" fill="hold" nodeType="withEffect">
                                  <p:stCondLst>
                                    <p:cond delay="1000"/>
                                  </p:stCondLst>
                                  <p:childTnLst>
                                    <p:set>
                                      <p:cBhvr>
                                        <p:cTn id="30" dur="1" fill="hold">
                                          <p:stCondLst>
                                            <p:cond delay="0"/>
                                          </p:stCondLst>
                                        </p:cTn>
                                        <p:tgtEl>
                                          <p:spTgt spid="40"/>
                                        </p:tgtEl>
                                        <p:attrNameLst>
                                          <p:attrName>style.visibility</p:attrName>
                                        </p:attrNameLst>
                                      </p:cBhvr>
                                      <p:to>
                                        <p:strVal val="visible"/>
                                      </p:to>
                                    </p:set>
                                    <p:anim calcmode="lin" valueType="num">
                                      <p:cBhvr>
                                        <p:cTn id="31" dur="1500" fill="hold"/>
                                        <p:tgtEl>
                                          <p:spTgt spid="40"/>
                                        </p:tgtEl>
                                        <p:attrNameLst>
                                          <p:attrName>ppt_x</p:attrName>
                                        </p:attrNameLst>
                                      </p:cBhvr>
                                      <p:tavLst>
                                        <p:tav tm="0">
                                          <p:val>
                                            <p:strVal val="#ppt_x+#ppt_w/2"/>
                                          </p:val>
                                        </p:tav>
                                        <p:tav tm="100000">
                                          <p:val>
                                            <p:strVal val="#ppt_x"/>
                                          </p:val>
                                        </p:tav>
                                      </p:tavLst>
                                    </p:anim>
                                    <p:anim calcmode="lin" valueType="num">
                                      <p:cBhvr>
                                        <p:cTn id="32" dur="1500" fill="hold"/>
                                        <p:tgtEl>
                                          <p:spTgt spid="40"/>
                                        </p:tgtEl>
                                        <p:attrNameLst>
                                          <p:attrName>ppt_y</p:attrName>
                                        </p:attrNameLst>
                                      </p:cBhvr>
                                      <p:tavLst>
                                        <p:tav tm="0">
                                          <p:val>
                                            <p:strVal val="#ppt_y"/>
                                          </p:val>
                                        </p:tav>
                                        <p:tav tm="100000">
                                          <p:val>
                                            <p:strVal val="#ppt_y"/>
                                          </p:val>
                                        </p:tav>
                                      </p:tavLst>
                                    </p:anim>
                                    <p:anim calcmode="lin" valueType="num">
                                      <p:cBhvr>
                                        <p:cTn id="33" dur="1500" fill="hold"/>
                                        <p:tgtEl>
                                          <p:spTgt spid="40"/>
                                        </p:tgtEl>
                                        <p:attrNameLst>
                                          <p:attrName>ppt_w</p:attrName>
                                        </p:attrNameLst>
                                      </p:cBhvr>
                                      <p:tavLst>
                                        <p:tav tm="0">
                                          <p:val>
                                            <p:fltVal val="0"/>
                                          </p:val>
                                        </p:tav>
                                        <p:tav tm="100000">
                                          <p:val>
                                            <p:strVal val="#ppt_w"/>
                                          </p:val>
                                        </p:tav>
                                      </p:tavLst>
                                    </p:anim>
                                    <p:anim calcmode="lin" valueType="num">
                                      <p:cBhvr>
                                        <p:cTn id="34" dur="1500" fill="hold"/>
                                        <p:tgtEl>
                                          <p:spTgt spid="40"/>
                                        </p:tgtEl>
                                        <p:attrNameLst>
                                          <p:attrName>ppt_h</p:attrName>
                                        </p:attrNameLst>
                                      </p:cBhvr>
                                      <p:tavLst>
                                        <p:tav tm="0">
                                          <p:val>
                                            <p:strVal val="#ppt_h"/>
                                          </p:val>
                                        </p:tav>
                                        <p:tav tm="100000">
                                          <p:val>
                                            <p:strVal val="#ppt_h"/>
                                          </p:val>
                                        </p:tav>
                                      </p:tavLst>
                                    </p:anim>
                                  </p:childTnLst>
                                </p:cTn>
                              </p:par>
                              <p:par>
                                <p:cTn id="35" presetID="17" presetClass="entr" presetSubtype="2" fill="hold" nodeType="withEffect">
                                  <p:stCondLst>
                                    <p:cond delay="1000"/>
                                  </p:stCondLst>
                                  <p:childTnLst>
                                    <p:set>
                                      <p:cBhvr>
                                        <p:cTn id="36" dur="1" fill="hold">
                                          <p:stCondLst>
                                            <p:cond delay="0"/>
                                          </p:stCondLst>
                                        </p:cTn>
                                        <p:tgtEl>
                                          <p:spTgt spid="76"/>
                                        </p:tgtEl>
                                        <p:attrNameLst>
                                          <p:attrName>style.visibility</p:attrName>
                                        </p:attrNameLst>
                                      </p:cBhvr>
                                      <p:to>
                                        <p:strVal val="visible"/>
                                      </p:to>
                                    </p:set>
                                    <p:anim calcmode="lin" valueType="num">
                                      <p:cBhvr>
                                        <p:cTn id="37" dur="1500" fill="hold"/>
                                        <p:tgtEl>
                                          <p:spTgt spid="76"/>
                                        </p:tgtEl>
                                        <p:attrNameLst>
                                          <p:attrName>ppt_x</p:attrName>
                                        </p:attrNameLst>
                                      </p:cBhvr>
                                      <p:tavLst>
                                        <p:tav tm="0">
                                          <p:val>
                                            <p:strVal val="#ppt_x+#ppt_w/2"/>
                                          </p:val>
                                        </p:tav>
                                        <p:tav tm="100000">
                                          <p:val>
                                            <p:strVal val="#ppt_x"/>
                                          </p:val>
                                        </p:tav>
                                      </p:tavLst>
                                    </p:anim>
                                    <p:anim calcmode="lin" valueType="num">
                                      <p:cBhvr>
                                        <p:cTn id="38" dur="1500" fill="hold"/>
                                        <p:tgtEl>
                                          <p:spTgt spid="76"/>
                                        </p:tgtEl>
                                        <p:attrNameLst>
                                          <p:attrName>ppt_y</p:attrName>
                                        </p:attrNameLst>
                                      </p:cBhvr>
                                      <p:tavLst>
                                        <p:tav tm="0">
                                          <p:val>
                                            <p:strVal val="#ppt_y"/>
                                          </p:val>
                                        </p:tav>
                                        <p:tav tm="100000">
                                          <p:val>
                                            <p:strVal val="#ppt_y"/>
                                          </p:val>
                                        </p:tav>
                                      </p:tavLst>
                                    </p:anim>
                                    <p:anim calcmode="lin" valueType="num">
                                      <p:cBhvr>
                                        <p:cTn id="39" dur="1500" fill="hold"/>
                                        <p:tgtEl>
                                          <p:spTgt spid="76"/>
                                        </p:tgtEl>
                                        <p:attrNameLst>
                                          <p:attrName>ppt_w</p:attrName>
                                        </p:attrNameLst>
                                      </p:cBhvr>
                                      <p:tavLst>
                                        <p:tav tm="0">
                                          <p:val>
                                            <p:fltVal val="0"/>
                                          </p:val>
                                        </p:tav>
                                        <p:tav tm="100000">
                                          <p:val>
                                            <p:strVal val="#ppt_w"/>
                                          </p:val>
                                        </p:tav>
                                      </p:tavLst>
                                    </p:anim>
                                    <p:anim calcmode="lin" valueType="num">
                                      <p:cBhvr>
                                        <p:cTn id="40" dur="1500" fill="hold"/>
                                        <p:tgtEl>
                                          <p:spTgt spid="76"/>
                                        </p:tgtEl>
                                        <p:attrNameLst>
                                          <p:attrName>ppt_h</p:attrName>
                                        </p:attrNameLst>
                                      </p:cBhvr>
                                      <p:tavLst>
                                        <p:tav tm="0">
                                          <p:val>
                                            <p:strVal val="#ppt_h"/>
                                          </p:val>
                                        </p:tav>
                                        <p:tav tm="100000">
                                          <p:val>
                                            <p:strVal val="#ppt_h"/>
                                          </p:val>
                                        </p:tav>
                                      </p:tavLst>
                                    </p:anim>
                                  </p:childTnLst>
                                </p:cTn>
                              </p:par>
                              <p:par>
                                <p:cTn id="41" presetID="22" presetClass="entr" presetSubtype="8" fill="hold" grpId="0" nodeType="withEffect">
                                  <p:stCondLst>
                                    <p:cond delay="300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1000"/>
                                        <p:tgtEl>
                                          <p:spTgt spid="14"/>
                                        </p:tgtEl>
                                      </p:cBhvr>
                                    </p:animEffect>
                                  </p:childTnLst>
                                </p:cTn>
                              </p:par>
                              <p:par>
                                <p:cTn id="44" presetID="22" presetClass="entr" presetSubtype="8" fill="hold" grpId="0" nodeType="withEffect">
                                  <p:stCondLst>
                                    <p:cond delay="3000"/>
                                  </p:stCondLst>
                                  <p:childTnLst>
                                    <p:set>
                                      <p:cBhvr>
                                        <p:cTn id="45" dur="1" fill="hold">
                                          <p:stCondLst>
                                            <p:cond delay="0"/>
                                          </p:stCondLst>
                                        </p:cTn>
                                        <p:tgtEl>
                                          <p:spTgt spid="43"/>
                                        </p:tgtEl>
                                        <p:attrNameLst>
                                          <p:attrName>style.visibility</p:attrName>
                                        </p:attrNameLst>
                                      </p:cBhvr>
                                      <p:to>
                                        <p:strVal val="visible"/>
                                      </p:to>
                                    </p:set>
                                    <p:animEffect transition="in" filter="wipe(left)">
                                      <p:cBhvr>
                                        <p:cTn id="46" dur="1000"/>
                                        <p:tgtEl>
                                          <p:spTgt spid="43"/>
                                        </p:tgtEl>
                                      </p:cBhvr>
                                    </p:animEffect>
                                  </p:childTnLst>
                                </p:cTn>
                              </p:par>
                              <p:par>
                                <p:cTn id="47" presetID="31" presetClass="entr" presetSubtype="0" fill="hold" nodeType="withEffect">
                                  <p:stCondLst>
                                    <p:cond delay="3000"/>
                                  </p:stCondLst>
                                  <p:childTnLst>
                                    <p:set>
                                      <p:cBhvr>
                                        <p:cTn id="48" dur="1" fill="hold">
                                          <p:stCondLst>
                                            <p:cond delay="0"/>
                                          </p:stCondLst>
                                        </p:cTn>
                                        <p:tgtEl>
                                          <p:spTgt spid="103"/>
                                        </p:tgtEl>
                                        <p:attrNameLst>
                                          <p:attrName>style.visibility</p:attrName>
                                        </p:attrNameLst>
                                      </p:cBhvr>
                                      <p:to>
                                        <p:strVal val="visible"/>
                                      </p:to>
                                    </p:set>
                                    <p:anim calcmode="lin" valueType="num">
                                      <p:cBhvr>
                                        <p:cTn id="49" dur="1000" fill="hold"/>
                                        <p:tgtEl>
                                          <p:spTgt spid="103"/>
                                        </p:tgtEl>
                                        <p:attrNameLst>
                                          <p:attrName>ppt_w</p:attrName>
                                        </p:attrNameLst>
                                      </p:cBhvr>
                                      <p:tavLst>
                                        <p:tav tm="0">
                                          <p:val>
                                            <p:fltVal val="0"/>
                                          </p:val>
                                        </p:tav>
                                        <p:tav tm="100000">
                                          <p:val>
                                            <p:strVal val="#ppt_w"/>
                                          </p:val>
                                        </p:tav>
                                      </p:tavLst>
                                    </p:anim>
                                    <p:anim calcmode="lin" valueType="num">
                                      <p:cBhvr>
                                        <p:cTn id="50" dur="1000" fill="hold"/>
                                        <p:tgtEl>
                                          <p:spTgt spid="103"/>
                                        </p:tgtEl>
                                        <p:attrNameLst>
                                          <p:attrName>ppt_h</p:attrName>
                                        </p:attrNameLst>
                                      </p:cBhvr>
                                      <p:tavLst>
                                        <p:tav tm="0">
                                          <p:val>
                                            <p:fltVal val="0"/>
                                          </p:val>
                                        </p:tav>
                                        <p:tav tm="100000">
                                          <p:val>
                                            <p:strVal val="#ppt_h"/>
                                          </p:val>
                                        </p:tav>
                                      </p:tavLst>
                                    </p:anim>
                                    <p:anim calcmode="lin" valueType="num">
                                      <p:cBhvr>
                                        <p:cTn id="51" dur="1000" fill="hold"/>
                                        <p:tgtEl>
                                          <p:spTgt spid="103"/>
                                        </p:tgtEl>
                                        <p:attrNameLst>
                                          <p:attrName>style.rotation</p:attrName>
                                        </p:attrNameLst>
                                      </p:cBhvr>
                                      <p:tavLst>
                                        <p:tav tm="0">
                                          <p:val>
                                            <p:fltVal val="90"/>
                                          </p:val>
                                        </p:tav>
                                        <p:tav tm="100000">
                                          <p:val>
                                            <p:fltVal val="0"/>
                                          </p:val>
                                        </p:tav>
                                      </p:tavLst>
                                    </p:anim>
                                    <p:animEffect transition="in" filter="fade">
                                      <p:cBhvr>
                                        <p:cTn id="52" dur="1000"/>
                                        <p:tgtEl>
                                          <p:spTgt spid="103"/>
                                        </p:tgtEl>
                                      </p:cBhvr>
                                    </p:animEffect>
                                  </p:childTnLst>
                                </p:cTn>
                              </p:par>
                              <p:par>
                                <p:cTn id="53" presetID="31" presetClass="entr" presetSubtype="0" fill="hold" nodeType="withEffect">
                                  <p:stCondLst>
                                    <p:cond delay="3000"/>
                                  </p:stCondLst>
                                  <p:childTnLst>
                                    <p:set>
                                      <p:cBhvr>
                                        <p:cTn id="54" dur="1" fill="hold">
                                          <p:stCondLst>
                                            <p:cond delay="0"/>
                                          </p:stCondLst>
                                        </p:cTn>
                                        <p:tgtEl>
                                          <p:spTgt spid="107"/>
                                        </p:tgtEl>
                                        <p:attrNameLst>
                                          <p:attrName>style.visibility</p:attrName>
                                        </p:attrNameLst>
                                      </p:cBhvr>
                                      <p:to>
                                        <p:strVal val="visible"/>
                                      </p:to>
                                    </p:set>
                                    <p:anim calcmode="lin" valueType="num">
                                      <p:cBhvr>
                                        <p:cTn id="55" dur="1000" fill="hold"/>
                                        <p:tgtEl>
                                          <p:spTgt spid="107"/>
                                        </p:tgtEl>
                                        <p:attrNameLst>
                                          <p:attrName>ppt_w</p:attrName>
                                        </p:attrNameLst>
                                      </p:cBhvr>
                                      <p:tavLst>
                                        <p:tav tm="0">
                                          <p:val>
                                            <p:fltVal val="0"/>
                                          </p:val>
                                        </p:tav>
                                        <p:tav tm="100000">
                                          <p:val>
                                            <p:strVal val="#ppt_w"/>
                                          </p:val>
                                        </p:tav>
                                      </p:tavLst>
                                    </p:anim>
                                    <p:anim calcmode="lin" valueType="num">
                                      <p:cBhvr>
                                        <p:cTn id="56" dur="1000" fill="hold"/>
                                        <p:tgtEl>
                                          <p:spTgt spid="107"/>
                                        </p:tgtEl>
                                        <p:attrNameLst>
                                          <p:attrName>ppt_h</p:attrName>
                                        </p:attrNameLst>
                                      </p:cBhvr>
                                      <p:tavLst>
                                        <p:tav tm="0">
                                          <p:val>
                                            <p:fltVal val="0"/>
                                          </p:val>
                                        </p:tav>
                                        <p:tav tm="100000">
                                          <p:val>
                                            <p:strVal val="#ppt_h"/>
                                          </p:val>
                                        </p:tav>
                                      </p:tavLst>
                                    </p:anim>
                                    <p:anim calcmode="lin" valueType="num">
                                      <p:cBhvr>
                                        <p:cTn id="57" dur="1000" fill="hold"/>
                                        <p:tgtEl>
                                          <p:spTgt spid="107"/>
                                        </p:tgtEl>
                                        <p:attrNameLst>
                                          <p:attrName>style.rotation</p:attrName>
                                        </p:attrNameLst>
                                      </p:cBhvr>
                                      <p:tavLst>
                                        <p:tav tm="0">
                                          <p:val>
                                            <p:fltVal val="90"/>
                                          </p:val>
                                        </p:tav>
                                        <p:tav tm="100000">
                                          <p:val>
                                            <p:fltVal val="0"/>
                                          </p:val>
                                        </p:tav>
                                      </p:tavLst>
                                    </p:anim>
                                    <p:animEffect transition="in" filter="fade">
                                      <p:cBhvr>
                                        <p:cTn id="58" dur="1000"/>
                                        <p:tgtEl>
                                          <p:spTgt spid="107"/>
                                        </p:tgtEl>
                                      </p:cBhvr>
                                    </p:animEffect>
                                  </p:childTnLst>
                                </p:cTn>
                              </p:par>
                              <p:par>
                                <p:cTn id="59" presetID="31" presetClass="entr" presetSubtype="0" fill="hold" nodeType="withEffect">
                                  <p:stCondLst>
                                    <p:cond delay="3000"/>
                                  </p:stCondLst>
                                  <p:childTnLst>
                                    <p:set>
                                      <p:cBhvr>
                                        <p:cTn id="60" dur="1" fill="hold">
                                          <p:stCondLst>
                                            <p:cond delay="0"/>
                                          </p:stCondLst>
                                        </p:cTn>
                                        <p:tgtEl>
                                          <p:spTgt spid="110"/>
                                        </p:tgtEl>
                                        <p:attrNameLst>
                                          <p:attrName>style.visibility</p:attrName>
                                        </p:attrNameLst>
                                      </p:cBhvr>
                                      <p:to>
                                        <p:strVal val="visible"/>
                                      </p:to>
                                    </p:set>
                                    <p:anim calcmode="lin" valueType="num">
                                      <p:cBhvr>
                                        <p:cTn id="61" dur="1000" fill="hold"/>
                                        <p:tgtEl>
                                          <p:spTgt spid="110"/>
                                        </p:tgtEl>
                                        <p:attrNameLst>
                                          <p:attrName>ppt_w</p:attrName>
                                        </p:attrNameLst>
                                      </p:cBhvr>
                                      <p:tavLst>
                                        <p:tav tm="0">
                                          <p:val>
                                            <p:fltVal val="0"/>
                                          </p:val>
                                        </p:tav>
                                        <p:tav tm="100000">
                                          <p:val>
                                            <p:strVal val="#ppt_w"/>
                                          </p:val>
                                        </p:tav>
                                      </p:tavLst>
                                    </p:anim>
                                    <p:anim calcmode="lin" valueType="num">
                                      <p:cBhvr>
                                        <p:cTn id="62" dur="1000" fill="hold"/>
                                        <p:tgtEl>
                                          <p:spTgt spid="110"/>
                                        </p:tgtEl>
                                        <p:attrNameLst>
                                          <p:attrName>ppt_h</p:attrName>
                                        </p:attrNameLst>
                                      </p:cBhvr>
                                      <p:tavLst>
                                        <p:tav tm="0">
                                          <p:val>
                                            <p:fltVal val="0"/>
                                          </p:val>
                                        </p:tav>
                                        <p:tav tm="100000">
                                          <p:val>
                                            <p:strVal val="#ppt_h"/>
                                          </p:val>
                                        </p:tav>
                                      </p:tavLst>
                                    </p:anim>
                                    <p:anim calcmode="lin" valueType="num">
                                      <p:cBhvr>
                                        <p:cTn id="63" dur="1000" fill="hold"/>
                                        <p:tgtEl>
                                          <p:spTgt spid="110"/>
                                        </p:tgtEl>
                                        <p:attrNameLst>
                                          <p:attrName>style.rotation</p:attrName>
                                        </p:attrNameLst>
                                      </p:cBhvr>
                                      <p:tavLst>
                                        <p:tav tm="0">
                                          <p:val>
                                            <p:fltVal val="90"/>
                                          </p:val>
                                        </p:tav>
                                        <p:tav tm="100000">
                                          <p:val>
                                            <p:fltVal val="0"/>
                                          </p:val>
                                        </p:tav>
                                      </p:tavLst>
                                    </p:anim>
                                    <p:animEffect transition="in" filter="fade">
                                      <p:cBhvr>
                                        <p:cTn id="64" dur="1000"/>
                                        <p:tgtEl>
                                          <p:spTgt spid="110"/>
                                        </p:tgtEl>
                                      </p:cBhvr>
                                    </p:animEffect>
                                  </p:childTnLst>
                                </p:cTn>
                              </p:par>
                              <p:par>
                                <p:cTn id="65" presetID="6" presetClass="entr" presetSubtype="32" fill="hold" nodeType="withEffect">
                                  <p:stCondLst>
                                    <p:cond delay="4000"/>
                                  </p:stCondLst>
                                  <p:childTnLst>
                                    <p:set>
                                      <p:cBhvr>
                                        <p:cTn id="66" dur="1" fill="hold">
                                          <p:stCondLst>
                                            <p:cond delay="0"/>
                                          </p:stCondLst>
                                        </p:cTn>
                                        <p:tgtEl>
                                          <p:spTgt spid="115"/>
                                        </p:tgtEl>
                                        <p:attrNameLst>
                                          <p:attrName>style.visibility</p:attrName>
                                        </p:attrNameLst>
                                      </p:cBhvr>
                                      <p:to>
                                        <p:strVal val="visible"/>
                                      </p:to>
                                    </p:set>
                                    <p:animEffect transition="in" filter="circle(out)">
                                      <p:cBhvr>
                                        <p:cTn id="67" dur="1000"/>
                                        <p:tgtEl>
                                          <p:spTgt spid="115"/>
                                        </p:tgtEl>
                                      </p:cBhvr>
                                    </p:animEffect>
                                  </p:childTnLst>
                                </p:cTn>
                              </p:par>
                              <p:par>
                                <p:cTn id="68" presetID="22" presetClass="entr" presetSubtype="8" fill="hold" grpId="0" nodeType="withEffect">
                                  <p:stCondLst>
                                    <p:cond delay="3000"/>
                                  </p:stCondLst>
                                  <p:childTnLst>
                                    <p:set>
                                      <p:cBhvr>
                                        <p:cTn id="69" dur="1" fill="hold">
                                          <p:stCondLst>
                                            <p:cond delay="0"/>
                                          </p:stCondLst>
                                        </p:cTn>
                                        <p:tgtEl>
                                          <p:spTgt spid="101"/>
                                        </p:tgtEl>
                                        <p:attrNameLst>
                                          <p:attrName>style.visibility</p:attrName>
                                        </p:attrNameLst>
                                      </p:cBhvr>
                                      <p:to>
                                        <p:strVal val="visible"/>
                                      </p:to>
                                    </p:set>
                                    <p:animEffect transition="in" filter="wipe(left)">
                                      <p:cBhvr>
                                        <p:cTn id="70" dur="10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94" grpId="1" animBg="1"/>
      <p:bldP spid="3" grpId="0" animBg="1"/>
      <p:bldP spid="14" grpId="0"/>
      <p:bldP spid="39" grpId="0" animBg="1"/>
      <p:bldP spid="43" grpId="0"/>
      <p:bldP spid="75" grpId="0" animBg="1"/>
      <p:bldP spid="10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Arc 97"/>
          <p:cNvSpPr/>
          <p:nvPr/>
        </p:nvSpPr>
        <p:spPr>
          <a:xfrm flipV="1">
            <a:off x="4770305" y="2383653"/>
            <a:ext cx="2651197" cy="2615341"/>
          </a:xfrm>
          <a:prstGeom prst="arc">
            <a:avLst>
              <a:gd name="adj1" fmla="val 16200000"/>
              <a:gd name="adj2" fmla="val 8053755"/>
            </a:avLst>
          </a:prstGeom>
          <a:ln w="254000" cap="rnd" cmpd="sng">
            <a:solidFill>
              <a:schemeClr val="tx2"/>
            </a:solidFill>
          </a:ln>
          <a:effectLst/>
        </p:spPr>
        <p:style>
          <a:lnRef idx="2">
            <a:schemeClr val="accent1"/>
          </a:lnRef>
          <a:fillRef idx="0">
            <a:schemeClr val="accent1"/>
          </a:fillRef>
          <a:effectRef idx="1">
            <a:schemeClr val="accent1"/>
          </a:effectRef>
          <a:fontRef idx="minor">
            <a:schemeClr val="tx1"/>
          </a:fontRef>
        </p:style>
        <p:txBody>
          <a:bodyPr lIns="91410" tIns="45705" rIns="91410" bIns="45705" rtlCol="0" anchor="ctr"/>
          <a:lstStyle/>
          <a:p>
            <a:pPr algn="ctr"/>
            <a:endParaRPr lang="en-US" sz="3199">
              <a:latin typeface="Avenir Next LT Pro" panose="020B0504020202020204" pitchFamily="34" charset="0"/>
            </a:endParaRPr>
          </a:p>
        </p:txBody>
      </p:sp>
      <p:sp>
        <p:nvSpPr>
          <p:cNvPr id="27" name="Arc 98"/>
          <p:cNvSpPr/>
          <p:nvPr/>
        </p:nvSpPr>
        <p:spPr>
          <a:xfrm flipV="1">
            <a:off x="5092459" y="2701445"/>
            <a:ext cx="2006891" cy="1979749"/>
          </a:xfrm>
          <a:prstGeom prst="arc">
            <a:avLst>
              <a:gd name="adj1" fmla="val 16200000"/>
              <a:gd name="adj2" fmla="val 4563804"/>
            </a:avLst>
          </a:prstGeom>
          <a:ln w="254000"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lIns="91410" tIns="45705" rIns="91410" bIns="45705" rtlCol="0" anchor="ctr"/>
          <a:lstStyle/>
          <a:p>
            <a:pPr algn="ctr"/>
            <a:endParaRPr lang="en-US" sz="3199">
              <a:latin typeface="Avenir Next LT Pro" panose="020B0504020202020204" pitchFamily="34" charset="0"/>
            </a:endParaRPr>
          </a:p>
        </p:txBody>
      </p:sp>
      <p:sp>
        <p:nvSpPr>
          <p:cNvPr id="28" name="Arc 99"/>
          <p:cNvSpPr/>
          <p:nvPr/>
        </p:nvSpPr>
        <p:spPr>
          <a:xfrm flipV="1">
            <a:off x="5415769" y="3020386"/>
            <a:ext cx="1360270" cy="1341874"/>
          </a:xfrm>
          <a:prstGeom prst="arc">
            <a:avLst>
              <a:gd name="adj1" fmla="val 16200000"/>
              <a:gd name="adj2" fmla="val 10062058"/>
            </a:avLst>
          </a:prstGeom>
          <a:ln w="254000" cap="rnd" cmpd="sng">
            <a:solidFill>
              <a:schemeClr val="tx2"/>
            </a:solidFill>
          </a:ln>
          <a:effectLst/>
        </p:spPr>
        <p:style>
          <a:lnRef idx="2">
            <a:schemeClr val="accent1"/>
          </a:lnRef>
          <a:fillRef idx="0">
            <a:schemeClr val="accent1"/>
          </a:fillRef>
          <a:effectRef idx="1">
            <a:schemeClr val="accent1"/>
          </a:effectRef>
          <a:fontRef idx="minor">
            <a:schemeClr val="tx1"/>
          </a:fontRef>
        </p:style>
        <p:txBody>
          <a:bodyPr lIns="91410" tIns="45705" rIns="91410" bIns="45705" rtlCol="0" anchor="ctr"/>
          <a:lstStyle/>
          <a:p>
            <a:pPr algn="ctr"/>
            <a:endParaRPr lang="en-US" sz="3199">
              <a:latin typeface="Avenir Next LT Pro" panose="020B0504020202020204" pitchFamily="34" charset="0"/>
            </a:endParaRPr>
          </a:p>
        </p:txBody>
      </p:sp>
      <p:sp>
        <p:nvSpPr>
          <p:cNvPr id="29" name="Arc 100"/>
          <p:cNvSpPr/>
          <p:nvPr/>
        </p:nvSpPr>
        <p:spPr>
          <a:xfrm flipV="1">
            <a:off x="4448979" y="2066671"/>
            <a:ext cx="3293849" cy="3249302"/>
          </a:xfrm>
          <a:prstGeom prst="arc">
            <a:avLst>
              <a:gd name="adj1" fmla="val 16200000"/>
              <a:gd name="adj2" fmla="val 12599466"/>
            </a:avLst>
          </a:prstGeom>
          <a:ln w="254000" cap="rnd" cmpd="sng">
            <a:solidFill>
              <a:schemeClr val="tx2"/>
            </a:solidFill>
          </a:ln>
          <a:effectLst/>
        </p:spPr>
        <p:style>
          <a:lnRef idx="2">
            <a:schemeClr val="accent1"/>
          </a:lnRef>
          <a:fillRef idx="0">
            <a:schemeClr val="accent1"/>
          </a:fillRef>
          <a:effectRef idx="1">
            <a:schemeClr val="accent1"/>
          </a:effectRef>
          <a:fontRef idx="minor">
            <a:schemeClr val="tx1"/>
          </a:fontRef>
        </p:style>
        <p:txBody>
          <a:bodyPr lIns="91410" tIns="45705" rIns="91410" bIns="45705" rtlCol="0" anchor="ctr"/>
          <a:lstStyle/>
          <a:p>
            <a:pPr algn="ctr"/>
            <a:endParaRPr lang="en-US" sz="3199" dirty="0">
              <a:latin typeface="Avenir Next LT Pro" panose="020B0504020202020204" pitchFamily="34" charset="0"/>
            </a:endParaRPr>
          </a:p>
        </p:txBody>
      </p:sp>
      <p:sp>
        <p:nvSpPr>
          <p:cNvPr id="30" name="Arc 107"/>
          <p:cNvSpPr/>
          <p:nvPr/>
        </p:nvSpPr>
        <p:spPr>
          <a:xfrm flipV="1">
            <a:off x="5731040" y="3337997"/>
            <a:ext cx="727189" cy="717355"/>
          </a:xfrm>
          <a:prstGeom prst="arc">
            <a:avLst>
              <a:gd name="adj1" fmla="val 16200000"/>
              <a:gd name="adj2" fmla="val 9376870"/>
            </a:avLst>
          </a:prstGeom>
          <a:ln w="254000" cap="rnd" cmpd="sng">
            <a:solidFill>
              <a:schemeClr val="tx2"/>
            </a:solidFill>
          </a:ln>
          <a:effectLst/>
        </p:spPr>
        <p:style>
          <a:lnRef idx="2">
            <a:schemeClr val="accent1"/>
          </a:lnRef>
          <a:fillRef idx="0">
            <a:schemeClr val="accent1"/>
          </a:fillRef>
          <a:effectRef idx="1">
            <a:schemeClr val="accent1"/>
          </a:effectRef>
          <a:fontRef idx="minor">
            <a:schemeClr val="tx1"/>
          </a:fontRef>
        </p:style>
        <p:txBody>
          <a:bodyPr lIns="91410" tIns="45705" rIns="91410" bIns="45705" rtlCol="0" anchor="ctr"/>
          <a:lstStyle/>
          <a:p>
            <a:pPr algn="ctr"/>
            <a:endParaRPr lang="en-US" sz="3199">
              <a:latin typeface="Avenir Next LT Pro" panose="020B0504020202020204" pitchFamily="34" charset="0"/>
            </a:endParaRPr>
          </a:p>
        </p:txBody>
      </p:sp>
      <p:sp>
        <p:nvSpPr>
          <p:cNvPr id="53" name="Shape 603"/>
          <p:cNvSpPr/>
          <p:nvPr/>
        </p:nvSpPr>
        <p:spPr>
          <a:xfrm>
            <a:off x="1097929" y="3550602"/>
            <a:ext cx="2219296" cy="523903"/>
          </a:xfrm>
          <a:prstGeom prst="rect">
            <a:avLst/>
          </a:prstGeom>
          <a:noFill/>
          <a:ln>
            <a:noFill/>
          </a:ln>
        </p:spPr>
        <p:txBody>
          <a:bodyPr lIns="91400" tIns="45694" rIns="91400" bIns="45694" anchor="t" anchorCtr="0">
            <a:noAutofit/>
          </a:bodyPr>
          <a:lstStyle/>
          <a:p>
            <a:pPr algn="r">
              <a:lnSpc>
                <a:spcPct val="130000"/>
              </a:lnSpc>
              <a:buSzPct val="25000"/>
            </a:pPr>
            <a:endParaRPr lang="id-ID" sz="900" dirty="0">
              <a:latin typeface="Avenir Next LT Pro" panose="020B0504020202020204" pitchFamily="34" charset="0"/>
              <a:ea typeface="Roboto"/>
              <a:cs typeface="Roboto"/>
              <a:sym typeface="Roboto"/>
            </a:endParaRPr>
          </a:p>
        </p:txBody>
      </p:sp>
      <p:sp>
        <p:nvSpPr>
          <p:cNvPr id="54" name="Shape 604"/>
          <p:cNvSpPr/>
          <p:nvPr/>
        </p:nvSpPr>
        <p:spPr>
          <a:xfrm>
            <a:off x="1919136" y="3079754"/>
            <a:ext cx="1338784" cy="400039"/>
          </a:xfrm>
          <a:prstGeom prst="rect">
            <a:avLst/>
          </a:prstGeom>
          <a:noFill/>
          <a:ln>
            <a:noFill/>
          </a:ln>
        </p:spPr>
        <p:txBody>
          <a:bodyPr lIns="91400" tIns="45694" rIns="91400" bIns="45694" anchor="t" anchorCtr="0">
            <a:noAutofit/>
          </a:bodyPr>
          <a:lstStyle/>
          <a:p>
            <a:pPr algn="r">
              <a:lnSpc>
                <a:spcPct val="130000"/>
              </a:lnSpc>
              <a:buSzPct val="25000"/>
            </a:pPr>
            <a:r>
              <a:rPr lang="en-GB" sz="1500" b="1" dirty="0">
                <a:solidFill>
                  <a:srgbClr val="FF0000"/>
                </a:solidFill>
                <a:latin typeface="Avenir Next LT Pro" panose="020B0504020202020204" pitchFamily="34" charset="0"/>
                <a:ea typeface="Roboto"/>
                <a:cs typeface="Century Gothic"/>
                <a:sym typeface="Roboto"/>
              </a:rPr>
              <a:t>Our Ethos</a:t>
            </a:r>
            <a:endParaRPr lang="id-ID" sz="1500" b="1" dirty="0">
              <a:solidFill>
                <a:srgbClr val="FF0000"/>
              </a:solidFill>
              <a:latin typeface="Avenir Next LT Pro" panose="020B0504020202020204" pitchFamily="34" charset="0"/>
              <a:ea typeface="Roboto"/>
              <a:cs typeface="Century Gothic"/>
              <a:sym typeface="Roboto"/>
            </a:endParaRPr>
          </a:p>
        </p:txBody>
      </p:sp>
      <p:sp>
        <p:nvSpPr>
          <p:cNvPr id="55" name="Shape 609"/>
          <p:cNvSpPr/>
          <p:nvPr/>
        </p:nvSpPr>
        <p:spPr>
          <a:xfrm>
            <a:off x="1097929" y="4676359"/>
            <a:ext cx="2219296" cy="523903"/>
          </a:xfrm>
          <a:prstGeom prst="rect">
            <a:avLst/>
          </a:prstGeom>
          <a:noFill/>
          <a:ln>
            <a:noFill/>
          </a:ln>
        </p:spPr>
        <p:txBody>
          <a:bodyPr lIns="91400" tIns="45694" rIns="91400" bIns="45694" anchor="t" anchorCtr="0">
            <a:noAutofit/>
          </a:bodyPr>
          <a:lstStyle/>
          <a:p>
            <a:pPr algn="r">
              <a:lnSpc>
                <a:spcPct val="130000"/>
              </a:lnSpc>
              <a:buSzPct val="25000"/>
            </a:pPr>
            <a:endParaRPr lang="id-ID" sz="900" dirty="0">
              <a:latin typeface="Avenir Next LT Pro" panose="020B0504020202020204" pitchFamily="34" charset="0"/>
              <a:ea typeface="Roboto"/>
              <a:cs typeface="Roboto"/>
              <a:sym typeface="Roboto"/>
            </a:endParaRPr>
          </a:p>
        </p:txBody>
      </p:sp>
      <p:sp>
        <p:nvSpPr>
          <p:cNvPr id="56" name="Shape 610"/>
          <p:cNvSpPr/>
          <p:nvPr/>
        </p:nvSpPr>
        <p:spPr>
          <a:xfrm>
            <a:off x="444096" y="4197209"/>
            <a:ext cx="2807054" cy="400039"/>
          </a:xfrm>
          <a:prstGeom prst="rect">
            <a:avLst/>
          </a:prstGeom>
          <a:noFill/>
          <a:ln>
            <a:noFill/>
          </a:ln>
        </p:spPr>
        <p:txBody>
          <a:bodyPr lIns="91400" tIns="45694" rIns="91400" bIns="45694" anchor="t" anchorCtr="0">
            <a:noAutofit/>
          </a:bodyPr>
          <a:lstStyle/>
          <a:p>
            <a:pPr algn="r">
              <a:lnSpc>
                <a:spcPct val="130000"/>
              </a:lnSpc>
              <a:buSzPct val="25000"/>
            </a:pPr>
            <a:r>
              <a:rPr lang="en-GB" sz="1500" b="1" dirty="0">
                <a:solidFill>
                  <a:srgbClr val="FF0000"/>
                </a:solidFill>
                <a:latin typeface="Avenir Next LT Pro" panose="020B0504020202020204" pitchFamily="34" charset="0"/>
                <a:ea typeface="Roboto"/>
                <a:cs typeface="Century Gothic"/>
                <a:sym typeface="Roboto"/>
              </a:rPr>
              <a:t>Org Structure</a:t>
            </a:r>
            <a:endParaRPr lang="id-ID" sz="1500" b="1" dirty="0">
              <a:solidFill>
                <a:srgbClr val="FF0000"/>
              </a:solidFill>
              <a:latin typeface="Avenir Next LT Pro" panose="020B0504020202020204" pitchFamily="34" charset="0"/>
              <a:ea typeface="Roboto"/>
              <a:cs typeface="Century Gothic"/>
              <a:sym typeface="Roboto"/>
            </a:endParaRPr>
          </a:p>
        </p:txBody>
      </p:sp>
      <p:sp>
        <p:nvSpPr>
          <p:cNvPr id="57" name="Shape 615"/>
          <p:cNvSpPr/>
          <p:nvPr/>
        </p:nvSpPr>
        <p:spPr>
          <a:xfrm>
            <a:off x="1097929" y="2458363"/>
            <a:ext cx="2219296" cy="523903"/>
          </a:xfrm>
          <a:prstGeom prst="rect">
            <a:avLst/>
          </a:prstGeom>
          <a:noFill/>
          <a:ln>
            <a:noFill/>
          </a:ln>
        </p:spPr>
        <p:txBody>
          <a:bodyPr lIns="91400" tIns="45694" rIns="91400" bIns="45694" anchor="t" anchorCtr="0">
            <a:noAutofit/>
          </a:bodyPr>
          <a:lstStyle/>
          <a:p>
            <a:pPr algn="r">
              <a:lnSpc>
                <a:spcPct val="130000"/>
              </a:lnSpc>
              <a:buSzPct val="25000"/>
            </a:pPr>
            <a:endParaRPr lang="id-ID" sz="900" dirty="0">
              <a:latin typeface="Avenir Next LT Pro" panose="020B0504020202020204" pitchFamily="34" charset="0"/>
              <a:ea typeface="Roboto"/>
              <a:cs typeface="Roboto"/>
              <a:sym typeface="Roboto"/>
            </a:endParaRPr>
          </a:p>
        </p:txBody>
      </p:sp>
      <p:sp>
        <p:nvSpPr>
          <p:cNvPr id="58" name="Shape 616"/>
          <p:cNvSpPr/>
          <p:nvPr/>
        </p:nvSpPr>
        <p:spPr>
          <a:xfrm>
            <a:off x="36260" y="1968649"/>
            <a:ext cx="3293849" cy="400039"/>
          </a:xfrm>
          <a:prstGeom prst="rect">
            <a:avLst/>
          </a:prstGeom>
          <a:noFill/>
          <a:ln>
            <a:noFill/>
          </a:ln>
        </p:spPr>
        <p:txBody>
          <a:bodyPr lIns="91400" tIns="45694" rIns="91400" bIns="45694" anchor="t" anchorCtr="0">
            <a:noAutofit/>
          </a:bodyPr>
          <a:lstStyle/>
          <a:p>
            <a:pPr algn="r">
              <a:lnSpc>
                <a:spcPct val="130000"/>
              </a:lnSpc>
              <a:buSzPct val="25000"/>
            </a:pPr>
            <a:r>
              <a:rPr lang="en-GB" sz="1500" b="1" dirty="0">
                <a:solidFill>
                  <a:srgbClr val="FF0000"/>
                </a:solidFill>
                <a:latin typeface="Avenir Next LT Pro" panose="020B0504020202020204" pitchFamily="34" charset="0"/>
                <a:ea typeface="Roboto"/>
                <a:cs typeface="Century Gothic"/>
                <a:sym typeface="Roboto"/>
              </a:rPr>
              <a:t>FOB – Vision, Mission &amp; Values</a:t>
            </a:r>
            <a:endParaRPr lang="id-ID" sz="1500" b="1" dirty="0">
              <a:solidFill>
                <a:srgbClr val="FF0000"/>
              </a:solidFill>
              <a:latin typeface="Avenir Next LT Pro" panose="020B0504020202020204" pitchFamily="34" charset="0"/>
              <a:ea typeface="Roboto"/>
              <a:cs typeface="Century Gothic"/>
              <a:sym typeface="Roboto"/>
            </a:endParaRPr>
          </a:p>
        </p:txBody>
      </p:sp>
      <p:grpSp>
        <p:nvGrpSpPr>
          <p:cNvPr id="12" name="Group 11">
            <a:extLst>
              <a:ext uri="{FF2B5EF4-FFF2-40B4-BE49-F238E27FC236}">
                <a16:creationId xmlns:a16="http://schemas.microsoft.com/office/drawing/2014/main" id="{C11716AE-C8BC-4E75-B386-8002D1FA60A8}"/>
              </a:ext>
            </a:extLst>
          </p:cNvPr>
          <p:cNvGrpSpPr/>
          <p:nvPr/>
        </p:nvGrpSpPr>
        <p:grpSpPr>
          <a:xfrm>
            <a:off x="3496595" y="3395736"/>
            <a:ext cx="415210" cy="415048"/>
            <a:chOff x="6994100" y="6791463"/>
            <a:chExt cx="830528" cy="830204"/>
          </a:xfrm>
        </p:grpSpPr>
        <p:sp>
          <p:nvSpPr>
            <p:cNvPr id="63" name="Ellipse 62"/>
            <p:cNvSpPr/>
            <p:nvPr/>
          </p:nvSpPr>
          <p:spPr>
            <a:xfrm>
              <a:off x="6994100" y="6791463"/>
              <a:ext cx="830528" cy="830204"/>
            </a:xfrm>
            <a:prstGeom prst="ellipse">
              <a:avLst/>
            </a:prstGeom>
            <a:solidFill>
              <a:srgbClr val="0BD0D9"/>
            </a:solidFill>
            <a:ln>
              <a:solidFill>
                <a:schemeClr val="accent3"/>
              </a:solid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00">
                <a:solidFill>
                  <a:schemeClr val="tx1"/>
                </a:solidFill>
                <a:latin typeface="Avenir Next LT Pro" panose="020B0504020202020204" pitchFamily="34" charset="0"/>
              </a:endParaRPr>
            </a:p>
          </p:txBody>
        </p:sp>
        <p:sp>
          <p:nvSpPr>
            <p:cNvPr id="65" name="Shape 3810"/>
            <p:cNvSpPr/>
            <p:nvPr/>
          </p:nvSpPr>
          <p:spPr>
            <a:xfrm>
              <a:off x="7236645" y="7055297"/>
              <a:ext cx="345438" cy="302536"/>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1"/>
            </a:solidFill>
            <a:ln>
              <a:noFill/>
            </a:ln>
          </p:spPr>
          <p:txBody>
            <a:bodyPr lIns="45707" tIns="22847" rIns="45707" bIns="22847" anchor="ctr" anchorCtr="0">
              <a:noAutofit/>
            </a:bodyPr>
            <a:lstStyle/>
            <a:p>
              <a:endParaRPr sz="900">
                <a:solidFill>
                  <a:schemeClr val="bg1"/>
                </a:solidFill>
                <a:latin typeface="Avenir Next LT Pro" panose="020B0504020202020204" pitchFamily="34" charset="0"/>
                <a:sym typeface="Lato"/>
              </a:endParaRPr>
            </a:p>
          </p:txBody>
        </p:sp>
      </p:grpSp>
      <p:cxnSp>
        <p:nvCxnSpPr>
          <p:cNvPr id="67" name="Gerader Verbinder 66"/>
          <p:cNvCxnSpPr/>
          <p:nvPr/>
        </p:nvCxnSpPr>
        <p:spPr>
          <a:xfrm>
            <a:off x="3361482" y="2120195"/>
            <a:ext cx="0" cy="7351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Gerader Verbinder 67"/>
          <p:cNvCxnSpPr/>
          <p:nvPr/>
        </p:nvCxnSpPr>
        <p:spPr>
          <a:xfrm>
            <a:off x="3361482" y="3206975"/>
            <a:ext cx="0" cy="7351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Gerader Verbinder 68"/>
          <p:cNvCxnSpPr/>
          <p:nvPr/>
        </p:nvCxnSpPr>
        <p:spPr>
          <a:xfrm>
            <a:off x="3361482" y="4355928"/>
            <a:ext cx="0" cy="7351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Shape 603"/>
          <p:cNvSpPr/>
          <p:nvPr/>
        </p:nvSpPr>
        <p:spPr>
          <a:xfrm>
            <a:off x="8932168" y="3550602"/>
            <a:ext cx="2219296" cy="523903"/>
          </a:xfrm>
          <a:prstGeom prst="rect">
            <a:avLst/>
          </a:prstGeom>
          <a:noFill/>
          <a:ln>
            <a:noFill/>
          </a:ln>
        </p:spPr>
        <p:txBody>
          <a:bodyPr lIns="91400" tIns="45694" rIns="91400" bIns="45694" anchor="t" anchorCtr="0">
            <a:noAutofit/>
          </a:bodyPr>
          <a:lstStyle/>
          <a:p>
            <a:pPr>
              <a:lnSpc>
                <a:spcPct val="130000"/>
              </a:lnSpc>
              <a:buSzPct val="25000"/>
            </a:pPr>
            <a:endParaRPr lang="id-ID" sz="900" dirty="0">
              <a:latin typeface="Avenir Next LT Pro" panose="020B0504020202020204" pitchFamily="34" charset="0"/>
              <a:ea typeface="Roboto"/>
              <a:cs typeface="Roboto"/>
              <a:sym typeface="Roboto"/>
            </a:endParaRPr>
          </a:p>
        </p:txBody>
      </p:sp>
      <p:sp>
        <p:nvSpPr>
          <p:cNvPr id="72" name="Shape 609"/>
          <p:cNvSpPr/>
          <p:nvPr/>
        </p:nvSpPr>
        <p:spPr>
          <a:xfrm>
            <a:off x="8932168" y="4676359"/>
            <a:ext cx="2219296" cy="523903"/>
          </a:xfrm>
          <a:prstGeom prst="rect">
            <a:avLst/>
          </a:prstGeom>
          <a:noFill/>
          <a:ln>
            <a:noFill/>
          </a:ln>
        </p:spPr>
        <p:txBody>
          <a:bodyPr lIns="91400" tIns="45694" rIns="91400" bIns="45694" anchor="t" anchorCtr="0">
            <a:noAutofit/>
          </a:bodyPr>
          <a:lstStyle/>
          <a:p>
            <a:pPr>
              <a:lnSpc>
                <a:spcPct val="130000"/>
              </a:lnSpc>
              <a:buSzPct val="25000"/>
            </a:pPr>
            <a:endParaRPr lang="id-ID" sz="900" dirty="0">
              <a:latin typeface="Avenir Next LT Pro" panose="020B0504020202020204" pitchFamily="34" charset="0"/>
              <a:ea typeface="Roboto"/>
              <a:cs typeface="Roboto"/>
              <a:sym typeface="Roboto"/>
            </a:endParaRPr>
          </a:p>
        </p:txBody>
      </p:sp>
      <p:sp>
        <p:nvSpPr>
          <p:cNvPr id="73" name="Shape 610"/>
          <p:cNvSpPr/>
          <p:nvPr/>
        </p:nvSpPr>
        <p:spPr>
          <a:xfrm>
            <a:off x="9104818" y="3337997"/>
            <a:ext cx="2166782" cy="400039"/>
          </a:xfrm>
          <a:prstGeom prst="rect">
            <a:avLst/>
          </a:prstGeom>
          <a:noFill/>
          <a:ln>
            <a:noFill/>
          </a:ln>
        </p:spPr>
        <p:txBody>
          <a:bodyPr lIns="91400" tIns="45694" rIns="91400" bIns="45694" anchor="t" anchorCtr="0">
            <a:noAutofit/>
          </a:bodyPr>
          <a:lstStyle/>
          <a:p>
            <a:pPr>
              <a:lnSpc>
                <a:spcPct val="130000"/>
              </a:lnSpc>
              <a:buSzPct val="25000"/>
            </a:pPr>
            <a:r>
              <a:rPr lang="en-GB" sz="1500" b="1" dirty="0">
                <a:solidFill>
                  <a:srgbClr val="FF0000"/>
                </a:solidFill>
                <a:latin typeface="Avenir Next LT Pro" panose="020B0504020202020204" pitchFamily="34" charset="0"/>
                <a:ea typeface="Roboto"/>
                <a:cs typeface="Roboto"/>
                <a:sym typeface="Roboto"/>
              </a:rPr>
              <a:t>Welcome 2 FOB</a:t>
            </a:r>
            <a:endParaRPr lang="id-ID" sz="1500" b="1" dirty="0">
              <a:solidFill>
                <a:srgbClr val="FF0000"/>
              </a:solidFill>
              <a:latin typeface="Avenir Next LT Pro" panose="020B0504020202020204" pitchFamily="34" charset="0"/>
              <a:ea typeface="Roboto"/>
              <a:cs typeface="Roboto"/>
              <a:sym typeface="Roboto"/>
            </a:endParaRPr>
          </a:p>
        </p:txBody>
      </p:sp>
      <p:sp>
        <p:nvSpPr>
          <p:cNvPr id="74" name="Shape 615"/>
          <p:cNvSpPr/>
          <p:nvPr/>
        </p:nvSpPr>
        <p:spPr>
          <a:xfrm>
            <a:off x="8932168" y="2458363"/>
            <a:ext cx="2219296" cy="523903"/>
          </a:xfrm>
          <a:prstGeom prst="rect">
            <a:avLst/>
          </a:prstGeom>
          <a:noFill/>
          <a:ln>
            <a:noFill/>
          </a:ln>
        </p:spPr>
        <p:txBody>
          <a:bodyPr lIns="91400" tIns="45694" rIns="91400" bIns="45694" anchor="t" anchorCtr="0">
            <a:noAutofit/>
          </a:bodyPr>
          <a:lstStyle/>
          <a:p>
            <a:pPr>
              <a:lnSpc>
                <a:spcPct val="130000"/>
              </a:lnSpc>
              <a:buSzPct val="25000"/>
            </a:pPr>
            <a:endParaRPr lang="id-ID" sz="900" dirty="0">
              <a:latin typeface="Avenir Next LT Pro" panose="020B0504020202020204" pitchFamily="34" charset="0"/>
              <a:ea typeface="Roboto"/>
              <a:cs typeface="Roboto"/>
              <a:sym typeface="Roboto"/>
            </a:endParaRPr>
          </a:p>
        </p:txBody>
      </p:sp>
      <p:sp>
        <p:nvSpPr>
          <p:cNvPr id="75" name="Shape 616"/>
          <p:cNvSpPr/>
          <p:nvPr/>
        </p:nvSpPr>
        <p:spPr>
          <a:xfrm>
            <a:off x="8979385" y="1968649"/>
            <a:ext cx="2610297" cy="400039"/>
          </a:xfrm>
          <a:prstGeom prst="rect">
            <a:avLst/>
          </a:prstGeom>
          <a:noFill/>
          <a:ln>
            <a:noFill/>
          </a:ln>
        </p:spPr>
        <p:txBody>
          <a:bodyPr lIns="91400" tIns="45694" rIns="91400" bIns="45694" anchor="t" anchorCtr="0">
            <a:noAutofit/>
          </a:bodyPr>
          <a:lstStyle/>
          <a:p>
            <a:pPr>
              <a:lnSpc>
                <a:spcPct val="130000"/>
              </a:lnSpc>
              <a:buSzPct val="25000"/>
            </a:pPr>
            <a:r>
              <a:rPr lang="en-GB" sz="1500" b="1" dirty="0">
                <a:solidFill>
                  <a:srgbClr val="FF0000"/>
                </a:solidFill>
                <a:latin typeface="Avenir Next LT Pro" panose="020B0504020202020204" pitchFamily="34" charset="0"/>
                <a:ea typeface="Roboto"/>
                <a:cs typeface="Century Gothic"/>
                <a:sym typeface="Roboto"/>
              </a:rPr>
              <a:t>HC Policies &amp; Procedures</a:t>
            </a:r>
            <a:endParaRPr lang="id-ID" sz="1500" b="1" dirty="0">
              <a:solidFill>
                <a:srgbClr val="FF0000"/>
              </a:solidFill>
              <a:latin typeface="Avenir Next LT Pro" panose="020B0504020202020204" pitchFamily="34" charset="0"/>
              <a:ea typeface="Roboto"/>
              <a:cs typeface="Century Gothic"/>
              <a:sym typeface="Roboto"/>
            </a:endParaRPr>
          </a:p>
        </p:txBody>
      </p:sp>
      <p:cxnSp>
        <p:nvCxnSpPr>
          <p:cNvPr id="82" name="Gerader Verbinder 81"/>
          <p:cNvCxnSpPr/>
          <p:nvPr/>
        </p:nvCxnSpPr>
        <p:spPr>
          <a:xfrm>
            <a:off x="8857185" y="2120195"/>
            <a:ext cx="0" cy="7351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Gerader Verbinder 83"/>
          <p:cNvCxnSpPr/>
          <p:nvPr/>
        </p:nvCxnSpPr>
        <p:spPr>
          <a:xfrm>
            <a:off x="8897601" y="3406027"/>
            <a:ext cx="0" cy="7351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51801" y="2406783"/>
            <a:ext cx="2555326" cy="261610"/>
          </a:xfrm>
          <a:prstGeom prst="rect">
            <a:avLst/>
          </a:prstGeom>
          <a:noFill/>
        </p:spPr>
        <p:txBody>
          <a:bodyPr wrap="square" rtlCol="0">
            <a:spAutoFit/>
          </a:bodyPr>
          <a:lstStyle/>
          <a:p>
            <a:pPr algn="r"/>
            <a:r>
              <a:rPr lang="en-US" sz="1100" dirty="0">
                <a:latin typeface="Avenir Next LT Pro" panose="020B0504020202020204" pitchFamily="34" charset="0"/>
                <a:cs typeface="Century Gothic"/>
              </a:rPr>
              <a:t>Who Are We?</a:t>
            </a:r>
          </a:p>
        </p:txBody>
      </p:sp>
      <p:sp>
        <p:nvSpPr>
          <p:cNvPr id="7" name="Rectangle 6"/>
          <p:cNvSpPr/>
          <p:nvPr/>
        </p:nvSpPr>
        <p:spPr>
          <a:xfrm>
            <a:off x="444096" y="3486143"/>
            <a:ext cx="2763031" cy="261610"/>
          </a:xfrm>
          <a:prstGeom prst="rect">
            <a:avLst/>
          </a:prstGeom>
        </p:spPr>
        <p:txBody>
          <a:bodyPr wrap="square">
            <a:spAutoFit/>
          </a:bodyPr>
          <a:lstStyle/>
          <a:p>
            <a:pPr algn="r"/>
            <a:r>
              <a:rPr lang="en-US" sz="1100" dirty="0">
                <a:latin typeface="Avenir Next LT Pro" panose="020B0504020202020204" pitchFamily="34" charset="0"/>
                <a:cs typeface="Century Gothic"/>
              </a:rPr>
              <a:t>The DNA</a:t>
            </a:r>
          </a:p>
        </p:txBody>
      </p:sp>
      <p:sp>
        <p:nvSpPr>
          <p:cNvPr id="8" name="Rectangle 7"/>
          <p:cNvSpPr/>
          <p:nvPr/>
        </p:nvSpPr>
        <p:spPr>
          <a:xfrm>
            <a:off x="804741" y="4635343"/>
            <a:ext cx="2402386" cy="261610"/>
          </a:xfrm>
          <a:prstGeom prst="rect">
            <a:avLst/>
          </a:prstGeom>
        </p:spPr>
        <p:txBody>
          <a:bodyPr wrap="square">
            <a:spAutoFit/>
          </a:bodyPr>
          <a:lstStyle/>
          <a:p>
            <a:pPr algn="r"/>
            <a:r>
              <a:rPr lang="en-US" sz="1100" dirty="0">
                <a:latin typeface="Avenir Next LT Pro" panose="020B0504020202020204" pitchFamily="34" charset="0"/>
                <a:cs typeface="Century Gothic"/>
              </a:rPr>
              <a:t>The Shape of our Heart</a:t>
            </a:r>
            <a:r>
              <a:rPr lang="en-US" sz="900" dirty="0">
                <a:latin typeface="Avenir Next LT Pro" panose="020B0504020202020204" pitchFamily="34" charset="0"/>
                <a:cs typeface="Century Gothic"/>
              </a:rPr>
              <a:t>.</a:t>
            </a:r>
          </a:p>
        </p:txBody>
      </p:sp>
      <p:sp>
        <p:nvSpPr>
          <p:cNvPr id="9" name="Rectangle 8"/>
          <p:cNvSpPr/>
          <p:nvPr/>
        </p:nvSpPr>
        <p:spPr>
          <a:xfrm>
            <a:off x="9017353" y="2406783"/>
            <a:ext cx="2674266" cy="261610"/>
          </a:xfrm>
          <a:prstGeom prst="rect">
            <a:avLst/>
          </a:prstGeom>
        </p:spPr>
        <p:txBody>
          <a:bodyPr wrap="square">
            <a:spAutoFit/>
          </a:bodyPr>
          <a:lstStyle/>
          <a:p>
            <a:r>
              <a:rPr lang="en-US" sz="1100" dirty="0">
                <a:latin typeface="Avenir Next LT Pro" panose="020B0504020202020204" pitchFamily="34" charset="0"/>
                <a:cs typeface="Century Gothic"/>
              </a:rPr>
              <a:t>What the Heart Contains</a:t>
            </a:r>
          </a:p>
        </p:txBody>
      </p:sp>
      <p:sp>
        <p:nvSpPr>
          <p:cNvPr id="11" name="Rectangle 10"/>
          <p:cNvSpPr/>
          <p:nvPr/>
        </p:nvSpPr>
        <p:spPr>
          <a:xfrm>
            <a:off x="9017353" y="3773580"/>
            <a:ext cx="2701465" cy="261610"/>
          </a:xfrm>
          <a:prstGeom prst="rect">
            <a:avLst/>
          </a:prstGeom>
        </p:spPr>
        <p:txBody>
          <a:bodyPr wrap="square">
            <a:spAutoFit/>
          </a:bodyPr>
          <a:lstStyle/>
          <a:p>
            <a:r>
              <a:rPr lang="en-US" sz="1100" dirty="0">
                <a:latin typeface="Avenir Next LT Pro" panose="020B0504020202020204" pitchFamily="34" charset="0"/>
                <a:cs typeface="Century Gothic"/>
              </a:rPr>
              <a:t>How do we LOOK?</a:t>
            </a:r>
          </a:p>
        </p:txBody>
      </p:sp>
      <p:grpSp>
        <p:nvGrpSpPr>
          <p:cNvPr id="5" name="Group 4">
            <a:extLst>
              <a:ext uri="{FF2B5EF4-FFF2-40B4-BE49-F238E27FC236}">
                <a16:creationId xmlns:a16="http://schemas.microsoft.com/office/drawing/2014/main" id="{6A9379A3-94F8-405C-BF5A-21668D3925F1}"/>
              </a:ext>
            </a:extLst>
          </p:cNvPr>
          <p:cNvGrpSpPr/>
          <p:nvPr/>
        </p:nvGrpSpPr>
        <p:grpSpPr>
          <a:xfrm>
            <a:off x="3496595" y="2321529"/>
            <a:ext cx="415210" cy="415048"/>
            <a:chOff x="6994100" y="4642769"/>
            <a:chExt cx="830528" cy="830204"/>
          </a:xfrm>
        </p:grpSpPr>
        <p:sp>
          <p:nvSpPr>
            <p:cNvPr id="59" name="Ellipse 58"/>
            <p:cNvSpPr/>
            <p:nvPr/>
          </p:nvSpPr>
          <p:spPr>
            <a:xfrm>
              <a:off x="6994100" y="4642769"/>
              <a:ext cx="830528" cy="830204"/>
            </a:xfrm>
            <a:prstGeom prst="ellipse">
              <a:avLst/>
            </a:prstGeom>
            <a:solidFill>
              <a:schemeClr val="accent3"/>
            </a:solidFill>
            <a:ln>
              <a:solidFill>
                <a:schemeClr val="accent3"/>
              </a:solid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00">
                <a:solidFill>
                  <a:schemeClr val="tx1"/>
                </a:solidFill>
                <a:latin typeface="Avenir Next LT Pro" panose="020B0504020202020204" pitchFamily="34" charset="0"/>
              </a:endParaRPr>
            </a:p>
          </p:txBody>
        </p:sp>
        <p:sp>
          <p:nvSpPr>
            <p:cNvPr id="61" name="Freeform 36"/>
            <p:cNvSpPr>
              <a:spLocks noChangeArrowheads="1"/>
            </p:cNvSpPr>
            <p:nvPr/>
          </p:nvSpPr>
          <p:spPr bwMode="auto">
            <a:xfrm>
              <a:off x="7187096" y="4848211"/>
              <a:ext cx="420507" cy="417545"/>
            </a:xfrm>
            <a:custGeom>
              <a:avLst/>
              <a:gdLst>
                <a:gd name="T0" fmla="*/ 572 w 602"/>
                <a:gd name="T1" fmla="*/ 409 h 601"/>
                <a:gd name="T2" fmla="*/ 572 w 602"/>
                <a:gd name="T3" fmla="*/ 409 h 601"/>
                <a:gd name="T4" fmla="*/ 445 w 602"/>
                <a:gd name="T5" fmla="*/ 409 h 601"/>
                <a:gd name="T6" fmla="*/ 445 w 602"/>
                <a:gd name="T7" fmla="*/ 353 h 601"/>
                <a:gd name="T8" fmla="*/ 544 w 602"/>
                <a:gd name="T9" fmla="*/ 353 h 601"/>
                <a:gd name="T10" fmla="*/ 544 w 602"/>
                <a:gd name="T11" fmla="*/ 56 h 601"/>
                <a:gd name="T12" fmla="*/ 452 w 602"/>
                <a:gd name="T13" fmla="*/ 56 h 601"/>
                <a:gd name="T14" fmla="*/ 452 w 602"/>
                <a:gd name="T15" fmla="*/ 56 h 601"/>
                <a:gd name="T16" fmla="*/ 332 w 602"/>
                <a:gd name="T17" fmla="*/ 56 h 601"/>
                <a:gd name="T18" fmla="*/ 332 w 602"/>
                <a:gd name="T19" fmla="*/ 56 h 601"/>
                <a:gd name="T20" fmla="*/ 247 w 602"/>
                <a:gd name="T21" fmla="*/ 56 h 601"/>
                <a:gd name="T22" fmla="*/ 247 w 602"/>
                <a:gd name="T23" fmla="*/ 155 h 601"/>
                <a:gd name="T24" fmla="*/ 191 w 602"/>
                <a:gd name="T25" fmla="*/ 155 h 601"/>
                <a:gd name="T26" fmla="*/ 191 w 602"/>
                <a:gd name="T27" fmla="*/ 28 h 601"/>
                <a:gd name="T28" fmla="*/ 219 w 602"/>
                <a:gd name="T29" fmla="*/ 0 h 601"/>
                <a:gd name="T30" fmla="*/ 318 w 602"/>
                <a:gd name="T31" fmla="*/ 0 h 601"/>
                <a:gd name="T32" fmla="*/ 318 w 602"/>
                <a:gd name="T33" fmla="*/ 0 h 601"/>
                <a:gd name="T34" fmla="*/ 481 w 602"/>
                <a:gd name="T35" fmla="*/ 0 h 601"/>
                <a:gd name="T36" fmla="*/ 481 w 602"/>
                <a:gd name="T37" fmla="*/ 0 h 601"/>
                <a:gd name="T38" fmla="*/ 572 w 602"/>
                <a:gd name="T39" fmla="*/ 0 h 601"/>
                <a:gd name="T40" fmla="*/ 601 w 602"/>
                <a:gd name="T41" fmla="*/ 28 h 601"/>
                <a:gd name="T42" fmla="*/ 601 w 602"/>
                <a:gd name="T43" fmla="*/ 381 h 601"/>
                <a:gd name="T44" fmla="*/ 572 w 602"/>
                <a:gd name="T45" fmla="*/ 409 h 601"/>
                <a:gd name="T46" fmla="*/ 290 w 602"/>
                <a:gd name="T47" fmla="*/ 183 h 601"/>
                <a:gd name="T48" fmla="*/ 290 w 602"/>
                <a:gd name="T49" fmla="*/ 183 h 601"/>
                <a:gd name="T50" fmla="*/ 290 w 602"/>
                <a:gd name="T51" fmla="*/ 183 h 601"/>
                <a:gd name="T52" fmla="*/ 389 w 602"/>
                <a:gd name="T53" fmla="*/ 183 h 601"/>
                <a:gd name="T54" fmla="*/ 417 w 602"/>
                <a:gd name="T55" fmla="*/ 212 h 601"/>
                <a:gd name="T56" fmla="*/ 417 w 602"/>
                <a:gd name="T57" fmla="*/ 572 h 601"/>
                <a:gd name="T58" fmla="*/ 389 w 602"/>
                <a:gd name="T59" fmla="*/ 600 h 601"/>
                <a:gd name="T60" fmla="*/ 28 w 602"/>
                <a:gd name="T61" fmla="*/ 600 h 601"/>
                <a:gd name="T62" fmla="*/ 0 w 602"/>
                <a:gd name="T63" fmla="*/ 572 h 601"/>
                <a:gd name="T64" fmla="*/ 0 w 602"/>
                <a:gd name="T65" fmla="*/ 212 h 601"/>
                <a:gd name="T66" fmla="*/ 28 w 602"/>
                <a:gd name="T67" fmla="*/ 183 h 601"/>
                <a:gd name="T68" fmla="*/ 134 w 602"/>
                <a:gd name="T69" fmla="*/ 183 h 601"/>
                <a:gd name="T70" fmla="*/ 134 w 602"/>
                <a:gd name="T71" fmla="*/ 183 h 601"/>
                <a:gd name="T72" fmla="*/ 290 w 602"/>
                <a:gd name="T73" fmla="*/ 183 h 601"/>
                <a:gd name="T74" fmla="*/ 57 w 602"/>
                <a:gd name="T75" fmla="*/ 240 h 601"/>
                <a:gd name="T76" fmla="*/ 57 w 602"/>
                <a:gd name="T77" fmla="*/ 240 h 601"/>
                <a:gd name="T78" fmla="*/ 57 w 602"/>
                <a:gd name="T79" fmla="*/ 544 h 601"/>
                <a:gd name="T80" fmla="*/ 361 w 602"/>
                <a:gd name="T81" fmla="*/ 544 h 601"/>
                <a:gd name="T82" fmla="*/ 361 w 602"/>
                <a:gd name="T83" fmla="*/ 240 h 601"/>
                <a:gd name="T84" fmla="*/ 261 w 602"/>
                <a:gd name="T85" fmla="*/ 240 h 601"/>
                <a:gd name="T86" fmla="*/ 261 w 602"/>
                <a:gd name="T87" fmla="*/ 240 h 601"/>
                <a:gd name="T88" fmla="*/ 141 w 602"/>
                <a:gd name="T89" fmla="*/ 240 h 601"/>
                <a:gd name="T90" fmla="*/ 141 w 602"/>
                <a:gd name="T91" fmla="*/ 240 h 601"/>
                <a:gd name="T92" fmla="*/ 57 w 602"/>
                <a:gd name="T93" fmla="*/ 240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02" h="601">
                  <a:moveTo>
                    <a:pt x="572" y="409"/>
                  </a:moveTo>
                  <a:lnTo>
                    <a:pt x="572" y="409"/>
                  </a:lnTo>
                  <a:cubicBezTo>
                    <a:pt x="445" y="409"/>
                    <a:pt x="445" y="409"/>
                    <a:pt x="445" y="409"/>
                  </a:cubicBezTo>
                  <a:cubicBezTo>
                    <a:pt x="445" y="353"/>
                    <a:pt x="445" y="353"/>
                    <a:pt x="445" y="353"/>
                  </a:cubicBezTo>
                  <a:cubicBezTo>
                    <a:pt x="544" y="353"/>
                    <a:pt x="544" y="353"/>
                    <a:pt x="544" y="353"/>
                  </a:cubicBezTo>
                  <a:cubicBezTo>
                    <a:pt x="544" y="56"/>
                    <a:pt x="544" y="56"/>
                    <a:pt x="544" y="56"/>
                  </a:cubicBezTo>
                  <a:cubicBezTo>
                    <a:pt x="452" y="56"/>
                    <a:pt x="452" y="56"/>
                    <a:pt x="452" y="56"/>
                  </a:cubicBezTo>
                  <a:lnTo>
                    <a:pt x="452" y="56"/>
                  </a:lnTo>
                  <a:cubicBezTo>
                    <a:pt x="332" y="56"/>
                    <a:pt x="332" y="56"/>
                    <a:pt x="332" y="56"/>
                  </a:cubicBezTo>
                  <a:lnTo>
                    <a:pt x="332" y="56"/>
                  </a:lnTo>
                  <a:cubicBezTo>
                    <a:pt x="247" y="56"/>
                    <a:pt x="247" y="56"/>
                    <a:pt x="247" y="56"/>
                  </a:cubicBezTo>
                  <a:cubicBezTo>
                    <a:pt x="247" y="155"/>
                    <a:pt x="247" y="155"/>
                    <a:pt x="247" y="155"/>
                  </a:cubicBezTo>
                  <a:cubicBezTo>
                    <a:pt x="191" y="155"/>
                    <a:pt x="191" y="155"/>
                    <a:pt x="191" y="155"/>
                  </a:cubicBezTo>
                  <a:cubicBezTo>
                    <a:pt x="191" y="28"/>
                    <a:pt x="191" y="28"/>
                    <a:pt x="191" y="28"/>
                  </a:cubicBezTo>
                  <a:cubicBezTo>
                    <a:pt x="191" y="7"/>
                    <a:pt x="198" y="0"/>
                    <a:pt x="219" y="0"/>
                  </a:cubicBezTo>
                  <a:cubicBezTo>
                    <a:pt x="318" y="0"/>
                    <a:pt x="318" y="0"/>
                    <a:pt x="318" y="0"/>
                  </a:cubicBezTo>
                  <a:lnTo>
                    <a:pt x="318" y="0"/>
                  </a:lnTo>
                  <a:cubicBezTo>
                    <a:pt x="481" y="0"/>
                    <a:pt x="481" y="0"/>
                    <a:pt x="481" y="0"/>
                  </a:cubicBezTo>
                  <a:lnTo>
                    <a:pt x="481" y="0"/>
                  </a:lnTo>
                  <a:cubicBezTo>
                    <a:pt x="572" y="0"/>
                    <a:pt x="572" y="0"/>
                    <a:pt x="572" y="0"/>
                  </a:cubicBezTo>
                  <a:cubicBezTo>
                    <a:pt x="594" y="0"/>
                    <a:pt x="601" y="7"/>
                    <a:pt x="601" y="28"/>
                  </a:cubicBezTo>
                  <a:cubicBezTo>
                    <a:pt x="601" y="381"/>
                    <a:pt x="601" y="381"/>
                    <a:pt x="601" y="381"/>
                  </a:cubicBezTo>
                  <a:cubicBezTo>
                    <a:pt x="601" y="402"/>
                    <a:pt x="594" y="409"/>
                    <a:pt x="572" y="409"/>
                  </a:cubicBezTo>
                  <a:close/>
                  <a:moveTo>
                    <a:pt x="290" y="183"/>
                  </a:moveTo>
                  <a:lnTo>
                    <a:pt x="290" y="183"/>
                  </a:lnTo>
                  <a:lnTo>
                    <a:pt x="290" y="183"/>
                  </a:lnTo>
                  <a:cubicBezTo>
                    <a:pt x="389" y="183"/>
                    <a:pt x="389" y="183"/>
                    <a:pt x="389" y="183"/>
                  </a:cubicBezTo>
                  <a:cubicBezTo>
                    <a:pt x="403" y="183"/>
                    <a:pt x="417" y="198"/>
                    <a:pt x="417" y="212"/>
                  </a:cubicBezTo>
                  <a:cubicBezTo>
                    <a:pt x="417" y="572"/>
                    <a:pt x="417" y="572"/>
                    <a:pt x="417" y="572"/>
                  </a:cubicBezTo>
                  <a:cubicBezTo>
                    <a:pt x="417" y="586"/>
                    <a:pt x="403" y="600"/>
                    <a:pt x="389" y="600"/>
                  </a:cubicBezTo>
                  <a:cubicBezTo>
                    <a:pt x="28" y="600"/>
                    <a:pt x="28" y="600"/>
                    <a:pt x="28" y="600"/>
                  </a:cubicBezTo>
                  <a:cubicBezTo>
                    <a:pt x="14" y="600"/>
                    <a:pt x="0" y="586"/>
                    <a:pt x="0" y="572"/>
                  </a:cubicBezTo>
                  <a:cubicBezTo>
                    <a:pt x="0" y="212"/>
                    <a:pt x="0" y="212"/>
                    <a:pt x="0" y="212"/>
                  </a:cubicBezTo>
                  <a:cubicBezTo>
                    <a:pt x="0" y="198"/>
                    <a:pt x="14" y="183"/>
                    <a:pt x="28" y="183"/>
                  </a:cubicBezTo>
                  <a:cubicBezTo>
                    <a:pt x="134" y="183"/>
                    <a:pt x="134" y="183"/>
                    <a:pt x="134" y="183"/>
                  </a:cubicBezTo>
                  <a:lnTo>
                    <a:pt x="134" y="183"/>
                  </a:lnTo>
                  <a:lnTo>
                    <a:pt x="290" y="183"/>
                  </a:lnTo>
                  <a:close/>
                  <a:moveTo>
                    <a:pt x="57" y="240"/>
                  </a:moveTo>
                  <a:lnTo>
                    <a:pt x="57" y="240"/>
                  </a:lnTo>
                  <a:cubicBezTo>
                    <a:pt x="57" y="544"/>
                    <a:pt x="57" y="544"/>
                    <a:pt x="57" y="544"/>
                  </a:cubicBezTo>
                  <a:cubicBezTo>
                    <a:pt x="361" y="544"/>
                    <a:pt x="361" y="544"/>
                    <a:pt x="361" y="544"/>
                  </a:cubicBezTo>
                  <a:cubicBezTo>
                    <a:pt x="361" y="240"/>
                    <a:pt x="361" y="240"/>
                    <a:pt x="361" y="240"/>
                  </a:cubicBezTo>
                  <a:cubicBezTo>
                    <a:pt x="261" y="240"/>
                    <a:pt x="261" y="240"/>
                    <a:pt x="261" y="240"/>
                  </a:cubicBezTo>
                  <a:lnTo>
                    <a:pt x="261" y="240"/>
                  </a:lnTo>
                  <a:cubicBezTo>
                    <a:pt x="141" y="240"/>
                    <a:pt x="141" y="240"/>
                    <a:pt x="141" y="240"/>
                  </a:cubicBezTo>
                  <a:lnTo>
                    <a:pt x="141" y="240"/>
                  </a:lnTo>
                  <a:lnTo>
                    <a:pt x="57" y="240"/>
                  </a:lnTo>
                  <a:close/>
                </a:path>
              </a:pathLst>
            </a:custGeom>
            <a:solidFill>
              <a:srgbClr val="FFFFFF"/>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latin typeface="Avenir Next LT Pro" panose="020B0504020202020204" pitchFamily="34" charset="0"/>
              </a:endParaRPr>
            </a:p>
          </p:txBody>
        </p:sp>
      </p:grpSp>
      <p:grpSp>
        <p:nvGrpSpPr>
          <p:cNvPr id="13" name="Group 12">
            <a:extLst>
              <a:ext uri="{FF2B5EF4-FFF2-40B4-BE49-F238E27FC236}">
                <a16:creationId xmlns:a16="http://schemas.microsoft.com/office/drawing/2014/main" id="{CAC3136B-7803-4EF6-8987-9FC880E0B752}"/>
              </a:ext>
            </a:extLst>
          </p:cNvPr>
          <p:cNvGrpSpPr/>
          <p:nvPr/>
        </p:nvGrpSpPr>
        <p:grpSpPr>
          <a:xfrm>
            <a:off x="3496595" y="4499116"/>
            <a:ext cx="415210" cy="415048"/>
            <a:chOff x="6994100" y="8998511"/>
            <a:chExt cx="830528" cy="830204"/>
          </a:xfrm>
        </p:grpSpPr>
        <p:sp>
          <p:nvSpPr>
            <p:cNvPr id="60" name="Ellipse 59"/>
            <p:cNvSpPr/>
            <p:nvPr/>
          </p:nvSpPr>
          <p:spPr>
            <a:xfrm>
              <a:off x="6994100" y="8998511"/>
              <a:ext cx="830528" cy="830204"/>
            </a:xfrm>
            <a:prstGeom prst="ellipse">
              <a:avLst/>
            </a:prstGeom>
            <a:solidFill>
              <a:srgbClr val="0BD0D9"/>
            </a:solidFill>
            <a:ln>
              <a:solidFill>
                <a:schemeClr val="accent3"/>
              </a:solid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00">
                <a:solidFill>
                  <a:schemeClr val="tx1"/>
                </a:solidFill>
                <a:latin typeface="Avenir Next LT Pro" panose="020B0504020202020204" pitchFamily="34" charset="0"/>
              </a:endParaRPr>
            </a:p>
          </p:txBody>
        </p:sp>
        <p:sp>
          <p:nvSpPr>
            <p:cNvPr id="86" name="Freeform 145"/>
            <p:cNvSpPr>
              <a:spLocks noChangeArrowheads="1"/>
            </p:cNvSpPr>
            <p:nvPr/>
          </p:nvSpPr>
          <p:spPr bwMode="auto">
            <a:xfrm>
              <a:off x="7186975" y="9236783"/>
              <a:ext cx="457617" cy="413657"/>
            </a:xfrm>
            <a:custGeom>
              <a:avLst/>
              <a:gdLst>
                <a:gd name="T0" fmla="*/ 565 w 595"/>
                <a:gd name="T1" fmla="*/ 163 h 537"/>
                <a:gd name="T2" fmla="*/ 565 w 595"/>
                <a:gd name="T3" fmla="*/ 163 h 537"/>
                <a:gd name="T4" fmla="*/ 297 w 595"/>
                <a:gd name="T5" fmla="*/ 57 h 537"/>
                <a:gd name="T6" fmla="*/ 35 w 595"/>
                <a:gd name="T7" fmla="*/ 163 h 537"/>
                <a:gd name="T8" fmla="*/ 0 w 595"/>
                <a:gd name="T9" fmla="*/ 120 h 537"/>
                <a:gd name="T10" fmla="*/ 297 w 595"/>
                <a:gd name="T11" fmla="*/ 0 h 537"/>
                <a:gd name="T12" fmla="*/ 594 w 595"/>
                <a:gd name="T13" fmla="*/ 120 h 537"/>
                <a:gd name="T14" fmla="*/ 565 w 595"/>
                <a:gd name="T15" fmla="*/ 163 h 537"/>
                <a:gd name="T16" fmla="*/ 297 w 595"/>
                <a:gd name="T17" fmla="*/ 142 h 537"/>
                <a:gd name="T18" fmla="*/ 297 w 595"/>
                <a:gd name="T19" fmla="*/ 142 h 537"/>
                <a:gd name="T20" fmla="*/ 509 w 595"/>
                <a:gd name="T21" fmla="*/ 233 h 537"/>
                <a:gd name="T22" fmla="*/ 474 w 595"/>
                <a:gd name="T23" fmla="*/ 276 h 537"/>
                <a:gd name="T24" fmla="*/ 297 w 595"/>
                <a:gd name="T25" fmla="*/ 198 h 537"/>
                <a:gd name="T26" fmla="*/ 127 w 595"/>
                <a:gd name="T27" fmla="*/ 276 h 537"/>
                <a:gd name="T28" fmla="*/ 92 w 595"/>
                <a:gd name="T29" fmla="*/ 233 h 537"/>
                <a:gd name="T30" fmla="*/ 297 w 595"/>
                <a:gd name="T31" fmla="*/ 142 h 537"/>
                <a:gd name="T32" fmla="*/ 297 w 595"/>
                <a:gd name="T33" fmla="*/ 283 h 537"/>
                <a:gd name="T34" fmla="*/ 297 w 595"/>
                <a:gd name="T35" fmla="*/ 283 h 537"/>
                <a:gd name="T36" fmla="*/ 424 w 595"/>
                <a:gd name="T37" fmla="*/ 345 h 537"/>
                <a:gd name="T38" fmla="*/ 389 w 595"/>
                <a:gd name="T39" fmla="*/ 388 h 537"/>
                <a:gd name="T40" fmla="*/ 297 w 595"/>
                <a:gd name="T41" fmla="*/ 338 h 537"/>
                <a:gd name="T42" fmla="*/ 205 w 595"/>
                <a:gd name="T43" fmla="*/ 388 h 537"/>
                <a:gd name="T44" fmla="*/ 177 w 595"/>
                <a:gd name="T45" fmla="*/ 345 h 537"/>
                <a:gd name="T46" fmla="*/ 297 w 595"/>
                <a:gd name="T47" fmla="*/ 283 h 537"/>
                <a:gd name="T48" fmla="*/ 297 w 595"/>
                <a:gd name="T49" fmla="*/ 423 h 537"/>
                <a:gd name="T50" fmla="*/ 297 w 595"/>
                <a:gd name="T51" fmla="*/ 423 h 537"/>
                <a:gd name="T52" fmla="*/ 353 w 595"/>
                <a:gd name="T53" fmla="*/ 480 h 537"/>
                <a:gd name="T54" fmla="*/ 297 w 595"/>
                <a:gd name="T55" fmla="*/ 536 h 537"/>
                <a:gd name="T56" fmla="*/ 240 w 595"/>
                <a:gd name="T57" fmla="*/ 480 h 537"/>
                <a:gd name="T58" fmla="*/ 297 w 595"/>
                <a:gd name="T59" fmla="*/ 423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5" h="537">
                  <a:moveTo>
                    <a:pt x="565" y="163"/>
                  </a:moveTo>
                  <a:lnTo>
                    <a:pt x="565" y="163"/>
                  </a:lnTo>
                  <a:cubicBezTo>
                    <a:pt x="495" y="99"/>
                    <a:pt x="403" y="57"/>
                    <a:pt x="297" y="57"/>
                  </a:cubicBezTo>
                  <a:cubicBezTo>
                    <a:pt x="198" y="57"/>
                    <a:pt x="106" y="99"/>
                    <a:pt x="35" y="163"/>
                  </a:cubicBezTo>
                  <a:cubicBezTo>
                    <a:pt x="0" y="120"/>
                    <a:pt x="0" y="120"/>
                    <a:pt x="0" y="120"/>
                  </a:cubicBezTo>
                  <a:cubicBezTo>
                    <a:pt x="78" y="43"/>
                    <a:pt x="184" y="0"/>
                    <a:pt x="297" y="0"/>
                  </a:cubicBezTo>
                  <a:cubicBezTo>
                    <a:pt x="417" y="0"/>
                    <a:pt x="523" y="43"/>
                    <a:pt x="594" y="120"/>
                  </a:cubicBezTo>
                  <a:lnTo>
                    <a:pt x="565" y="163"/>
                  </a:lnTo>
                  <a:close/>
                  <a:moveTo>
                    <a:pt x="297" y="142"/>
                  </a:moveTo>
                  <a:lnTo>
                    <a:pt x="297" y="142"/>
                  </a:lnTo>
                  <a:cubicBezTo>
                    <a:pt x="382" y="142"/>
                    <a:pt x="459" y="177"/>
                    <a:pt x="509" y="233"/>
                  </a:cubicBezTo>
                  <a:cubicBezTo>
                    <a:pt x="474" y="276"/>
                    <a:pt x="474" y="276"/>
                    <a:pt x="474" y="276"/>
                  </a:cubicBezTo>
                  <a:cubicBezTo>
                    <a:pt x="431" y="226"/>
                    <a:pt x="368" y="198"/>
                    <a:pt x="297" y="198"/>
                  </a:cubicBezTo>
                  <a:cubicBezTo>
                    <a:pt x="226" y="198"/>
                    <a:pt x="170" y="226"/>
                    <a:pt x="127" y="276"/>
                  </a:cubicBezTo>
                  <a:cubicBezTo>
                    <a:pt x="92" y="233"/>
                    <a:pt x="92" y="233"/>
                    <a:pt x="92" y="233"/>
                  </a:cubicBezTo>
                  <a:cubicBezTo>
                    <a:pt x="141" y="177"/>
                    <a:pt x="219" y="142"/>
                    <a:pt x="297" y="142"/>
                  </a:cubicBezTo>
                  <a:close/>
                  <a:moveTo>
                    <a:pt x="297" y="283"/>
                  </a:moveTo>
                  <a:lnTo>
                    <a:pt x="297" y="283"/>
                  </a:lnTo>
                  <a:cubicBezTo>
                    <a:pt x="346" y="283"/>
                    <a:pt x="396" y="310"/>
                    <a:pt x="424" y="345"/>
                  </a:cubicBezTo>
                  <a:cubicBezTo>
                    <a:pt x="389" y="388"/>
                    <a:pt x="389" y="388"/>
                    <a:pt x="389" y="388"/>
                  </a:cubicBezTo>
                  <a:cubicBezTo>
                    <a:pt x="368" y="360"/>
                    <a:pt x="339" y="338"/>
                    <a:pt x="297" y="338"/>
                  </a:cubicBezTo>
                  <a:cubicBezTo>
                    <a:pt x="262" y="338"/>
                    <a:pt x="226" y="360"/>
                    <a:pt x="205" y="388"/>
                  </a:cubicBezTo>
                  <a:cubicBezTo>
                    <a:pt x="177" y="345"/>
                    <a:pt x="177" y="345"/>
                    <a:pt x="177" y="345"/>
                  </a:cubicBezTo>
                  <a:cubicBezTo>
                    <a:pt x="205" y="310"/>
                    <a:pt x="248" y="283"/>
                    <a:pt x="297" y="283"/>
                  </a:cubicBezTo>
                  <a:close/>
                  <a:moveTo>
                    <a:pt x="297" y="423"/>
                  </a:moveTo>
                  <a:lnTo>
                    <a:pt x="297" y="423"/>
                  </a:lnTo>
                  <a:cubicBezTo>
                    <a:pt x="332" y="423"/>
                    <a:pt x="353" y="452"/>
                    <a:pt x="353" y="480"/>
                  </a:cubicBezTo>
                  <a:cubicBezTo>
                    <a:pt x="353" y="508"/>
                    <a:pt x="332" y="536"/>
                    <a:pt x="297" y="536"/>
                  </a:cubicBezTo>
                  <a:cubicBezTo>
                    <a:pt x="269" y="536"/>
                    <a:pt x="240" y="508"/>
                    <a:pt x="240" y="480"/>
                  </a:cubicBezTo>
                  <a:cubicBezTo>
                    <a:pt x="240" y="452"/>
                    <a:pt x="269" y="423"/>
                    <a:pt x="297" y="423"/>
                  </a:cubicBezTo>
                  <a:close/>
                </a:path>
              </a:pathLst>
            </a:custGeom>
            <a:solidFill>
              <a:srgbClr val="FFFFFF"/>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venir Next LT Pro" panose="020B0504020202020204" pitchFamily="34" charset="0"/>
              </a:endParaRPr>
            </a:p>
          </p:txBody>
        </p:sp>
      </p:grpSp>
      <p:grpSp>
        <p:nvGrpSpPr>
          <p:cNvPr id="16" name="Group 15">
            <a:extLst>
              <a:ext uri="{FF2B5EF4-FFF2-40B4-BE49-F238E27FC236}">
                <a16:creationId xmlns:a16="http://schemas.microsoft.com/office/drawing/2014/main" id="{27F155AB-1601-42CE-8FAD-8C2B3CD09267}"/>
              </a:ext>
            </a:extLst>
          </p:cNvPr>
          <p:cNvGrpSpPr/>
          <p:nvPr/>
        </p:nvGrpSpPr>
        <p:grpSpPr>
          <a:xfrm>
            <a:off x="8305247" y="2321529"/>
            <a:ext cx="415210" cy="415048"/>
            <a:chOff x="16612657" y="4642769"/>
            <a:chExt cx="830528" cy="830204"/>
          </a:xfrm>
        </p:grpSpPr>
        <p:sp>
          <p:nvSpPr>
            <p:cNvPr id="76" name="Ellipse 75"/>
            <p:cNvSpPr/>
            <p:nvPr/>
          </p:nvSpPr>
          <p:spPr>
            <a:xfrm>
              <a:off x="16612657" y="4642769"/>
              <a:ext cx="830528" cy="830204"/>
            </a:xfrm>
            <a:prstGeom prst="ellipse">
              <a:avLst/>
            </a:prstGeom>
            <a:solidFill>
              <a:srgbClr val="0BD0D9"/>
            </a:solidFill>
            <a:ln>
              <a:solidFill>
                <a:srgbClr val="0BD0D9"/>
              </a:solid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00">
                <a:solidFill>
                  <a:schemeClr val="tx1"/>
                </a:solidFill>
                <a:latin typeface="Avenir Next LT Pro" panose="020B0504020202020204" pitchFamily="34" charset="0"/>
              </a:endParaRPr>
            </a:p>
          </p:txBody>
        </p:sp>
        <p:sp>
          <p:nvSpPr>
            <p:cNvPr id="87" name="Freeform 52"/>
            <p:cNvSpPr>
              <a:spLocks noChangeArrowheads="1"/>
            </p:cNvSpPr>
            <p:nvPr/>
          </p:nvSpPr>
          <p:spPr bwMode="auto">
            <a:xfrm>
              <a:off x="16830315" y="4858167"/>
              <a:ext cx="451766" cy="355527"/>
            </a:xfrm>
            <a:custGeom>
              <a:avLst/>
              <a:gdLst>
                <a:gd name="T0" fmla="*/ 572 w 601"/>
                <a:gd name="T1" fmla="*/ 269 h 474"/>
                <a:gd name="T2" fmla="*/ 572 w 601"/>
                <a:gd name="T3" fmla="*/ 269 h 474"/>
                <a:gd name="T4" fmla="*/ 516 w 601"/>
                <a:gd name="T5" fmla="*/ 269 h 474"/>
                <a:gd name="T6" fmla="*/ 516 w 601"/>
                <a:gd name="T7" fmla="*/ 325 h 474"/>
                <a:gd name="T8" fmla="*/ 487 w 601"/>
                <a:gd name="T9" fmla="*/ 353 h 474"/>
                <a:gd name="T10" fmla="*/ 459 w 601"/>
                <a:gd name="T11" fmla="*/ 325 h 474"/>
                <a:gd name="T12" fmla="*/ 459 w 601"/>
                <a:gd name="T13" fmla="*/ 269 h 474"/>
                <a:gd name="T14" fmla="*/ 403 w 601"/>
                <a:gd name="T15" fmla="*/ 269 h 474"/>
                <a:gd name="T16" fmla="*/ 374 w 601"/>
                <a:gd name="T17" fmla="*/ 240 h 474"/>
                <a:gd name="T18" fmla="*/ 403 w 601"/>
                <a:gd name="T19" fmla="*/ 212 h 474"/>
                <a:gd name="T20" fmla="*/ 459 w 601"/>
                <a:gd name="T21" fmla="*/ 212 h 474"/>
                <a:gd name="T22" fmla="*/ 459 w 601"/>
                <a:gd name="T23" fmla="*/ 155 h 474"/>
                <a:gd name="T24" fmla="*/ 487 w 601"/>
                <a:gd name="T25" fmla="*/ 127 h 474"/>
                <a:gd name="T26" fmla="*/ 516 w 601"/>
                <a:gd name="T27" fmla="*/ 155 h 474"/>
                <a:gd name="T28" fmla="*/ 516 w 601"/>
                <a:gd name="T29" fmla="*/ 212 h 474"/>
                <a:gd name="T30" fmla="*/ 572 w 601"/>
                <a:gd name="T31" fmla="*/ 212 h 474"/>
                <a:gd name="T32" fmla="*/ 600 w 601"/>
                <a:gd name="T33" fmla="*/ 240 h 474"/>
                <a:gd name="T34" fmla="*/ 572 w 601"/>
                <a:gd name="T35" fmla="*/ 269 h 474"/>
                <a:gd name="T36" fmla="*/ 374 w 601"/>
                <a:gd name="T37" fmla="*/ 445 h 474"/>
                <a:gd name="T38" fmla="*/ 374 w 601"/>
                <a:gd name="T39" fmla="*/ 445 h 474"/>
                <a:gd name="T40" fmla="*/ 346 w 601"/>
                <a:gd name="T41" fmla="*/ 473 h 474"/>
                <a:gd name="T42" fmla="*/ 318 w 601"/>
                <a:gd name="T43" fmla="*/ 452 h 474"/>
                <a:gd name="T44" fmla="*/ 318 w 601"/>
                <a:gd name="T45" fmla="*/ 452 h 474"/>
                <a:gd name="T46" fmla="*/ 283 w 601"/>
                <a:gd name="T47" fmla="*/ 360 h 474"/>
                <a:gd name="T48" fmla="*/ 92 w 601"/>
                <a:gd name="T49" fmla="*/ 360 h 474"/>
                <a:gd name="T50" fmla="*/ 49 w 601"/>
                <a:gd name="T51" fmla="*/ 452 h 474"/>
                <a:gd name="T52" fmla="*/ 49 w 601"/>
                <a:gd name="T53" fmla="*/ 452 h 474"/>
                <a:gd name="T54" fmla="*/ 28 w 601"/>
                <a:gd name="T55" fmla="*/ 473 h 474"/>
                <a:gd name="T56" fmla="*/ 0 w 601"/>
                <a:gd name="T57" fmla="*/ 445 h 474"/>
                <a:gd name="T58" fmla="*/ 0 w 601"/>
                <a:gd name="T59" fmla="*/ 438 h 474"/>
                <a:gd name="T60" fmla="*/ 0 w 601"/>
                <a:gd name="T61" fmla="*/ 438 h 474"/>
                <a:gd name="T62" fmla="*/ 162 w 601"/>
                <a:gd name="T63" fmla="*/ 21 h 474"/>
                <a:gd name="T64" fmla="*/ 162 w 601"/>
                <a:gd name="T65" fmla="*/ 21 h 474"/>
                <a:gd name="T66" fmla="*/ 183 w 601"/>
                <a:gd name="T67" fmla="*/ 0 h 474"/>
                <a:gd name="T68" fmla="*/ 212 w 601"/>
                <a:gd name="T69" fmla="*/ 21 h 474"/>
                <a:gd name="T70" fmla="*/ 212 w 601"/>
                <a:gd name="T71" fmla="*/ 21 h 474"/>
                <a:gd name="T72" fmla="*/ 374 w 601"/>
                <a:gd name="T73" fmla="*/ 438 h 474"/>
                <a:gd name="T74" fmla="*/ 374 w 601"/>
                <a:gd name="T75" fmla="*/ 438 h 474"/>
                <a:gd name="T76" fmla="*/ 374 w 601"/>
                <a:gd name="T77" fmla="*/ 445 h 474"/>
                <a:gd name="T78" fmla="*/ 183 w 601"/>
                <a:gd name="T79" fmla="*/ 106 h 474"/>
                <a:gd name="T80" fmla="*/ 183 w 601"/>
                <a:gd name="T81" fmla="*/ 106 h 474"/>
                <a:gd name="T82" fmla="*/ 113 w 601"/>
                <a:gd name="T83" fmla="*/ 304 h 474"/>
                <a:gd name="T84" fmla="*/ 261 w 601"/>
                <a:gd name="T85" fmla="*/ 304 h 474"/>
                <a:gd name="T86" fmla="*/ 183 w 601"/>
                <a:gd name="T87" fmla="*/ 106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1" h="474">
                  <a:moveTo>
                    <a:pt x="572" y="269"/>
                  </a:moveTo>
                  <a:lnTo>
                    <a:pt x="572" y="269"/>
                  </a:lnTo>
                  <a:cubicBezTo>
                    <a:pt x="516" y="269"/>
                    <a:pt x="516" y="269"/>
                    <a:pt x="516" y="269"/>
                  </a:cubicBezTo>
                  <a:cubicBezTo>
                    <a:pt x="516" y="325"/>
                    <a:pt x="516" y="325"/>
                    <a:pt x="516" y="325"/>
                  </a:cubicBezTo>
                  <a:cubicBezTo>
                    <a:pt x="516" y="339"/>
                    <a:pt x="502" y="353"/>
                    <a:pt x="487" y="353"/>
                  </a:cubicBezTo>
                  <a:cubicBezTo>
                    <a:pt x="473" y="353"/>
                    <a:pt x="459" y="339"/>
                    <a:pt x="459" y="325"/>
                  </a:cubicBezTo>
                  <a:cubicBezTo>
                    <a:pt x="459" y="269"/>
                    <a:pt x="459" y="269"/>
                    <a:pt x="459" y="269"/>
                  </a:cubicBezTo>
                  <a:cubicBezTo>
                    <a:pt x="403" y="269"/>
                    <a:pt x="403" y="269"/>
                    <a:pt x="403" y="269"/>
                  </a:cubicBezTo>
                  <a:cubicBezTo>
                    <a:pt x="389" y="269"/>
                    <a:pt x="374" y="254"/>
                    <a:pt x="374" y="240"/>
                  </a:cubicBezTo>
                  <a:cubicBezTo>
                    <a:pt x="374" y="219"/>
                    <a:pt x="389" y="212"/>
                    <a:pt x="403" y="212"/>
                  </a:cubicBezTo>
                  <a:cubicBezTo>
                    <a:pt x="459" y="212"/>
                    <a:pt x="459" y="212"/>
                    <a:pt x="459" y="212"/>
                  </a:cubicBezTo>
                  <a:cubicBezTo>
                    <a:pt x="459" y="155"/>
                    <a:pt x="459" y="155"/>
                    <a:pt x="459" y="155"/>
                  </a:cubicBezTo>
                  <a:cubicBezTo>
                    <a:pt x="459" y="134"/>
                    <a:pt x="473" y="127"/>
                    <a:pt x="487" y="127"/>
                  </a:cubicBezTo>
                  <a:cubicBezTo>
                    <a:pt x="502" y="127"/>
                    <a:pt x="516" y="134"/>
                    <a:pt x="516" y="155"/>
                  </a:cubicBezTo>
                  <a:cubicBezTo>
                    <a:pt x="516" y="212"/>
                    <a:pt x="516" y="212"/>
                    <a:pt x="516" y="212"/>
                  </a:cubicBezTo>
                  <a:cubicBezTo>
                    <a:pt x="572" y="212"/>
                    <a:pt x="572" y="212"/>
                    <a:pt x="572" y="212"/>
                  </a:cubicBezTo>
                  <a:cubicBezTo>
                    <a:pt x="586" y="212"/>
                    <a:pt x="600" y="219"/>
                    <a:pt x="600" y="240"/>
                  </a:cubicBezTo>
                  <a:cubicBezTo>
                    <a:pt x="600" y="254"/>
                    <a:pt x="586" y="269"/>
                    <a:pt x="572" y="269"/>
                  </a:cubicBezTo>
                  <a:close/>
                  <a:moveTo>
                    <a:pt x="374" y="445"/>
                  </a:moveTo>
                  <a:lnTo>
                    <a:pt x="374" y="445"/>
                  </a:lnTo>
                  <a:cubicBezTo>
                    <a:pt x="374" y="459"/>
                    <a:pt x="360" y="473"/>
                    <a:pt x="346" y="473"/>
                  </a:cubicBezTo>
                  <a:cubicBezTo>
                    <a:pt x="332" y="473"/>
                    <a:pt x="325" y="466"/>
                    <a:pt x="318" y="452"/>
                  </a:cubicBezTo>
                  <a:lnTo>
                    <a:pt x="318" y="452"/>
                  </a:lnTo>
                  <a:cubicBezTo>
                    <a:pt x="283" y="360"/>
                    <a:pt x="283" y="360"/>
                    <a:pt x="283" y="360"/>
                  </a:cubicBezTo>
                  <a:cubicBezTo>
                    <a:pt x="92" y="360"/>
                    <a:pt x="92" y="360"/>
                    <a:pt x="92" y="360"/>
                  </a:cubicBezTo>
                  <a:cubicBezTo>
                    <a:pt x="49" y="452"/>
                    <a:pt x="49" y="452"/>
                    <a:pt x="49" y="452"/>
                  </a:cubicBezTo>
                  <a:lnTo>
                    <a:pt x="49" y="452"/>
                  </a:lnTo>
                  <a:cubicBezTo>
                    <a:pt x="49" y="466"/>
                    <a:pt x="35" y="473"/>
                    <a:pt x="28" y="473"/>
                  </a:cubicBezTo>
                  <a:cubicBezTo>
                    <a:pt x="7" y="473"/>
                    <a:pt x="0" y="459"/>
                    <a:pt x="0" y="445"/>
                  </a:cubicBezTo>
                  <a:cubicBezTo>
                    <a:pt x="0" y="438"/>
                    <a:pt x="0" y="438"/>
                    <a:pt x="0" y="438"/>
                  </a:cubicBezTo>
                  <a:lnTo>
                    <a:pt x="0" y="438"/>
                  </a:lnTo>
                  <a:cubicBezTo>
                    <a:pt x="162" y="21"/>
                    <a:pt x="162" y="21"/>
                    <a:pt x="162" y="21"/>
                  </a:cubicBezTo>
                  <a:lnTo>
                    <a:pt x="162" y="21"/>
                  </a:lnTo>
                  <a:cubicBezTo>
                    <a:pt x="162" y="7"/>
                    <a:pt x="176" y="0"/>
                    <a:pt x="183" y="0"/>
                  </a:cubicBezTo>
                  <a:cubicBezTo>
                    <a:pt x="198" y="0"/>
                    <a:pt x="205" y="7"/>
                    <a:pt x="212" y="21"/>
                  </a:cubicBezTo>
                  <a:lnTo>
                    <a:pt x="212" y="21"/>
                  </a:lnTo>
                  <a:cubicBezTo>
                    <a:pt x="374" y="438"/>
                    <a:pt x="374" y="438"/>
                    <a:pt x="374" y="438"/>
                  </a:cubicBezTo>
                  <a:lnTo>
                    <a:pt x="374" y="438"/>
                  </a:lnTo>
                  <a:cubicBezTo>
                    <a:pt x="374" y="438"/>
                    <a:pt x="374" y="438"/>
                    <a:pt x="374" y="445"/>
                  </a:cubicBezTo>
                  <a:close/>
                  <a:moveTo>
                    <a:pt x="183" y="106"/>
                  </a:moveTo>
                  <a:lnTo>
                    <a:pt x="183" y="106"/>
                  </a:lnTo>
                  <a:cubicBezTo>
                    <a:pt x="113" y="304"/>
                    <a:pt x="113" y="304"/>
                    <a:pt x="113" y="304"/>
                  </a:cubicBezTo>
                  <a:cubicBezTo>
                    <a:pt x="261" y="304"/>
                    <a:pt x="261" y="304"/>
                    <a:pt x="261" y="304"/>
                  </a:cubicBezTo>
                  <a:lnTo>
                    <a:pt x="183" y="106"/>
                  </a:lnTo>
                  <a:close/>
                </a:path>
              </a:pathLst>
            </a:custGeom>
            <a:solidFill>
              <a:srgbClr val="FFFFFF"/>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venir Next LT Pro" panose="020B0504020202020204" pitchFamily="34" charset="0"/>
              </a:endParaRPr>
            </a:p>
          </p:txBody>
        </p:sp>
      </p:grpSp>
      <p:grpSp>
        <p:nvGrpSpPr>
          <p:cNvPr id="14" name="Group 13">
            <a:extLst>
              <a:ext uri="{FF2B5EF4-FFF2-40B4-BE49-F238E27FC236}">
                <a16:creationId xmlns:a16="http://schemas.microsoft.com/office/drawing/2014/main" id="{B40E2F77-F718-45B9-B6EA-2B59DD593225}"/>
              </a:ext>
            </a:extLst>
          </p:cNvPr>
          <p:cNvGrpSpPr/>
          <p:nvPr/>
        </p:nvGrpSpPr>
        <p:grpSpPr>
          <a:xfrm>
            <a:off x="8396822" y="3527636"/>
            <a:ext cx="415210" cy="415048"/>
            <a:chOff x="16612657" y="8998511"/>
            <a:chExt cx="830528" cy="830204"/>
          </a:xfrm>
        </p:grpSpPr>
        <p:sp>
          <p:nvSpPr>
            <p:cNvPr id="77" name="Ellipse 76"/>
            <p:cNvSpPr/>
            <p:nvPr/>
          </p:nvSpPr>
          <p:spPr>
            <a:xfrm>
              <a:off x="16612657" y="8998511"/>
              <a:ext cx="830528" cy="830204"/>
            </a:xfrm>
            <a:prstGeom prst="ellipse">
              <a:avLst/>
            </a:prstGeom>
            <a:solidFill>
              <a:srgbClr val="0BD0D9"/>
            </a:solidFill>
            <a:ln>
              <a:solidFill>
                <a:srgbClr val="0BD0D9"/>
              </a:solid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00">
                <a:solidFill>
                  <a:schemeClr val="tx1"/>
                </a:solidFill>
                <a:latin typeface="Avenir Next LT Pro" panose="020B0504020202020204" pitchFamily="34" charset="0"/>
              </a:endParaRPr>
            </a:p>
          </p:txBody>
        </p:sp>
        <p:sp>
          <p:nvSpPr>
            <p:cNvPr id="89" name="Freeform 27"/>
            <p:cNvSpPr>
              <a:spLocks noChangeArrowheads="1"/>
            </p:cNvSpPr>
            <p:nvPr/>
          </p:nvSpPr>
          <p:spPr bwMode="auto">
            <a:xfrm>
              <a:off x="16799542" y="9198460"/>
              <a:ext cx="444458" cy="376427"/>
            </a:xfrm>
            <a:custGeom>
              <a:avLst/>
              <a:gdLst>
                <a:gd name="T0" fmla="*/ 579 w 602"/>
                <a:gd name="T1" fmla="*/ 509 h 510"/>
                <a:gd name="T2" fmla="*/ 579 w 602"/>
                <a:gd name="T3" fmla="*/ 509 h 510"/>
                <a:gd name="T4" fmla="*/ 21 w 602"/>
                <a:gd name="T5" fmla="*/ 509 h 510"/>
                <a:gd name="T6" fmla="*/ 0 w 602"/>
                <a:gd name="T7" fmla="*/ 488 h 510"/>
                <a:gd name="T8" fmla="*/ 0 w 602"/>
                <a:gd name="T9" fmla="*/ 481 h 510"/>
                <a:gd name="T10" fmla="*/ 21 w 602"/>
                <a:gd name="T11" fmla="*/ 452 h 510"/>
                <a:gd name="T12" fmla="*/ 579 w 602"/>
                <a:gd name="T13" fmla="*/ 452 h 510"/>
                <a:gd name="T14" fmla="*/ 601 w 602"/>
                <a:gd name="T15" fmla="*/ 481 h 510"/>
                <a:gd name="T16" fmla="*/ 601 w 602"/>
                <a:gd name="T17" fmla="*/ 488 h 510"/>
                <a:gd name="T18" fmla="*/ 579 w 602"/>
                <a:gd name="T19" fmla="*/ 509 h 510"/>
                <a:gd name="T20" fmla="*/ 487 w 602"/>
                <a:gd name="T21" fmla="*/ 424 h 510"/>
                <a:gd name="T22" fmla="*/ 487 w 602"/>
                <a:gd name="T23" fmla="*/ 424 h 510"/>
                <a:gd name="T24" fmla="*/ 431 w 602"/>
                <a:gd name="T25" fmla="*/ 424 h 510"/>
                <a:gd name="T26" fmla="*/ 403 w 602"/>
                <a:gd name="T27" fmla="*/ 396 h 510"/>
                <a:gd name="T28" fmla="*/ 403 w 602"/>
                <a:gd name="T29" fmla="*/ 28 h 510"/>
                <a:gd name="T30" fmla="*/ 431 w 602"/>
                <a:gd name="T31" fmla="*/ 0 h 510"/>
                <a:gd name="T32" fmla="*/ 487 w 602"/>
                <a:gd name="T33" fmla="*/ 0 h 510"/>
                <a:gd name="T34" fmla="*/ 516 w 602"/>
                <a:gd name="T35" fmla="*/ 28 h 510"/>
                <a:gd name="T36" fmla="*/ 516 w 602"/>
                <a:gd name="T37" fmla="*/ 396 h 510"/>
                <a:gd name="T38" fmla="*/ 487 w 602"/>
                <a:gd name="T39" fmla="*/ 424 h 510"/>
                <a:gd name="T40" fmla="*/ 332 w 602"/>
                <a:gd name="T41" fmla="*/ 424 h 510"/>
                <a:gd name="T42" fmla="*/ 332 w 602"/>
                <a:gd name="T43" fmla="*/ 424 h 510"/>
                <a:gd name="T44" fmla="*/ 276 w 602"/>
                <a:gd name="T45" fmla="*/ 424 h 510"/>
                <a:gd name="T46" fmla="*/ 247 w 602"/>
                <a:gd name="T47" fmla="*/ 396 h 510"/>
                <a:gd name="T48" fmla="*/ 247 w 602"/>
                <a:gd name="T49" fmla="*/ 163 h 510"/>
                <a:gd name="T50" fmla="*/ 276 w 602"/>
                <a:gd name="T51" fmla="*/ 134 h 510"/>
                <a:gd name="T52" fmla="*/ 332 w 602"/>
                <a:gd name="T53" fmla="*/ 134 h 510"/>
                <a:gd name="T54" fmla="*/ 360 w 602"/>
                <a:gd name="T55" fmla="*/ 163 h 510"/>
                <a:gd name="T56" fmla="*/ 360 w 602"/>
                <a:gd name="T57" fmla="*/ 396 h 510"/>
                <a:gd name="T58" fmla="*/ 332 w 602"/>
                <a:gd name="T59" fmla="*/ 424 h 510"/>
                <a:gd name="T60" fmla="*/ 169 w 602"/>
                <a:gd name="T61" fmla="*/ 424 h 510"/>
                <a:gd name="T62" fmla="*/ 169 w 602"/>
                <a:gd name="T63" fmla="*/ 424 h 510"/>
                <a:gd name="T64" fmla="*/ 113 w 602"/>
                <a:gd name="T65" fmla="*/ 424 h 510"/>
                <a:gd name="T66" fmla="*/ 85 w 602"/>
                <a:gd name="T67" fmla="*/ 396 h 510"/>
                <a:gd name="T68" fmla="*/ 85 w 602"/>
                <a:gd name="T69" fmla="*/ 297 h 510"/>
                <a:gd name="T70" fmla="*/ 113 w 602"/>
                <a:gd name="T71" fmla="*/ 269 h 510"/>
                <a:gd name="T72" fmla="*/ 169 w 602"/>
                <a:gd name="T73" fmla="*/ 269 h 510"/>
                <a:gd name="T74" fmla="*/ 198 w 602"/>
                <a:gd name="T75" fmla="*/ 297 h 510"/>
                <a:gd name="T76" fmla="*/ 198 w 602"/>
                <a:gd name="T77" fmla="*/ 396 h 510"/>
                <a:gd name="T78" fmla="*/ 169 w 602"/>
                <a:gd name="T79" fmla="*/ 424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2" h="510">
                  <a:moveTo>
                    <a:pt x="579" y="509"/>
                  </a:moveTo>
                  <a:lnTo>
                    <a:pt x="579" y="509"/>
                  </a:lnTo>
                  <a:cubicBezTo>
                    <a:pt x="21" y="509"/>
                    <a:pt x="21" y="509"/>
                    <a:pt x="21" y="509"/>
                  </a:cubicBezTo>
                  <a:cubicBezTo>
                    <a:pt x="7" y="509"/>
                    <a:pt x="0" y="502"/>
                    <a:pt x="0" y="488"/>
                  </a:cubicBezTo>
                  <a:cubicBezTo>
                    <a:pt x="0" y="481"/>
                    <a:pt x="0" y="481"/>
                    <a:pt x="0" y="481"/>
                  </a:cubicBezTo>
                  <a:cubicBezTo>
                    <a:pt x="0" y="467"/>
                    <a:pt x="7" y="452"/>
                    <a:pt x="21" y="452"/>
                  </a:cubicBezTo>
                  <a:cubicBezTo>
                    <a:pt x="579" y="452"/>
                    <a:pt x="579" y="452"/>
                    <a:pt x="579" y="452"/>
                  </a:cubicBezTo>
                  <a:cubicBezTo>
                    <a:pt x="594" y="452"/>
                    <a:pt x="601" y="467"/>
                    <a:pt x="601" y="481"/>
                  </a:cubicBezTo>
                  <a:cubicBezTo>
                    <a:pt x="601" y="488"/>
                    <a:pt x="601" y="488"/>
                    <a:pt x="601" y="488"/>
                  </a:cubicBezTo>
                  <a:cubicBezTo>
                    <a:pt x="601" y="502"/>
                    <a:pt x="594" y="509"/>
                    <a:pt x="579" y="509"/>
                  </a:cubicBezTo>
                  <a:close/>
                  <a:moveTo>
                    <a:pt x="487" y="424"/>
                  </a:moveTo>
                  <a:lnTo>
                    <a:pt x="487" y="424"/>
                  </a:lnTo>
                  <a:cubicBezTo>
                    <a:pt x="431" y="424"/>
                    <a:pt x="431" y="424"/>
                    <a:pt x="431" y="424"/>
                  </a:cubicBezTo>
                  <a:cubicBezTo>
                    <a:pt x="417" y="424"/>
                    <a:pt x="403" y="417"/>
                    <a:pt x="403" y="396"/>
                  </a:cubicBezTo>
                  <a:cubicBezTo>
                    <a:pt x="403" y="28"/>
                    <a:pt x="403" y="28"/>
                    <a:pt x="403" y="28"/>
                  </a:cubicBezTo>
                  <a:cubicBezTo>
                    <a:pt x="403" y="14"/>
                    <a:pt x="417" y="0"/>
                    <a:pt x="431" y="0"/>
                  </a:cubicBezTo>
                  <a:cubicBezTo>
                    <a:pt x="487" y="0"/>
                    <a:pt x="487" y="0"/>
                    <a:pt x="487" y="0"/>
                  </a:cubicBezTo>
                  <a:cubicBezTo>
                    <a:pt x="509" y="0"/>
                    <a:pt x="516" y="14"/>
                    <a:pt x="516" y="28"/>
                  </a:cubicBezTo>
                  <a:cubicBezTo>
                    <a:pt x="516" y="396"/>
                    <a:pt x="516" y="396"/>
                    <a:pt x="516" y="396"/>
                  </a:cubicBezTo>
                  <a:cubicBezTo>
                    <a:pt x="516" y="417"/>
                    <a:pt x="509" y="424"/>
                    <a:pt x="487" y="424"/>
                  </a:cubicBezTo>
                  <a:close/>
                  <a:moveTo>
                    <a:pt x="332" y="424"/>
                  </a:moveTo>
                  <a:lnTo>
                    <a:pt x="332" y="424"/>
                  </a:lnTo>
                  <a:cubicBezTo>
                    <a:pt x="276" y="424"/>
                    <a:pt x="276" y="424"/>
                    <a:pt x="276" y="424"/>
                  </a:cubicBezTo>
                  <a:cubicBezTo>
                    <a:pt x="254" y="424"/>
                    <a:pt x="247" y="417"/>
                    <a:pt x="247" y="396"/>
                  </a:cubicBezTo>
                  <a:cubicBezTo>
                    <a:pt x="247" y="163"/>
                    <a:pt x="247" y="163"/>
                    <a:pt x="247" y="163"/>
                  </a:cubicBezTo>
                  <a:cubicBezTo>
                    <a:pt x="247" y="149"/>
                    <a:pt x="254" y="134"/>
                    <a:pt x="276" y="134"/>
                  </a:cubicBezTo>
                  <a:cubicBezTo>
                    <a:pt x="332" y="134"/>
                    <a:pt x="332" y="134"/>
                    <a:pt x="332" y="134"/>
                  </a:cubicBezTo>
                  <a:cubicBezTo>
                    <a:pt x="346" y="134"/>
                    <a:pt x="360" y="149"/>
                    <a:pt x="360" y="163"/>
                  </a:cubicBezTo>
                  <a:cubicBezTo>
                    <a:pt x="360" y="396"/>
                    <a:pt x="360" y="396"/>
                    <a:pt x="360" y="396"/>
                  </a:cubicBezTo>
                  <a:cubicBezTo>
                    <a:pt x="360" y="417"/>
                    <a:pt x="346" y="424"/>
                    <a:pt x="332" y="424"/>
                  </a:cubicBezTo>
                  <a:close/>
                  <a:moveTo>
                    <a:pt x="169" y="424"/>
                  </a:moveTo>
                  <a:lnTo>
                    <a:pt x="169" y="424"/>
                  </a:lnTo>
                  <a:cubicBezTo>
                    <a:pt x="113" y="424"/>
                    <a:pt x="113" y="424"/>
                    <a:pt x="113" y="424"/>
                  </a:cubicBezTo>
                  <a:cubicBezTo>
                    <a:pt x="99" y="424"/>
                    <a:pt x="85" y="417"/>
                    <a:pt x="85" y="396"/>
                  </a:cubicBezTo>
                  <a:cubicBezTo>
                    <a:pt x="85" y="297"/>
                    <a:pt x="85" y="297"/>
                    <a:pt x="85" y="297"/>
                  </a:cubicBezTo>
                  <a:cubicBezTo>
                    <a:pt x="85" y="276"/>
                    <a:pt x="99" y="269"/>
                    <a:pt x="113" y="269"/>
                  </a:cubicBezTo>
                  <a:cubicBezTo>
                    <a:pt x="169" y="269"/>
                    <a:pt x="169" y="269"/>
                    <a:pt x="169" y="269"/>
                  </a:cubicBezTo>
                  <a:cubicBezTo>
                    <a:pt x="184" y="269"/>
                    <a:pt x="198" y="276"/>
                    <a:pt x="198" y="297"/>
                  </a:cubicBezTo>
                  <a:cubicBezTo>
                    <a:pt x="198" y="396"/>
                    <a:pt x="198" y="396"/>
                    <a:pt x="198" y="396"/>
                  </a:cubicBezTo>
                  <a:cubicBezTo>
                    <a:pt x="198" y="417"/>
                    <a:pt x="184" y="424"/>
                    <a:pt x="169" y="424"/>
                  </a:cubicBezTo>
                  <a:close/>
                </a:path>
              </a:pathLst>
            </a:custGeom>
            <a:solidFill>
              <a:srgbClr val="FFFFFF"/>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latin typeface="Avenir Next LT Pro" panose="020B0504020202020204" pitchFamily="34" charset="0"/>
              </a:endParaRPr>
            </a:p>
          </p:txBody>
        </p:sp>
      </p:grpSp>
      <p:sp>
        <p:nvSpPr>
          <p:cNvPr id="91" name="Textfeld 30">
            <a:extLst>
              <a:ext uri="{FF2B5EF4-FFF2-40B4-BE49-F238E27FC236}">
                <a16:creationId xmlns:a16="http://schemas.microsoft.com/office/drawing/2014/main" id="{6FD62A14-4386-4468-B337-5FC14E314324}"/>
              </a:ext>
            </a:extLst>
          </p:cNvPr>
          <p:cNvSpPr txBox="1"/>
          <p:nvPr/>
        </p:nvSpPr>
        <p:spPr>
          <a:xfrm>
            <a:off x="3487384" y="794621"/>
            <a:ext cx="4937870" cy="553870"/>
          </a:xfrm>
          <a:prstGeom prst="rect">
            <a:avLst/>
          </a:prstGeom>
          <a:solidFill>
            <a:srgbClr val="002060"/>
          </a:solidFill>
        </p:spPr>
        <p:txBody>
          <a:bodyPr wrap="square" rtlCol="0">
            <a:spAutoFit/>
          </a:bodyPr>
          <a:lstStyle/>
          <a:p>
            <a:pPr algn="ctr"/>
            <a:r>
              <a:rPr lang="de-DE" sz="2999" dirty="0">
                <a:solidFill>
                  <a:schemeClr val="bg1"/>
                </a:solidFill>
                <a:latin typeface="Avenir Next LT Pro" panose="020B0504020202020204" pitchFamily="34" charset="0"/>
                <a:cs typeface="Century Gothic"/>
              </a:rPr>
              <a:t>TABLE OF CONTENTS</a:t>
            </a:r>
          </a:p>
        </p:txBody>
      </p:sp>
    </p:spTree>
    <p:extLst>
      <p:ext uri="{BB962C8B-B14F-4D97-AF65-F5344CB8AC3E}">
        <p14:creationId xmlns:p14="http://schemas.microsoft.com/office/powerpoint/2010/main" val="257629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800"/>
                                        <p:tgtEl>
                                          <p:spTgt spid="30"/>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up)">
                                      <p:cBhvr>
                                        <p:cTn id="10" dur="800"/>
                                        <p:tgtEl>
                                          <p:spTgt spid="28"/>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up)">
                                      <p:cBhvr>
                                        <p:cTn id="13" dur="800"/>
                                        <p:tgtEl>
                                          <p:spTgt spid="27"/>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up)">
                                      <p:cBhvr>
                                        <p:cTn id="16" dur="800"/>
                                        <p:tgtEl>
                                          <p:spTgt spid="26"/>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up)">
                                      <p:cBhvr>
                                        <p:cTn id="19" dur="800"/>
                                        <p:tgtEl>
                                          <p:spTgt spid="29"/>
                                        </p:tgtEl>
                                      </p:cBhvr>
                                    </p:animEffect>
                                  </p:childTnLst>
                                </p:cTn>
                              </p:par>
                            </p:childTnLst>
                          </p:cTn>
                        </p:par>
                        <p:par>
                          <p:cTn id="20" fill="hold">
                            <p:stCondLst>
                              <p:cond delay="800"/>
                            </p:stCondLst>
                            <p:childTnLst>
                              <p:par>
                                <p:cTn id="21" presetID="2" presetClass="entr" presetSubtype="1"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250" fill="hold"/>
                                        <p:tgtEl>
                                          <p:spTgt spid="5"/>
                                        </p:tgtEl>
                                        <p:attrNameLst>
                                          <p:attrName>ppt_x</p:attrName>
                                        </p:attrNameLst>
                                      </p:cBhvr>
                                      <p:tavLst>
                                        <p:tav tm="0">
                                          <p:val>
                                            <p:strVal val="#ppt_x"/>
                                          </p:val>
                                        </p:tav>
                                        <p:tav tm="100000">
                                          <p:val>
                                            <p:strVal val="#ppt_x"/>
                                          </p:val>
                                        </p:tav>
                                      </p:tavLst>
                                    </p:anim>
                                    <p:anim calcmode="lin" valueType="num">
                                      <p:cBhvr additive="base">
                                        <p:cTn id="24" dur="25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250" fill="hold"/>
                                        <p:tgtEl>
                                          <p:spTgt spid="16"/>
                                        </p:tgtEl>
                                        <p:attrNameLst>
                                          <p:attrName>ppt_x</p:attrName>
                                        </p:attrNameLst>
                                      </p:cBhvr>
                                      <p:tavLst>
                                        <p:tav tm="0">
                                          <p:val>
                                            <p:strVal val="#ppt_x"/>
                                          </p:val>
                                        </p:tav>
                                        <p:tav tm="100000">
                                          <p:val>
                                            <p:strVal val="#ppt_x"/>
                                          </p:val>
                                        </p:tav>
                                      </p:tavLst>
                                    </p:anim>
                                    <p:anim calcmode="lin" valueType="num">
                                      <p:cBhvr additive="base">
                                        <p:cTn id="28" dur="250" fill="hold"/>
                                        <p:tgtEl>
                                          <p:spTgt spid="16"/>
                                        </p:tgtEl>
                                        <p:attrNameLst>
                                          <p:attrName>ppt_y</p:attrName>
                                        </p:attrNameLst>
                                      </p:cBhvr>
                                      <p:tavLst>
                                        <p:tav tm="0">
                                          <p:val>
                                            <p:strVal val="0-#ppt_h/2"/>
                                          </p:val>
                                        </p:tav>
                                        <p:tav tm="100000">
                                          <p:val>
                                            <p:strVal val="#ppt_y"/>
                                          </p:val>
                                        </p:tav>
                                      </p:tavLst>
                                    </p:anim>
                                  </p:childTnLst>
                                </p:cTn>
                              </p:par>
                            </p:childTnLst>
                          </p:cTn>
                        </p:par>
                        <p:par>
                          <p:cTn id="29" fill="hold">
                            <p:stCondLst>
                              <p:cond delay="1050"/>
                            </p:stCondLst>
                            <p:childTnLst>
                              <p:par>
                                <p:cTn id="30" presetID="2" presetClass="entr" presetSubtype="1"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250" fill="hold"/>
                                        <p:tgtEl>
                                          <p:spTgt spid="12"/>
                                        </p:tgtEl>
                                        <p:attrNameLst>
                                          <p:attrName>ppt_x</p:attrName>
                                        </p:attrNameLst>
                                      </p:cBhvr>
                                      <p:tavLst>
                                        <p:tav tm="0">
                                          <p:val>
                                            <p:strVal val="#ppt_x"/>
                                          </p:val>
                                        </p:tav>
                                        <p:tav tm="100000">
                                          <p:val>
                                            <p:strVal val="#ppt_x"/>
                                          </p:val>
                                        </p:tav>
                                      </p:tavLst>
                                    </p:anim>
                                    <p:anim calcmode="lin" valueType="num">
                                      <p:cBhvr additive="base">
                                        <p:cTn id="33" dur="250" fill="hold"/>
                                        <p:tgtEl>
                                          <p:spTgt spid="12"/>
                                        </p:tgtEl>
                                        <p:attrNameLst>
                                          <p:attrName>ppt_y</p:attrName>
                                        </p:attrNameLst>
                                      </p:cBhvr>
                                      <p:tavLst>
                                        <p:tav tm="0">
                                          <p:val>
                                            <p:strVal val="0-#ppt_h/2"/>
                                          </p:val>
                                        </p:tav>
                                        <p:tav tm="100000">
                                          <p:val>
                                            <p:strVal val="#ppt_y"/>
                                          </p:val>
                                        </p:tav>
                                      </p:tavLst>
                                    </p:anim>
                                  </p:childTnLst>
                                </p:cTn>
                              </p:par>
                            </p:childTnLst>
                          </p:cTn>
                        </p:par>
                        <p:par>
                          <p:cTn id="34" fill="hold">
                            <p:stCondLst>
                              <p:cond delay="1300"/>
                            </p:stCondLst>
                            <p:childTnLst>
                              <p:par>
                                <p:cTn id="35" presetID="2" presetClass="entr" presetSubtype="1"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250" fill="hold"/>
                                        <p:tgtEl>
                                          <p:spTgt spid="13"/>
                                        </p:tgtEl>
                                        <p:attrNameLst>
                                          <p:attrName>ppt_x</p:attrName>
                                        </p:attrNameLst>
                                      </p:cBhvr>
                                      <p:tavLst>
                                        <p:tav tm="0">
                                          <p:val>
                                            <p:strVal val="#ppt_x"/>
                                          </p:val>
                                        </p:tav>
                                        <p:tav tm="100000">
                                          <p:val>
                                            <p:strVal val="#ppt_x"/>
                                          </p:val>
                                        </p:tav>
                                      </p:tavLst>
                                    </p:anim>
                                    <p:anim calcmode="lin" valueType="num">
                                      <p:cBhvr additive="base">
                                        <p:cTn id="38" dur="250" fill="hold"/>
                                        <p:tgtEl>
                                          <p:spTgt spid="13"/>
                                        </p:tgtEl>
                                        <p:attrNameLst>
                                          <p:attrName>ppt_y</p:attrName>
                                        </p:attrNameLst>
                                      </p:cBhvr>
                                      <p:tavLst>
                                        <p:tav tm="0">
                                          <p:val>
                                            <p:strVal val="0-#ppt_h/2"/>
                                          </p:val>
                                        </p:tav>
                                        <p:tav tm="100000">
                                          <p:val>
                                            <p:strVal val="#ppt_y"/>
                                          </p:val>
                                        </p:tav>
                                      </p:tavLst>
                                    </p:anim>
                                  </p:childTnLst>
                                </p:cTn>
                              </p:par>
                              <p:par>
                                <p:cTn id="39" presetID="2" presetClass="entr" presetSubtype="1"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250" fill="hold"/>
                                        <p:tgtEl>
                                          <p:spTgt spid="14"/>
                                        </p:tgtEl>
                                        <p:attrNameLst>
                                          <p:attrName>ppt_x</p:attrName>
                                        </p:attrNameLst>
                                      </p:cBhvr>
                                      <p:tavLst>
                                        <p:tav tm="0">
                                          <p:val>
                                            <p:strVal val="#ppt_x"/>
                                          </p:val>
                                        </p:tav>
                                        <p:tav tm="100000">
                                          <p:val>
                                            <p:strVal val="#ppt_x"/>
                                          </p:val>
                                        </p:tav>
                                      </p:tavLst>
                                    </p:anim>
                                    <p:anim calcmode="lin" valueType="num">
                                      <p:cBhvr additive="base">
                                        <p:cTn id="42" dur="250" fill="hold"/>
                                        <p:tgtEl>
                                          <p:spTgt spid="14"/>
                                        </p:tgtEl>
                                        <p:attrNameLst>
                                          <p:attrName>ppt_y</p:attrName>
                                        </p:attrNameLst>
                                      </p:cBhvr>
                                      <p:tavLst>
                                        <p:tav tm="0">
                                          <p:val>
                                            <p:strVal val="0-#ppt_h/2"/>
                                          </p:val>
                                        </p:tav>
                                        <p:tav tm="100000">
                                          <p:val>
                                            <p:strVal val="#ppt_y"/>
                                          </p:val>
                                        </p:tav>
                                      </p:tavLst>
                                    </p:anim>
                                  </p:childTnLst>
                                </p:cTn>
                              </p:par>
                            </p:childTnLst>
                          </p:cTn>
                        </p:par>
                        <p:par>
                          <p:cTn id="43" fill="hold">
                            <p:stCondLst>
                              <p:cond delay="1550"/>
                            </p:stCondLst>
                            <p:childTnLst>
                              <p:par>
                                <p:cTn id="44" presetID="42" presetClass="entr" presetSubtype="0" fill="hold" nodeType="afterEffect">
                                  <p:stCondLst>
                                    <p:cond delay="0"/>
                                  </p:stCondLst>
                                  <p:childTnLst>
                                    <p:set>
                                      <p:cBhvr>
                                        <p:cTn id="45" dur="1" fill="hold">
                                          <p:stCondLst>
                                            <p:cond delay="0"/>
                                          </p:stCondLst>
                                        </p:cTn>
                                        <p:tgtEl>
                                          <p:spTgt spid="67"/>
                                        </p:tgtEl>
                                        <p:attrNameLst>
                                          <p:attrName>style.visibility</p:attrName>
                                        </p:attrNameLst>
                                      </p:cBhvr>
                                      <p:to>
                                        <p:strVal val="visible"/>
                                      </p:to>
                                    </p:set>
                                    <p:animEffect transition="in" filter="fade">
                                      <p:cBhvr>
                                        <p:cTn id="46" dur="500"/>
                                        <p:tgtEl>
                                          <p:spTgt spid="67"/>
                                        </p:tgtEl>
                                      </p:cBhvr>
                                    </p:animEffect>
                                    <p:anim calcmode="lin" valueType="num">
                                      <p:cBhvr>
                                        <p:cTn id="47" dur="500" fill="hold"/>
                                        <p:tgtEl>
                                          <p:spTgt spid="67"/>
                                        </p:tgtEl>
                                        <p:attrNameLst>
                                          <p:attrName>ppt_x</p:attrName>
                                        </p:attrNameLst>
                                      </p:cBhvr>
                                      <p:tavLst>
                                        <p:tav tm="0">
                                          <p:val>
                                            <p:strVal val="#ppt_x"/>
                                          </p:val>
                                        </p:tav>
                                        <p:tav tm="100000">
                                          <p:val>
                                            <p:strVal val="#ppt_x"/>
                                          </p:val>
                                        </p:tav>
                                      </p:tavLst>
                                    </p:anim>
                                    <p:anim calcmode="lin" valueType="num">
                                      <p:cBhvr>
                                        <p:cTn id="48" dur="500" fill="hold"/>
                                        <p:tgtEl>
                                          <p:spTgt spid="67"/>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fade">
                                      <p:cBhvr>
                                        <p:cTn id="51" dur="1000"/>
                                        <p:tgtEl>
                                          <p:spTgt spid="68"/>
                                        </p:tgtEl>
                                      </p:cBhvr>
                                    </p:animEffect>
                                    <p:anim calcmode="lin" valueType="num">
                                      <p:cBhvr>
                                        <p:cTn id="52" dur="1000" fill="hold"/>
                                        <p:tgtEl>
                                          <p:spTgt spid="68"/>
                                        </p:tgtEl>
                                        <p:attrNameLst>
                                          <p:attrName>ppt_x</p:attrName>
                                        </p:attrNameLst>
                                      </p:cBhvr>
                                      <p:tavLst>
                                        <p:tav tm="0">
                                          <p:val>
                                            <p:strVal val="#ppt_x"/>
                                          </p:val>
                                        </p:tav>
                                        <p:tav tm="100000">
                                          <p:val>
                                            <p:strVal val="#ppt_x"/>
                                          </p:val>
                                        </p:tav>
                                      </p:tavLst>
                                    </p:anim>
                                    <p:anim calcmode="lin" valueType="num">
                                      <p:cBhvr>
                                        <p:cTn id="53" dur="1000" fill="hold"/>
                                        <p:tgtEl>
                                          <p:spTgt spid="68"/>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69"/>
                                        </p:tgtEl>
                                        <p:attrNameLst>
                                          <p:attrName>style.visibility</p:attrName>
                                        </p:attrNameLst>
                                      </p:cBhvr>
                                      <p:to>
                                        <p:strVal val="visible"/>
                                      </p:to>
                                    </p:set>
                                    <p:animEffect transition="in" filter="fade">
                                      <p:cBhvr>
                                        <p:cTn id="56" dur="1000"/>
                                        <p:tgtEl>
                                          <p:spTgt spid="69"/>
                                        </p:tgtEl>
                                      </p:cBhvr>
                                    </p:animEffect>
                                    <p:anim calcmode="lin" valueType="num">
                                      <p:cBhvr>
                                        <p:cTn id="57" dur="1000" fill="hold"/>
                                        <p:tgtEl>
                                          <p:spTgt spid="69"/>
                                        </p:tgtEl>
                                        <p:attrNameLst>
                                          <p:attrName>ppt_x</p:attrName>
                                        </p:attrNameLst>
                                      </p:cBhvr>
                                      <p:tavLst>
                                        <p:tav tm="0">
                                          <p:val>
                                            <p:strVal val="#ppt_x"/>
                                          </p:val>
                                        </p:tav>
                                        <p:tav tm="100000">
                                          <p:val>
                                            <p:strVal val="#ppt_x"/>
                                          </p:val>
                                        </p:tav>
                                      </p:tavLst>
                                    </p:anim>
                                    <p:anim calcmode="lin" valueType="num">
                                      <p:cBhvr>
                                        <p:cTn id="58" dur="1000" fill="hold"/>
                                        <p:tgtEl>
                                          <p:spTgt spid="69"/>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82"/>
                                        </p:tgtEl>
                                        <p:attrNameLst>
                                          <p:attrName>style.visibility</p:attrName>
                                        </p:attrNameLst>
                                      </p:cBhvr>
                                      <p:to>
                                        <p:strVal val="visible"/>
                                      </p:to>
                                    </p:set>
                                    <p:animEffect transition="in" filter="fade">
                                      <p:cBhvr>
                                        <p:cTn id="61" dur="500"/>
                                        <p:tgtEl>
                                          <p:spTgt spid="82"/>
                                        </p:tgtEl>
                                      </p:cBhvr>
                                    </p:animEffect>
                                    <p:anim calcmode="lin" valueType="num">
                                      <p:cBhvr>
                                        <p:cTn id="62" dur="500" fill="hold"/>
                                        <p:tgtEl>
                                          <p:spTgt spid="82"/>
                                        </p:tgtEl>
                                        <p:attrNameLst>
                                          <p:attrName>ppt_x</p:attrName>
                                        </p:attrNameLst>
                                      </p:cBhvr>
                                      <p:tavLst>
                                        <p:tav tm="0">
                                          <p:val>
                                            <p:strVal val="#ppt_x"/>
                                          </p:val>
                                        </p:tav>
                                        <p:tav tm="100000">
                                          <p:val>
                                            <p:strVal val="#ppt_x"/>
                                          </p:val>
                                        </p:tav>
                                      </p:tavLst>
                                    </p:anim>
                                    <p:anim calcmode="lin" valueType="num">
                                      <p:cBhvr>
                                        <p:cTn id="63" dur="500" fill="hold"/>
                                        <p:tgtEl>
                                          <p:spTgt spid="82"/>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84"/>
                                        </p:tgtEl>
                                        <p:attrNameLst>
                                          <p:attrName>style.visibility</p:attrName>
                                        </p:attrNameLst>
                                      </p:cBhvr>
                                      <p:to>
                                        <p:strVal val="visible"/>
                                      </p:to>
                                    </p:set>
                                    <p:animEffect transition="in" filter="fade">
                                      <p:cBhvr>
                                        <p:cTn id="66" dur="1000"/>
                                        <p:tgtEl>
                                          <p:spTgt spid="84"/>
                                        </p:tgtEl>
                                      </p:cBhvr>
                                    </p:animEffect>
                                    <p:anim calcmode="lin" valueType="num">
                                      <p:cBhvr>
                                        <p:cTn id="67" dur="1000" fill="hold"/>
                                        <p:tgtEl>
                                          <p:spTgt spid="84"/>
                                        </p:tgtEl>
                                        <p:attrNameLst>
                                          <p:attrName>ppt_x</p:attrName>
                                        </p:attrNameLst>
                                      </p:cBhvr>
                                      <p:tavLst>
                                        <p:tav tm="0">
                                          <p:val>
                                            <p:strVal val="#ppt_x"/>
                                          </p:val>
                                        </p:tav>
                                        <p:tav tm="100000">
                                          <p:val>
                                            <p:strVal val="#ppt_x"/>
                                          </p:val>
                                        </p:tav>
                                      </p:tavLst>
                                    </p:anim>
                                    <p:anim calcmode="lin" valueType="num">
                                      <p:cBhvr>
                                        <p:cTn id="68" dur="1000" fill="hold"/>
                                        <p:tgtEl>
                                          <p:spTgt spid="84"/>
                                        </p:tgtEl>
                                        <p:attrNameLst>
                                          <p:attrName>ppt_y</p:attrName>
                                        </p:attrNameLst>
                                      </p:cBhvr>
                                      <p:tavLst>
                                        <p:tav tm="0">
                                          <p:val>
                                            <p:strVal val="#ppt_y+.1"/>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0-#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6"/>
                                        </p:tgtEl>
                                        <p:attrNameLst>
                                          <p:attrName>style.visibility</p:attrName>
                                        </p:attrNameLst>
                                      </p:cBhvr>
                                      <p:to>
                                        <p:strVal val="visible"/>
                                      </p:to>
                                    </p:set>
                                    <p:anim calcmode="lin" valueType="num">
                                      <p:cBhvr additive="base">
                                        <p:cTn id="75" dur="500" fill="hold"/>
                                        <p:tgtEl>
                                          <p:spTgt spid="6"/>
                                        </p:tgtEl>
                                        <p:attrNameLst>
                                          <p:attrName>ppt_x</p:attrName>
                                        </p:attrNameLst>
                                      </p:cBhvr>
                                      <p:tavLst>
                                        <p:tav tm="0">
                                          <p:val>
                                            <p:strVal val="0-#ppt_w/2"/>
                                          </p:val>
                                        </p:tav>
                                        <p:tav tm="100000">
                                          <p:val>
                                            <p:strVal val="#ppt_x"/>
                                          </p:val>
                                        </p:tav>
                                      </p:tavLst>
                                    </p:anim>
                                    <p:anim calcmode="lin" valueType="num">
                                      <p:cBhvr additive="base">
                                        <p:cTn id="76" dur="500" fill="hold"/>
                                        <p:tgtEl>
                                          <p:spTgt spid="6"/>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54"/>
                                        </p:tgtEl>
                                        <p:attrNameLst>
                                          <p:attrName>style.visibility</p:attrName>
                                        </p:attrNameLst>
                                      </p:cBhvr>
                                      <p:to>
                                        <p:strVal val="visible"/>
                                      </p:to>
                                    </p:set>
                                    <p:anim calcmode="lin" valueType="num">
                                      <p:cBhvr additive="base">
                                        <p:cTn id="79" dur="500" fill="hold"/>
                                        <p:tgtEl>
                                          <p:spTgt spid="54"/>
                                        </p:tgtEl>
                                        <p:attrNameLst>
                                          <p:attrName>ppt_x</p:attrName>
                                        </p:attrNameLst>
                                      </p:cBhvr>
                                      <p:tavLst>
                                        <p:tav tm="0">
                                          <p:val>
                                            <p:strVal val="0-#ppt_w/2"/>
                                          </p:val>
                                        </p:tav>
                                        <p:tav tm="100000">
                                          <p:val>
                                            <p:strVal val="#ppt_x"/>
                                          </p:val>
                                        </p:tav>
                                      </p:tavLst>
                                    </p:anim>
                                    <p:anim calcmode="lin" valueType="num">
                                      <p:cBhvr additive="base">
                                        <p:cTn id="80" dur="500" fill="hold"/>
                                        <p:tgtEl>
                                          <p:spTgt spid="54"/>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7"/>
                                        </p:tgtEl>
                                        <p:attrNameLst>
                                          <p:attrName>style.visibility</p:attrName>
                                        </p:attrNameLst>
                                      </p:cBhvr>
                                      <p:to>
                                        <p:strVal val="visible"/>
                                      </p:to>
                                    </p:set>
                                    <p:anim calcmode="lin" valueType="num">
                                      <p:cBhvr additive="base">
                                        <p:cTn id="83" dur="500" fill="hold"/>
                                        <p:tgtEl>
                                          <p:spTgt spid="7"/>
                                        </p:tgtEl>
                                        <p:attrNameLst>
                                          <p:attrName>ppt_x</p:attrName>
                                        </p:attrNameLst>
                                      </p:cBhvr>
                                      <p:tavLst>
                                        <p:tav tm="0">
                                          <p:val>
                                            <p:strVal val="0-#ppt_w/2"/>
                                          </p:val>
                                        </p:tav>
                                        <p:tav tm="100000">
                                          <p:val>
                                            <p:strVal val="#ppt_x"/>
                                          </p:val>
                                        </p:tav>
                                      </p:tavLst>
                                    </p:anim>
                                    <p:anim calcmode="lin" valueType="num">
                                      <p:cBhvr additive="base">
                                        <p:cTn id="84" dur="500" fill="hold"/>
                                        <p:tgtEl>
                                          <p:spTgt spid="7"/>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56"/>
                                        </p:tgtEl>
                                        <p:attrNameLst>
                                          <p:attrName>style.visibility</p:attrName>
                                        </p:attrNameLst>
                                      </p:cBhvr>
                                      <p:to>
                                        <p:strVal val="visible"/>
                                      </p:to>
                                    </p:set>
                                    <p:anim calcmode="lin" valueType="num">
                                      <p:cBhvr additive="base">
                                        <p:cTn id="87" dur="500" fill="hold"/>
                                        <p:tgtEl>
                                          <p:spTgt spid="56"/>
                                        </p:tgtEl>
                                        <p:attrNameLst>
                                          <p:attrName>ppt_x</p:attrName>
                                        </p:attrNameLst>
                                      </p:cBhvr>
                                      <p:tavLst>
                                        <p:tav tm="0">
                                          <p:val>
                                            <p:strVal val="0-#ppt_w/2"/>
                                          </p:val>
                                        </p:tav>
                                        <p:tav tm="100000">
                                          <p:val>
                                            <p:strVal val="#ppt_x"/>
                                          </p:val>
                                        </p:tav>
                                      </p:tavLst>
                                    </p:anim>
                                    <p:anim calcmode="lin" valueType="num">
                                      <p:cBhvr additive="base">
                                        <p:cTn id="88" dur="500" fill="hold"/>
                                        <p:tgtEl>
                                          <p:spTgt spid="56"/>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8"/>
                                        </p:tgtEl>
                                        <p:attrNameLst>
                                          <p:attrName>style.visibility</p:attrName>
                                        </p:attrNameLst>
                                      </p:cBhvr>
                                      <p:to>
                                        <p:strVal val="visible"/>
                                      </p:to>
                                    </p:set>
                                    <p:anim calcmode="lin" valueType="num">
                                      <p:cBhvr additive="base">
                                        <p:cTn id="91" dur="500" fill="hold"/>
                                        <p:tgtEl>
                                          <p:spTgt spid="8"/>
                                        </p:tgtEl>
                                        <p:attrNameLst>
                                          <p:attrName>ppt_x</p:attrName>
                                        </p:attrNameLst>
                                      </p:cBhvr>
                                      <p:tavLst>
                                        <p:tav tm="0">
                                          <p:val>
                                            <p:strVal val="0-#ppt_w/2"/>
                                          </p:val>
                                        </p:tav>
                                        <p:tav tm="100000">
                                          <p:val>
                                            <p:strVal val="#ppt_x"/>
                                          </p:val>
                                        </p:tav>
                                      </p:tavLst>
                                    </p:anim>
                                    <p:anim calcmode="lin" valueType="num">
                                      <p:cBhvr additive="base">
                                        <p:cTn id="92" dur="500" fill="hold"/>
                                        <p:tgtEl>
                                          <p:spTgt spid="8"/>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75"/>
                                        </p:tgtEl>
                                        <p:attrNameLst>
                                          <p:attrName>style.visibility</p:attrName>
                                        </p:attrNameLst>
                                      </p:cBhvr>
                                      <p:to>
                                        <p:strVal val="visible"/>
                                      </p:to>
                                    </p:set>
                                    <p:anim calcmode="lin" valueType="num">
                                      <p:cBhvr additive="base">
                                        <p:cTn id="95" dur="500" fill="hold"/>
                                        <p:tgtEl>
                                          <p:spTgt spid="75"/>
                                        </p:tgtEl>
                                        <p:attrNameLst>
                                          <p:attrName>ppt_x</p:attrName>
                                        </p:attrNameLst>
                                      </p:cBhvr>
                                      <p:tavLst>
                                        <p:tav tm="0">
                                          <p:val>
                                            <p:strVal val="1+#ppt_w/2"/>
                                          </p:val>
                                        </p:tav>
                                        <p:tav tm="100000">
                                          <p:val>
                                            <p:strVal val="#ppt_x"/>
                                          </p:val>
                                        </p:tav>
                                      </p:tavLst>
                                    </p:anim>
                                    <p:anim calcmode="lin" valueType="num">
                                      <p:cBhvr additive="base">
                                        <p:cTn id="96" dur="500" fill="hold"/>
                                        <p:tgtEl>
                                          <p:spTgt spid="75"/>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9"/>
                                        </p:tgtEl>
                                        <p:attrNameLst>
                                          <p:attrName>style.visibility</p:attrName>
                                        </p:attrNameLst>
                                      </p:cBhvr>
                                      <p:to>
                                        <p:strVal val="visible"/>
                                      </p:to>
                                    </p:set>
                                    <p:anim calcmode="lin" valueType="num">
                                      <p:cBhvr additive="base">
                                        <p:cTn id="99" dur="500" fill="hold"/>
                                        <p:tgtEl>
                                          <p:spTgt spid="9"/>
                                        </p:tgtEl>
                                        <p:attrNameLst>
                                          <p:attrName>ppt_x</p:attrName>
                                        </p:attrNameLst>
                                      </p:cBhvr>
                                      <p:tavLst>
                                        <p:tav tm="0">
                                          <p:val>
                                            <p:strVal val="1+#ppt_w/2"/>
                                          </p:val>
                                        </p:tav>
                                        <p:tav tm="100000">
                                          <p:val>
                                            <p:strVal val="#ppt_x"/>
                                          </p:val>
                                        </p:tav>
                                      </p:tavLst>
                                    </p:anim>
                                    <p:anim calcmode="lin" valueType="num">
                                      <p:cBhvr additive="base">
                                        <p:cTn id="100" dur="500" fill="hold"/>
                                        <p:tgtEl>
                                          <p:spTgt spid="9"/>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73"/>
                                        </p:tgtEl>
                                        <p:attrNameLst>
                                          <p:attrName>style.visibility</p:attrName>
                                        </p:attrNameLst>
                                      </p:cBhvr>
                                      <p:to>
                                        <p:strVal val="visible"/>
                                      </p:to>
                                    </p:set>
                                    <p:anim calcmode="lin" valueType="num">
                                      <p:cBhvr additive="base">
                                        <p:cTn id="103" dur="500" fill="hold"/>
                                        <p:tgtEl>
                                          <p:spTgt spid="73"/>
                                        </p:tgtEl>
                                        <p:attrNameLst>
                                          <p:attrName>ppt_x</p:attrName>
                                        </p:attrNameLst>
                                      </p:cBhvr>
                                      <p:tavLst>
                                        <p:tav tm="0">
                                          <p:val>
                                            <p:strVal val="1+#ppt_w/2"/>
                                          </p:val>
                                        </p:tav>
                                        <p:tav tm="100000">
                                          <p:val>
                                            <p:strVal val="#ppt_x"/>
                                          </p:val>
                                        </p:tav>
                                      </p:tavLst>
                                    </p:anim>
                                    <p:anim calcmode="lin" valueType="num">
                                      <p:cBhvr additive="base">
                                        <p:cTn id="104" dur="500" fill="hold"/>
                                        <p:tgtEl>
                                          <p:spTgt spid="73"/>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0"/>
                                  </p:stCondLst>
                                  <p:childTnLst>
                                    <p:set>
                                      <p:cBhvr>
                                        <p:cTn id="106" dur="1" fill="hold">
                                          <p:stCondLst>
                                            <p:cond delay="0"/>
                                          </p:stCondLst>
                                        </p:cTn>
                                        <p:tgtEl>
                                          <p:spTgt spid="11"/>
                                        </p:tgtEl>
                                        <p:attrNameLst>
                                          <p:attrName>style.visibility</p:attrName>
                                        </p:attrNameLst>
                                      </p:cBhvr>
                                      <p:to>
                                        <p:strVal val="visible"/>
                                      </p:to>
                                    </p:set>
                                    <p:anim calcmode="lin" valueType="num">
                                      <p:cBhvr additive="base">
                                        <p:cTn id="107" dur="500" fill="hold"/>
                                        <p:tgtEl>
                                          <p:spTgt spid="11"/>
                                        </p:tgtEl>
                                        <p:attrNameLst>
                                          <p:attrName>ppt_x</p:attrName>
                                        </p:attrNameLst>
                                      </p:cBhvr>
                                      <p:tavLst>
                                        <p:tav tm="0">
                                          <p:val>
                                            <p:strVal val="1+#ppt_w/2"/>
                                          </p:val>
                                        </p:tav>
                                        <p:tav tm="100000">
                                          <p:val>
                                            <p:strVal val="#ppt_x"/>
                                          </p:val>
                                        </p:tav>
                                      </p:tavLst>
                                    </p:anim>
                                    <p:anim calcmode="lin" valueType="num">
                                      <p:cBhvr additive="base">
                                        <p:cTn id="10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54" grpId="0"/>
      <p:bldP spid="56" grpId="0"/>
      <p:bldP spid="58" grpId="0"/>
      <p:bldP spid="73" grpId="0"/>
      <p:bldP spid="75" grpId="0"/>
      <p:bldP spid="6" grpId="0"/>
      <p:bldP spid="7" grpId="0"/>
      <p:bldP spid="8" grpId="0"/>
      <p:bldP spid="9"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949715C-60EE-0B58-E7F8-11D7833C7571}"/>
              </a:ext>
            </a:extLst>
          </p:cNvPr>
          <p:cNvPicPr>
            <a:picLocks noChangeAspect="1"/>
          </p:cNvPicPr>
          <p:nvPr/>
        </p:nvPicPr>
        <p:blipFill>
          <a:blip r:embed="rId2"/>
          <a:stretch>
            <a:fillRect/>
          </a:stretch>
        </p:blipFill>
        <p:spPr>
          <a:xfrm>
            <a:off x="388" y="0"/>
            <a:ext cx="12191224" cy="6858000"/>
          </a:xfrm>
          <a:prstGeom prst="rect">
            <a:avLst/>
          </a:prstGeom>
        </p:spPr>
      </p:pic>
      <p:sp>
        <p:nvSpPr>
          <p:cNvPr id="2" name="TextBox 1">
            <a:extLst>
              <a:ext uri="{FF2B5EF4-FFF2-40B4-BE49-F238E27FC236}">
                <a16:creationId xmlns:a16="http://schemas.microsoft.com/office/drawing/2014/main" id="{B363AA18-19D2-56B5-B2DC-E13E68AD5A8E}"/>
              </a:ext>
            </a:extLst>
          </p:cNvPr>
          <p:cNvSpPr txBox="1"/>
          <p:nvPr/>
        </p:nvSpPr>
        <p:spPr>
          <a:xfrm>
            <a:off x="6096001" y="4200940"/>
            <a:ext cx="1338470" cy="292388"/>
          </a:xfrm>
          <a:prstGeom prst="rect">
            <a:avLst/>
          </a:prstGeom>
          <a:solidFill>
            <a:schemeClr val="bg1"/>
          </a:solidFill>
        </p:spPr>
        <p:txBody>
          <a:bodyPr wrap="square" rtlCol="0">
            <a:spAutoFit/>
          </a:bodyPr>
          <a:lstStyle/>
          <a:p>
            <a:r>
              <a:rPr lang="en-US" sz="1300" dirty="0">
                <a:latin typeface="Avenir Next LT Pro" panose="020B0504020202020204" pitchFamily="34" charset="0"/>
              </a:rPr>
              <a:t>   opportunities</a:t>
            </a:r>
          </a:p>
        </p:txBody>
      </p:sp>
    </p:spTree>
    <p:extLst>
      <p:ext uri="{BB962C8B-B14F-4D97-AF65-F5344CB8AC3E}">
        <p14:creationId xmlns:p14="http://schemas.microsoft.com/office/powerpoint/2010/main" val="1125370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Freeform: Shape 47">
            <a:extLst>
              <a:ext uri="{FF2B5EF4-FFF2-40B4-BE49-F238E27FC236}">
                <a16:creationId xmlns:a16="http://schemas.microsoft.com/office/drawing/2014/main" id="{314F1ECB-D650-4A6A-A8C4-54D30C322412}"/>
              </a:ext>
            </a:extLst>
          </p:cNvPr>
          <p:cNvSpPr/>
          <p:nvPr/>
        </p:nvSpPr>
        <p:spPr>
          <a:xfrm>
            <a:off x="7991585" y="2447976"/>
            <a:ext cx="954607" cy="1633437"/>
          </a:xfrm>
          <a:custGeom>
            <a:avLst/>
            <a:gdLst>
              <a:gd name="connsiteX0" fmla="*/ 0 w 1086536"/>
              <a:gd name="connsiteY0" fmla="*/ 1861356 h 1859183"/>
              <a:gd name="connsiteX1" fmla="*/ 1095832 w 1086536"/>
              <a:gd name="connsiteY1" fmla="*/ 0 h 1859183"/>
            </a:gdLst>
            <a:ahLst/>
            <a:cxnLst>
              <a:cxn ang="0">
                <a:pos x="connsiteX0" y="connsiteY0"/>
              </a:cxn>
              <a:cxn ang="0">
                <a:pos x="connsiteX1" y="connsiteY1"/>
              </a:cxn>
            </a:cxnLst>
            <a:rect l="l" t="t" r="r" b="b"/>
            <a:pathLst>
              <a:path w="1086536" h="1859183">
                <a:moveTo>
                  <a:pt x="0" y="1861356"/>
                </a:moveTo>
                <a:cubicBezTo>
                  <a:pt x="51429" y="1081344"/>
                  <a:pt x="475178" y="402622"/>
                  <a:pt x="1095832" y="0"/>
                </a:cubicBezTo>
              </a:path>
            </a:pathLst>
          </a:custGeom>
          <a:noFill/>
          <a:ln w="19050" cap="flat">
            <a:solidFill>
              <a:schemeClr val="accent4">
                <a:lumMod val="60000"/>
                <a:lumOff val="40000"/>
                <a:alpha val="25000"/>
              </a:schemeClr>
            </a:solidFill>
            <a:prstDash val="solid"/>
            <a:miter/>
          </a:ln>
        </p:spPr>
        <p:txBody>
          <a:bodyPr rtlCol="0" anchor="ctr"/>
          <a:lstStyle/>
          <a:p>
            <a:endParaRPr lang="en-US" dirty="0"/>
          </a:p>
        </p:txBody>
      </p:sp>
      <p:sp>
        <p:nvSpPr>
          <p:cNvPr id="49" name="Freeform: Shape 48">
            <a:extLst>
              <a:ext uri="{FF2B5EF4-FFF2-40B4-BE49-F238E27FC236}">
                <a16:creationId xmlns:a16="http://schemas.microsoft.com/office/drawing/2014/main" id="{5AAF7FED-C397-4320-BB8F-3FCBC43834DC}"/>
              </a:ext>
            </a:extLst>
          </p:cNvPr>
          <p:cNvSpPr/>
          <p:nvPr/>
        </p:nvSpPr>
        <p:spPr>
          <a:xfrm>
            <a:off x="9341612" y="2444688"/>
            <a:ext cx="965214" cy="1633437"/>
          </a:xfrm>
          <a:custGeom>
            <a:avLst/>
            <a:gdLst>
              <a:gd name="connsiteX0" fmla="*/ 0 w 1098608"/>
              <a:gd name="connsiteY0" fmla="*/ 0 h 1859183"/>
              <a:gd name="connsiteX1" fmla="*/ 1101627 w 1098608"/>
              <a:gd name="connsiteY1" fmla="*/ 1864374 h 1859183"/>
            </a:gdLst>
            <a:ahLst/>
            <a:cxnLst>
              <a:cxn ang="0">
                <a:pos x="connsiteX0" y="connsiteY0"/>
              </a:cxn>
              <a:cxn ang="0">
                <a:pos x="connsiteX1" y="connsiteY1"/>
              </a:cxn>
            </a:cxnLst>
            <a:rect l="l" t="t" r="r" b="b"/>
            <a:pathLst>
              <a:path w="1098608" h="1859183">
                <a:moveTo>
                  <a:pt x="0" y="0"/>
                </a:moveTo>
                <a:cubicBezTo>
                  <a:pt x="623672" y="402018"/>
                  <a:pt x="1049835" y="1082190"/>
                  <a:pt x="1101627" y="1864374"/>
                </a:cubicBezTo>
              </a:path>
            </a:pathLst>
          </a:custGeom>
          <a:noFill/>
          <a:ln w="19050" cap="flat">
            <a:solidFill>
              <a:schemeClr val="accent4">
                <a:lumMod val="60000"/>
                <a:lumOff val="40000"/>
                <a:alpha val="25000"/>
              </a:schemeClr>
            </a:solid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1313E8E8-C596-4FF3-A6DE-9E06566FF5A7}"/>
              </a:ext>
            </a:extLst>
          </p:cNvPr>
          <p:cNvSpPr/>
          <p:nvPr/>
        </p:nvSpPr>
        <p:spPr>
          <a:xfrm>
            <a:off x="7988297" y="3220464"/>
            <a:ext cx="922786" cy="1675864"/>
          </a:xfrm>
          <a:custGeom>
            <a:avLst/>
            <a:gdLst>
              <a:gd name="connsiteX0" fmla="*/ 1061667 w 1050318"/>
              <a:gd name="connsiteY0" fmla="*/ 1909767 h 1907473"/>
              <a:gd name="connsiteX1" fmla="*/ 0 w 1050318"/>
              <a:gd name="connsiteY1" fmla="*/ 0 h 1907473"/>
            </a:gdLst>
            <a:ahLst/>
            <a:cxnLst>
              <a:cxn ang="0">
                <a:pos x="connsiteX0" y="connsiteY0"/>
              </a:cxn>
              <a:cxn ang="0">
                <a:pos x="connsiteX1" y="connsiteY1"/>
              </a:cxn>
            </a:cxnLst>
            <a:rect l="l" t="t" r="r" b="b"/>
            <a:pathLst>
              <a:path w="1050318" h="1907473">
                <a:moveTo>
                  <a:pt x="1061667" y="1909767"/>
                </a:moveTo>
                <a:cubicBezTo>
                  <a:pt x="443427" y="1491331"/>
                  <a:pt x="29457" y="794741"/>
                  <a:pt x="0" y="0"/>
                </a:cubicBezTo>
              </a:path>
            </a:pathLst>
          </a:custGeom>
          <a:noFill/>
          <a:ln w="19050" cap="flat">
            <a:solidFill>
              <a:schemeClr val="accent4">
                <a:lumMod val="60000"/>
                <a:lumOff val="40000"/>
                <a:alpha val="25000"/>
              </a:schemeClr>
            </a:solid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E97AB809-EEC0-494A-AA50-D557AF1CE22E}"/>
              </a:ext>
            </a:extLst>
          </p:cNvPr>
          <p:cNvSpPr/>
          <p:nvPr/>
        </p:nvSpPr>
        <p:spPr>
          <a:xfrm>
            <a:off x="9374068" y="3220889"/>
            <a:ext cx="933393" cy="1675864"/>
          </a:xfrm>
          <a:custGeom>
            <a:avLst/>
            <a:gdLst>
              <a:gd name="connsiteX0" fmla="*/ 1068307 w 1062390"/>
              <a:gd name="connsiteY0" fmla="*/ 0 h 1907473"/>
              <a:gd name="connsiteX1" fmla="*/ 0 w 1062390"/>
              <a:gd name="connsiteY1" fmla="*/ 1913751 h 1907473"/>
            </a:gdLst>
            <a:ahLst/>
            <a:cxnLst>
              <a:cxn ang="0">
                <a:pos x="connsiteX0" y="connsiteY0"/>
              </a:cxn>
              <a:cxn ang="0">
                <a:pos x="connsiteX1" y="connsiteY1"/>
              </a:cxn>
            </a:cxnLst>
            <a:rect l="l" t="t" r="r" b="b"/>
            <a:pathLst>
              <a:path w="1062390" h="1907473">
                <a:moveTo>
                  <a:pt x="1068307" y="0"/>
                </a:moveTo>
                <a:cubicBezTo>
                  <a:pt x="1038608" y="797396"/>
                  <a:pt x="621740" y="1495918"/>
                  <a:pt x="0" y="1913751"/>
                </a:cubicBezTo>
              </a:path>
            </a:pathLst>
          </a:custGeom>
          <a:noFill/>
          <a:ln w="19050" cap="flat">
            <a:solidFill>
              <a:schemeClr val="accent4">
                <a:lumMod val="60000"/>
                <a:lumOff val="40000"/>
                <a:alpha val="25000"/>
              </a:schemeClr>
            </a:solid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1779378E-7876-4B81-86D2-2187C43534EB}"/>
              </a:ext>
            </a:extLst>
          </p:cNvPr>
          <p:cNvSpPr/>
          <p:nvPr/>
        </p:nvSpPr>
        <p:spPr>
          <a:xfrm>
            <a:off x="8200220" y="2650353"/>
            <a:ext cx="1888000" cy="222741"/>
          </a:xfrm>
          <a:custGeom>
            <a:avLst/>
            <a:gdLst>
              <a:gd name="connsiteX0" fmla="*/ 0 w 2148926"/>
              <a:gd name="connsiteY0" fmla="*/ 256664 h 253524"/>
              <a:gd name="connsiteX1" fmla="*/ 1086295 w 2148926"/>
              <a:gd name="connsiteY1" fmla="*/ 0 h 253524"/>
              <a:gd name="connsiteX2" fmla="*/ 1086295 w 2148926"/>
              <a:gd name="connsiteY2" fmla="*/ 0 h 253524"/>
              <a:gd name="connsiteX3" fmla="*/ 2156774 w 2148926"/>
              <a:gd name="connsiteY3" fmla="*/ 248817 h 253524"/>
            </a:gdLst>
            <a:ahLst/>
            <a:cxnLst>
              <a:cxn ang="0">
                <a:pos x="connsiteX0" y="connsiteY0"/>
              </a:cxn>
              <a:cxn ang="0">
                <a:pos x="connsiteX1" y="connsiteY1"/>
              </a:cxn>
              <a:cxn ang="0">
                <a:pos x="connsiteX2" y="connsiteY2"/>
              </a:cxn>
              <a:cxn ang="0">
                <a:pos x="connsiteX3" y="connsiteY3"/>
              </a:cxn>
            </a:cxnLst>
            <a:rect l="l" t="t" r="r" b="b"/>
            <a:pathLst>
              <a:path w="2148926" h="253524">
                <a:moveTo>
                  <a:pt x="0" y="256664"/>
                </a:moveTo>
                <a:cubicBezTo>
                  <a:pt x="326685" y="92476"/>
                  <a:pt x="695625" y="0"/>
                  <a:pt x="1086295" y="0"/>
                </a:cubicBezTo>
                <a:lnTo>
                  <a:pt x="1086295" y="0"/>
                </a:lnTo>
                <a:cubicBezTo>
                  <a:pt x="1470687" y="0"/>
                  <a:pt x="1834073" y="89458"/>
                  <a:pt x="2156774" y="248817"/>
                </a:cubicBezTo>
              </a:path>
            </a:pathLst>
          </a:custGeom>
          <a:noFill/>
          <a:ln w="19050" cap="flat">
            <a:solidFill>
              <a:schemeClr val="accent4">
                <a:lumMod val="60000"/>
                <a:lumOff val="40000"/>
                <a:alpha val="25000"/>
              </a:schemeClr>
            </a:solid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8ABD7E30-CF60-44E2-9DFD-FC49973EB59F}"/>
              </a:ext>
            </a:extLst>
          </p:cNvPr>
          <p:cNvSpPr/>
          <p:nvPr/>
        </p:nvSpPr>
        <p:spPr>
          <a:xfrm>
            <a:off x="8140969" y="4457586"/>
            <a:ext cx="1909213" cy="222741"/>
          </a:xfrm>
          <a:custGeom>
            <a:avLst/>
            <a:gdLst>
              <a:gd name="connsiteX0" fmla="*/ 2175487 w 2173072"/>
              <a:gd name="connsiteY0" fmla="*/ 7606 h 253524"/>
              <a:gd name="connsiteX1" fmla="*/ 1095228 w 2173072"/>
              <a:gd name="connsiteY1" fmla="*/ 261251 h 253524"/>
              <a:gd name="connsiteX2" fmla="*/ 0 w 2173072"/>
              <a:gd name="connsiteY2" fmla="*/ 0 h 253524"/>
            </a:gdLst>
            <a:ahLst/>
            <a:cxnLst>
              <a:cxn ang="0">
                <a:pos x="connsiteX0" y="connsiteY0"/>
              </a:cxn>
              <a:cxn ang="0">
                <a:pos x="connsiteX1" y="connsiteY1"/>
              </a:cxn>
              <a:cxn ang="0">
                <a:pos x="connsiteX2" y="connsiteY2"/>
              </a:cxn>
            </a:cxnLst>
            <a:rect l="l" t="t" r="r" b="b"/>
            <a:pathLst>
              <a:path w="2173072" h="253524">
                <a:moveTo>
                  <a:pt x="2175487" y="7606"/>
                </a:moveTo>
                <a:cubicBezTo>
                  <a:pt x="1850371" y="169982"/>
                  <a:pt x="1483484" y="261251"/>
                  <a:pt x="1095228" y="261251"/>
                </a:cubicBezTo>
                <a:cubicBezTo>
                  <a:pt x="701057" y="261251"/>
                  <a:pt x="328858" y="167085"/>
                  <a:pt x="0" y="0"/>
                </a:cubicBezTo>
              </a:path>
            </a:pathLst>
          </a:custGeom>
          <a:noFill/>
          <a:ln w="19050" cap="flat">
            <a:solidFill>
              <a:schemeClr val="accent4">
                <a:lumMod val="60000"/>
                <a:lumOff val="40000"/>
                <a:alpha val="25000"/>
              </a:schemeClr>
            </a:solidFill>
            <a:prstDash val="solid"/>
            <a:miter/>
          </a:ln>
        </p:spPr>
        <p:txBody>
          <a:bodyPr rtlCol="0" anchor="ctr"/>
          <a:lstStyle/>
          <a:p>
            <a:endParaRPr lang="en-US"/>
          </a:p>
        </p:txBody>
      </p:sp>
      <p:cxnSp>
        <p:nvCxnSpPr>
          <p:cNvPr id="86" name="Straight Connector 85">
            <a:extLst>
              <a:ext uri="{FF2B5EF4-FFF2-40B4-BE49-F238E27FC236}">
                <a16:creationId xmlns:a16="http://schemas.microsoft.com/office/drawing/2014/main" id="{0B20D265-EABA-4B57-A5C4-35283AEF4481}"/>
              </a:ext>
            </a:extLst>
          </p:cNvPr>
          <p:cNvCxnSpPr>
            <a:cxnSpLocks/>
          </p:cNvCxnSpPr>
          <p:nvPr/>
        </p:nvCxnSpPr>
        <p:spPr>
          <a:xfrm flipH="1" flipV="1">
            <a:off x="9143434" y="2519796"/>
            <a:ext cx="13686" cy="698357"/>
          </a:xfrm>
          <a:prstGeom prst="line">
            <a:avLst/>
          </a:prstGeom>
          <a:ln w="19050">
            <a:solidFill>
              <a:schemeClr val="accent4">
                <a:lumMod val="60000"/>
                <a:lumOff val="40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75" name="Straight Connector 3074">
            <a:extLst>
              <a:ext uri="{FF2B5EF4-FFF2-40B4-BE49-F238E27FC236}">
                <a16:creationId xmlns:a16="http://schemas.microsoft.com/office/drawing/2014/main" id="{07A73159-7D92-4285-B1AF-767CE599DB61}"/>
              </a:ext>
            </a:extLst>
          </p:cNvPr>
          <p:cNvCxnSpPr/>
          <p:nvPr/>
        </p:nvCxnSpPr>
        <p:spPr>
          <a:xfrm flipH="1" flipV="1">
            <a:off x="7946782" y="2952126"/>
            <a:ext cx="1203272" cy="698772"/>
          </a:xfrm>
          <a:prstGeom prst="line">
            <a:avLst/>
          </a:prstGeom>
          <a:ln w="19050">
            <a:solidFill>
              <a:schemeClr val="accent4">
                <a:lumMod val="60000"/>
                <a:lumOff val="40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127FA968-C8E6-4B55-A0EE-80EF030948E4}"/>
              </a:ext>
            </a:extLst>
          </p:cNvPr>
          <p:cNvCxnSpPr>
            <a:cxnSpLocks/>
          </p:cNvCxnSpPr>
          <p:nvPr/>
        </p:nvCxnSpPr>
        <p:spPr>
          <a:xfrm flipV="1">
            <a:off x="9150054" y="2957218"/>
            <a:ext cx="1189864" cy="693679"/>
          </a:xfrm>
          <a:prstGeom prst="line">
            <a:avLst/>
          </a:prstGeom>
          <a:ln w="19050">
            <a:solidFill>
              <a:schemeClr val="accent4">
                <a:lumMod val="60000"/>
                <a:lumOff val="40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E5BB5F30-FB52-4DB3-86D8-FD9A0254F369}"/>
              </a:ext>
            </a:extLst>
          </p:cNvPr>
          <p:cNvCxnSpPr>
            <a:cxnSpLocks/>
          </p:cNvCxnSpPr>
          <p:nvPr/>
        </p:nvCxnSpPr>
        <p:spPr>
          <a:xfrm flipV="1">
            <a:off x="9143434" y="4083644"/>
            <a:ext cx="6619" cy="685204"/>
          </a:xfrm>
          <a:prstGeom prst="line">
            <a:avLst/>
          </a:prstGeom>
          <a:ln w="19050">
            <a:solidFill>
              <a:schemeClr val="accent4">
                <a:lumMod val="60000"/>
                <a:lumOff val="40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3B3B3A90-32E8-415A-98E8-E2AD143FE2B6}"/>
              </a:ext>
            </a:extLst>
          </p:cNvPr>
          <p:cNvCxnSpPr/>
          <p:nvPr/>
        </p:nvCxnSpPr>
        <p:spPr>
          <a:xfrm flipH="1">
            <a:off x="7946782" y="3650897"/>
            <a:ext cx="1203272" cy="698772"/>
          </a:xfrm>
          <a:prstGeom prst="line">
            <a:avLst/>
          </a:prstGeom>
          <a:ln w="19050">
            <a:solidFill>
              <a:schemeClr val="accent4">
                <a:lumMod val="60000"/>
                <a:lumOff val="40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093198C3-4D8A-4C8F-B4FD-D9227AA515EF}"/>
              </a:ext>
            </a:extLst>
          </p:cNvPr>
          <p:cNvCxnSpPr>
            <a:cxnSpLocks/>
          </p:cNvCxnSpPr>
          <p:nvPr/>
        </p:nvCxnSpPr>
        <p:spPr>
          <a:xfrm>
            <a:off x="9150054" y="3650897"/>
            <a:ext cx="1189864" cy="693679"/>
          </a:xfrm>
          <a:prstGeom prst="line">
            <a:avLst/>
          </a:prstGeom>
          <a:ln w="19050">
            <a:solidFill>
              <a:schemeClr val="accent4">
                <a:lumMod val="60000"/>
                <a:lumOff val="40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47DDAEDC-8951-4CDF-B99B-7BEF3F421D58}"/>
              </a:ext>
            </a:extLst>
          </p:cNvPr>
          <p:cNvGrpSpPr/>
          <p:nvPr/>
        </p:nvGrpSpPr>
        <p:grpSpPr>
          <a:xfrm>
            <a:off x="7685686" y="2003448"/>
            <a:ext cx="2915392" cy="3288512"/>
            <a:chOff x="7634178" y="2561799"/>
            <a:chExt cx="2915392" cy="3288512"/>
          </a:xfrm>
        </p:grpSpPr>
        <p:sp>
          <p:nvSpPr>
            <p:cNvPr id="43" name="Freeform: Shape 42">
              <a:extLst>
                <a:ext uri="{FF2B5EF4-FFF2-40B4-BE49-F238E27FC236}">
                  <a16:creationId xmlns:a16="http://schemas.microsoft.com/office/drawing/2014/main" id="{EB1CC53D-65FD-4144-8611-8B50C630422A}"/>
                </a:ext>
              </a:extLst>
            </p:cNvPr>
            <p:cNvSpPr/>
            <p:nvPr/>
          </p:nvSpPr>
          <p:spPr>
            <a:xfrm>
              <a:off x="7687849" y="2796632"/>
              <a:ext cx="2821394" cy="2831999"/>
            </a:xfrm>
            <a:custGeom>
              <a:avLst/>
              <a:gdLst>
                <a:gd name="connsiteX0" fmla="*/ 0 w 3211317"/>
                <a:gd name="connsiteY0" fmla="*/ 1613264 h 3223388"/>
                <a:gd name="connsiteX1" fmla="*/ 1610971 w 3211317"/>
                <a:gd name="connsiteY1" fmla="*/ 0 h 3223388"/>
                <a:gd name="connsiteX2" fmla="*/ 3221942 w 3211317"/>
                <a:gd name="connsiteY2" fmla="*/ 1613264 h 3223388"/>
                <a:gd name="connsiteX3" fmla="*/ 1610850 w 3211317"/>
                <a:gd name="connsiteY3" fmla="*/ 3226528 h 3223388"/>
                <a:gd name="connsiteX4" fmla="*/ 0 w 3211317"/>
                <a:gd name="connsiteY4" fmla="*/ 1613264 h 3223388"/>
                <a:gd name="connsiteX5" fmla="*/ 0 w 3211317"/>
                <a:gd name="connsiteY5" fmla="*/ 1613264 h 322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1317" h="3223388">
                  <a:moveTo>
                    <a:pt x="0" y="1613264"/>
                  </a:moveTo>
                  <a:cubicBezTo>
                    <a:pt x="0" y="722305"/>
                    <a:pt x="721219" y="0"/>
                    <a:pt x="1610971" y="0"/>
                  </a:cubicBezTo>
                  <a:cubicBezTo>
                    <a:pt x="2500723" y="0"/>
                    <a:pt x="3221942" y="722305"/>
                    <a:pt x="3221942" y="1613264"/>
                  </a:cubicBezTo>
                  <a:cubicBezTo>
                    <a:pt x="3221942" y="2504223"/>
                    <a:pt x="2500603" y="3226528"/>
                    <a:pt x="1610850" y="3226528"/>
                  </a:cubicBezTo>
                  <a:cubicBezTo>
                    <a:pt x="721098" y="3226528"/>
                    <a:pt x="0" y="2504223"/>
                    <a:pt x="0" y="1613264"/>
                  </a:cubicBezTo>
                  <a:lnTo>
                    <a:pt x="0" y="1613264"/>
                  </a:lnTo>
                  <a:close/>
                </a:path>
              </a:pathLst>
            </a:custGeom>
            <a:noFill/>
            <a:ln w="19050" cap="flat">
              <a:solidFill>
                <a:schemeClr val="accent4">
                  <a:alpha val="50000"/>
                </a:schemeClr>
              </a:solidFill>
              <a:prstDash val="solid"/>
              <a:miter/>
            </a:ln>
          </p:spPr>
          <p:txBody>
            <a:bodyPr rtlCol="0" anchor="ctr"/>
            <a:lstStyle/>
            <a:p>
              <a:endParaRPr lang="en-US" dirty="0"/>
            </a:p>
          </p:txBody>
        </p:sp>
        <p:grpSp>
          <p:nvGrpSpPr>
            <p:cNvPr id="10" name="Group 9">
              <a:extLst>
                <a:ext uri="{FF2B5EF4-FFF2-40B4-BE49-F238E27FC236}">
                  <a16:creationId xmlns:a16="http://schemas.microsoft.com/office/drawing/2014/main" id="{0073EDFD-42D7-4C4E-B83A-2BBBD5106430}"/>
                </a:ext>
              </a:extLst>
            </p:cNvPr>
            <p:cNvGrpSpPr/>
            <p:nvPr/>
          </p:nvGrpSpPr>
          <p:grpSpPr>
            <a:xfrm>
              <a:off x="7634178" y="4638386"/>
              <a:ext cx="522192" cy="519730"/>
              <a:chOff x="7634178" y="4638386"/>
              <a:chExt cx="522192" cy="519730"/>
            </a:xfrm>
          </p:grpSpPr>
          <p:sp>
            <p:nvSpPr>
              <p:cNvPr id="45" name="Oval 44">
                <a:extLst>
                  <a:ext uri="{FF2B5EF4-FFF2-40B4-BE49-F238E27FC236}">
                    <a16:creationId xmlns:a16="http://schemas.microsoft.com/office/drawing/2014/main" id="{481E968A-76F8-4D33-88C2-8DEC2CDD4D66}"/>
                  </a:ext>
                </a:extLst>
              </p:cNvPr>
              <p:cNvSpPr/>
              <p:nvPr/>
            </p:nvSpPr>
            <p:spPr>
              <a:xfrm>
                <a:off x="7634178" y="4638386"/>
                <a:ext cx="522192" cy="519730"/>
              </a:xfrm>
              <a:prstGeom prst="ellipse">
                <a:avLst/>
              </a:prstGeom>
              <a:gradFill>
                <a:gsLst>
                  <a:gs pos="30000">
                    <a:srgbClr val="00B0F0"/>
                  </a:gs>
                  <a:gs pos="95000">
                    <a:srgbClr val="709CBB">
                      <a:lumMod val="25000"/>
                    </a:srgbClr>
                  </a:gs>
                </a:gsLst>
                <a:path path="circle">
                  <a:fillToRect r="100000" b="100000"/>
                </a:path>
              </a:gradFill>
              <a:ln w="6350">
                <a:gradFill flip="none" rotWithShape="1">
                  <a:gsLst>
                    <a:gs pos="14000">
                      <a:srgbClr val="00B0F0">
                        <a:lumMod val="71000"/>
                        <a:lumOff val="29000"/>
                      </a:srgbClr>
                    </a:gs>
                    <a:gs pos="87000">
                      <a:srgbClr val="00B0F0">
                        <a:lumMod val="26000"/>
                      </a:srgbClr>
                    </a:gs>
                  </a:gsLst>
                  <a:path path="circle">
                    <a:fillToRect r="100000" b="100000"/>
                  </a:path>
                  <a:tileRect l="-100000" t="-100000"/>
                </a:gradFill>
              </a:ln>
              <a:effectLst>
                <a:outerShdw blurRad="177800" algn="ctr" rotWithShape="0">
                  <a:srgbClr val="00B0F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11" name="Freeform: Shape 110">
                <a:extLst>
                  <a:ext uri="{FF2B5EF4-FFF2-40B4-BE49-F238E27FC236}">
                    <a16:creationId xmlns:a16="http://schemas.microsoft.com/office/drawing/2014/main" id="{642A67D5-2B76-4EEF-A2B9-718B5886816B}"/>
                  </a:ext>
                </a:extLst>
              </p:cNvPr>
              <p:cNvSpPr/>
              <p:nvPr/>
            </p:nvSpPr>
            <p:spPr>
              <a:xfrm>
                <a:off x="7792103" y="4783258"/>
                <a:ext cx="206343" cy="229985"/>
              </a:xfrm>
              <a:custGeom>
                <a:avLst/>
                <a:gdLst>
                  <a:gd name="connsiteX0" fmla="*/ 1216819 w 2426417"/>
                  <a:gd name="connsiteY0" fmla="*/ 2705793 h 2704444"/>
                  <a:gd name="connsiteX1" fmla="*/ 442893 w 2426417"/>
                  <a:gd name="connsiteY1" fmla="*/ 2705624 h 2704444"/>
                  <a:gd name="connsiteX2" fmla="*/ 12288 w 2426417"/>
                  <a:gd name="connsiteY2" fmla="*/ 2362050 h 2704444"/>
                  <a:gd name="connsiteX3" fmla="*/ 73117 w 2426417"/>
                  <a:gd name="connsiteY3" fmla="*/ 2010810 h 2704444"/>
                  <a:gd name="connsiteX4" fmla="*/ 654867 w 2426417"/>
                  <a:gd name="connsiteY4" fmla="*/ 1067203 h 2704444"/>
                  <a:gd name="connsiteX5" fmla="*/ 672728 w 2426417"/>
                  <a:gd name="connsiteY5" fmla="*/ 1004941 h 2704444"/>
                  <a:gd name="connsiteX6" fmla="*/ 672813 w 2426417"/>
                  <a:gd name="connsiteY6" fmla="*/ 319478 h 2704444"/>
                  <a:gd name="connsiteX7" fmla="*/ 638185 w 2426417"/>
                  <a:gd name="connsiteY7" fmla="*/ 271119 h 2704444"/>
                  <a:gd name="connsiteX8" fmla="*/ 539023 w 2426417"/>
                  <a:gd name="connsiteY8" fmla="*/ 133621 h 2704444"/>
                  <a:gd name="connsiteX9" fmla="*/ 649812 w 2426417"/>
                  <a:gd name="connsiteY9" fmla="*/ 5055 h 2704444"/>
                  <a:gd name="connsiteX10" fmla="*/ 696824 w 2426417"/>
                  <a:gd name="connsiteY10" fmla="*/ 253 h 2704444"/>
                  <a:gd name="connsiteX11" fmla="*/ 1736056 w 2426417"/>
                  <a:gd name="connsiteY11" fmla="*/ 0 h 2704444"/>
                  <a:gd name="connsiteX12" fmla="*/ 1858724 w 2426417"/>
                  <a:gd name="connsiteY12" fmla="*/ 47180 h 2704444"/>
                  <a:gd name="connsiteX13" fmla="*/ 1792335 w 2426417"/>
                  <a:gd name="connsiteY13" fmla="*/ 271792 h 2704444"/>
                  <a:gd name="connsiteX14" fmla="*/ 1760572 w 2426417"/>
                  <a:gd name="connsiteY14" fmla="*/ 312822 h 2704444"/>
                  <a:gd name="connsiteX15" fmla="*/ 1760656 w 2426417"/>
                  <a:gd name="connsiteY15" fmla="*/ 1010923 h 2704444"/>
                  <a:gd name="connsiteX16" fmla="*/ 1778433 w 2426417"/>
                  <a:gd name="connsiteY16" fmla="*/ 1066782 h 2704444"/>
                  <a:gd name="connsiteX17" fmla="*/ 2361448 w 2426417"/>
                  <a:gd name="connsiteY17" fmla="*/ 2013337 h 2704444"/>
                  <a:gd name="connsiteX18" fmla="*/ 2248721 w 2426417"/>
                  <a:gd name="connsiteY18" fmla="*/ 2625670 h 2704444"/>
                  <a:gd name="connsiteX19" fmla="*/ 1987459 w 2426417"/>
                  <a:gd name="connsiteY19" fmla="*/ 2705540 h 2704444"/>
                  <a:gd name="connsiteX20" fmla="*/ 1216819 w 2426417"/>
                  <a:gd name="connsiteY20" fmla="*/ 2705793 h 2704444"/>
                  <a:gd name="connsiteX21" fmla="*/ 1216735 w 2426417"/>
                  <a:gd name="connsiteY21" fmla="*/ 1483990 h 2704444"/>
                  <a:gd name="connsiteX22" fmla="*/ 1674805 w 2426417"/>
                  <a:gd name="connsiteY22" fmla="*/ 1483906 h 2704444"/>
                  <a:gd name="connsiteX23" fmla="*/ 1692245 w 2426417"/>
                  <a:gd name="connsiteY23" fmla="*/ 1454081 h 2704444"/>
                  <a:gd name="connsiteX24" fmla="*/ 1517931 w 2426417"/>
                  <a:gd name="connsiteY24" fmla="*/ 1171926 h 2704444"/>
                  <a:gd name="connsiteX25" fmla="*/ 1481113 w 2426417"/>
                  <a:gd name="connsiteY25" fmla="*/ 1043781 h 2704444"/>
                  <a:gd name="connsiteX26" fmla="*/ 1482124 w 2426417"/>
                  <a:gd name="connsiteY26" fmla="*/ 320321 h 2704444"/>
                  <a:gd name="connsiteX27" fmla="*/ 1441010 w 2426417"/>
                  <a:gd name="connsiteY27" fmla="*/ 278785 h 2704444"/>
                  <a:gd name="connsiteX28" fmla="*/ 995577 w 2426417"/>
                  <a:gd name="connsiteY28" fmla="*/ 279459 h 2704444"/>
                  <a:gd name="connsiteX29" fmla="*/ 951935 w 2426417"/>
                  <a:gd name="connsiteY29" fmla="*/ 323522 h 2704444"/>
                  <a:gd name="connsiteX30" fmla="*/ 952188 w 2426417"/>
                  <a:gd name="connsiteY30" fmla="*/ 1046982 h 2704444"/>
                  <a:gd name="connsiteX31" fmla="*/ 918740 w 2426417"/>
                  <a:gd name="connsiteY31" fmla="*/ 1166618 h 2704444"/>
                  <a:gd name="connsiteX32" fmla="*/ 741477 w 2426417"/>
                  <a:gd name="connsiteY32" fmla="*/ 1454418 h 2704444"/>
                  <a:gd name="connsiteX33" fmla="*/ 732125 w 2426417"/>
                  <a:gd name="connsiteY33" fmla="*/ 1479272 h 2704444"/>
                  <a:gd name="connsiteX34" fmla="*/ 758664 w 2426417"/>
                  <a:gd name="connsiteY34" fmla="*/ 1483906 h 2704444"/>
                  <a:gd name="connsiteX35" fmla="*/ 1216735 w 2426417"/>
                  <a:gd name="connsiteY35" fmla="*/ 1483990 h 2704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26417" h="2704444">
                    <a:moveTo>
                      <a:pt x="1216819" y="2705793"/>
                    </a:moveTo>
                    <a:cubicBezTo>
                      <a:pt x="958843" y="2705793"/>
                      <a:pt x="700868" y="2706298"/>
                      <a:pt x="442893" y="2705624"/>
                    </a:cubicBezTo>
                    <a:cubicBezTo>
                      <a:pt x="229486" y="2705034"/>
                      <a:pt x="60058" y="2570149"/>
                      <a:pt x="12288" y="2362050"/>
                    </a:cubicBezTo>
                    <a:cubicBezTo>
                      <a:pt x="-16358" y="2237191"/>
                      <a:pt x="5548" y="2120082"/>
                      <a:pt x="73117" y="2010810"/>
                    </a:cubicBezTo>
                    <a:cubicBezTo>
                      <a:pt x="267399" y="1696471"/>
                      <a:pt x="460754" y="1381626"/>
                      <a:pt x="654867" y="1067203"/>
                    </a:cubicBezTo>
                    <a:cubicBezTo>
                      <a:pt x="666999" y="1047572"/>
                      <a:pt x="672813" y="1028026"/>
                      <a:pt x="672728" y="1004941"/>
                    </a:cubicBezTo>
                    <a:cubicBezTo>
                      <a:pt x="672223" y="776454"/>
                      <a:pt x="672139" y="547966"/>
                      <a:pt x="672813" y="319478"/>
                    </a:cubicBezTo>
                    <a:cubicBezTo>
                      <a:pt x="672897" y="293276"/>
                      <a:pt x="668937" y="278111"/>
                      <a:pt x="638185" y="271119"/>
                    </a:cubicBezTo>
                    <a:cubicBezTo>
                      <a:pt x="577441" y="257217"/>
                      <a:pt x="536411" y="196220"/>
                      <a:pt x="539023" y="133621"/>
                    </a:cubicBezTo>
                    <a:cubicBezTo>
                      <a:pt x="541635" y="70518"/>
                      <a:pt x="587719" y="16682"/>
                      <a:pt x="649812" y="5055"/>
                    </a:cubicBezTo>
                    <a:cubicBezTo>
                      <a:pt x="665230" y="2191"/>
                      <a:pt x="681154" y="337"/>
                      <a:pt x="696824" y="253"/>
                    </a:cubicBezTo>
                    <a:cubicBezTo>
                      <a:pt x="1043263" y="0"/>
                      <a:pt x="1389617" y="84"/>
                      <a:pt x="1736056" y="0"/>
                    </a:cubicBezTo>
                    <a:cubicBezTo>
                      <a:pt x="1783067" y="0"/>
                      <a:pt x="1826288" y="10279"/>
                      <a:pt x="1858724" y="47180"/>
                    </a:cubicBezTo>
                    <a:cubicBezTo>
                      <a:pt x="1927304" y="125112"/>
                      <a:pt x="1892677" y="244411"/>
                      <a:pt x="1792335" y="271792"/>
                    </a:cubicBezTo>
                    <a:cubicBezTo>
                      <a:pt x="1767902" y="278448"/>
                      <a:pt x="1760489" y="288980"/>
                      <a:pt x="1760572" y="312822"/>
                    </a:cubicBezTo>
                    <a:cubicBezTo>
                      <a:pt x="1761162" y="545523"/>
                      <a:pt x="1761078" y="778223"/>
                      <a:pt x="1760656" y="1010923"/>
                    </a:cubicBezTo>
                    <a:cubicBezTo>
                      <a:pt x="1760572" y="1032154"/>
                      <a:pt x="1767734" y="1049342"/>
                      <a:pt x="1778433" y="1066782"/>
                    </a:cubicBezTo>
                    <a:cubicBezTo>
                      <a:pt x="1972968" y="1382132"/>
                      <a:pt x="2167840" y="1697397"/>
                      <a:pt x="2361448" y="2013337"/>
                    </a:cubicBezTo>
                    <a:cubicBezTo>
                      <a:pt x="2489340" y="2222110"/>
                      <a:pt x="2439885" y="2486573"/>
                      <a:pt x="2248721" y="2625670"/>
                    </a:cubicBezTo>
                    <a:cubicBezTo>
                      <a:pt x="2170873" y="2682371"/>
                      <a:pt x="2082410" y="2705372"/>
                      <a:pt x="1987459" y="2705540"/>
                    </a:cubicBezTo>
                    <a:cubicBezTo>
                      <a:pt x="1730664" y="2706130"/>
                      <a:pt x="1473699" y="2705793"/>
                      <a:pt x="1216819" y="2705793"/>
                    </a:cubicBezTo>
                    <a:close/>
                    <a:moveTo>
                      <a:pt x="1216735" y="1483990"/>
                    </a:moveTo>
                    <a:cubicBezTo>
                      <a:pt x="1369397" y="1483990"/>
                      <a:pt x="1522143" y="1484075"/>
                      <a:pt x="1674805" y="1483906"/>
                    </a:cubicBezTo>
                    <a:cubicBezTo>
                      <a:pt x="1709095" y="1483906"/>
                      <a:pt x="1709854" y="1482727"/>
                      <a:pt x="1692245" y="1454081"/>
                    </a:cubicBezTo>
                    <a:cubicBezTo>
                      <a:pt x="1634449" y="1359889"/>
                      <a:pt x="1576906" y="1265444"/>
                      <a:pt x="1517931" y="1171926"/>
                    </a:cubicBezTo>
                    <a:cubicBezTo>
                      <a:pt x="1492909" y="1132328"/>
                      <a:pt x="1480945" y="1090793"/>
                      <a:pt x="1481113" y="1043781"/>
                    </a:cubicBezTo>
                    <a:cubicBezTo>
                      <a:pt x="1481956" y="802656"/>
                      <a:pt x="1481029" y="561446"/>
                      <a:pt x="1482124" y="320321"/>
                    </a:cubicBezTo>
                    <a:cubicBezTo>
                      <a:pt x="1482293" y="288727"/>
                      <a:pt x="1473193" y="278448"/>
                      <a:pt x="1441010" y="278785"/>
                    </a:cubicBezTo>
                    <a:cubicBezTo>
                      <a:pt x="1292560" y="280302"/>
                      <a:pt x="1144026" y="279375"/>
                      <a:pt x="995577" y="279459"/>
                    </a:cubicBezTo>
                    <a:cubicBezTo>
                      <a:pt x="952103" y="279459"/>
                      <a:pt x="951935" y="279628"/>
                      <a:pt x="951935" y="323522"/>
                    </a:cubicBezTo>
                    <a:cubicBezTo>
                      <a:pt x="951851" y="564648"/>
                      <a:pt x="951598" y="805857"/>
                      <a:pt x="952188" y="1046982"/>
                    </a:cubicBezTo>
                    <a:cubicBezTo>
                      <a:pt x="952272" y="1090540"/>
                      <a:pt x="941825" y="1129632"/>
                      <a:pt x="918740" y="1166618"/>
                    </a:cubicBezTo>
                    <a:cubicBezTo>
                      <a:pt x="859006" y="1262158"/>
                      <a:pt x="800368" y="1358288"/>
                      <a:pt x="741477" y="1454418"/>
                    </a:cubicBezTo>
                    <a:cubicBezTo>
                      <a:pt x="736843" y="1462085"/>
                      <a:pt x="726312" y="1469752"/>
                      <a:pt x="732125" y="1479272"/>
                    </a:cubicBezTo>
                    <a:cubicBezTo>
                      <a:pt x="737602" y="1488203"/>
                      <a:pt x="749565" y="1483822"/>
                      <a:pt x="758664" y="1483906"/>
                    </a:cubicBezTo>
                    <a:cubicBezTo>
                      <a:pt x="911326" y="1484075"/>
                      <a:pt x="1063988" y="1483990"/>
                      <a:pt x="1216735" y="1483990"/>
                    </a:cubicBezTo>
                    <a:close/>
                  </a:path>
                </a:pathLst>
              </a:custGeom>
              <a:gradFill>
                <a:gsLst>
                  <a:gs pos="30000">
                    <a:schemeClr val="bg1"/>
                  </a:gs>
                  <a:gs pos="85000">
                    <a:schemeClr val="bg1">
                      <a:alpha val="50000"/>
                    </a:schemeClr>
                  </a:gs>
                </a:gsLst>
                <a:path path="circle">
                  <a:fillToRect r="100000" b="100000"/>
                </a:path>
              </a:gradFill>
              <a:ln w="8419" cap="flat">
                <a:noFill/>
                <a:prstDash val="solid"/>
                <a:miter/>
              </a:ln>
            </p:spPr>
            <p:txBody>
              <a:bodyPr rtlCol="0" anchor="ctr"/>
              <a:lstStyle/>
              <a:p>
                <a:endParaRPr lang="en-US"/>
              </a:p>
            </p:txBody>
          </p:sp>
        </p:grpSp>
        <p:sp>
          <p:nvSpPr>
            <p:cNvPr id="44" name="Oval 43">
              <a:extLst>
                <a:ext uri="{FF2B5EF4-FFF2-40B4-BE49-F238E27FC236}">
                  <a16:creationId xmlns:a16="http://schemas.microsoft.com/office/drawing/2014/main" id="{81069A30-E712-4F41-BC16-B374BA4CB75B}"/>
                </a:ext>
              </a:extLst>
            </p:cNvPr>
            <p:cNvSpPr/>
            <p:nvPr/>
          </p:nvSpPr>
          <p:spPr>
            <a:xfrm>
              <a:off x="10027378" y="3253995"/>
              <a:ext cx="522192" cy="519730"/>
            </a:xfrm>
            <a:prstGeom prst="ellipse">
              <a:avLst/>
            </a:prstGeom>
            <a:gradFill>
              <a:gsLst>
                <a:gs pos="30000">
                  <a:srgbClr val="00B0F0"/>
                </a:gs>
                <a:gs pos="95000">
                  <a:srgbClr val="709CBB">
                    <a:lumMod val="25000"/>
                  </a:srgbClr>
                </a:gs>
              </a:gsLst>
              <a:path path="circle">
                <a:fillToRect r="100000" b="100000"/>
              </a:path>
            </a:gradFill>
            <a:ln w="6350">
              <a:gradFill flip="none" rotWithShape="1">
                <a:gsLst>
                  <a:gs pos="14000">
                    <a:srgbClr val="00B0F0">
                      <a:lumMod val="71000"/>
                      <a:lumOff val="29000"/>
                    </a:srgbClr>
                  </a:gs>
                  <a:gs pos="87000">
                    <a:srgbClr val="00B0F0">
                      <a:lumMod val="26000"/>
                    </a:srgbClr>
                  </a:gs>
                </a:gsLst>
                <a:path path="circle">
                  <a:fillToRect r="100000" b="100000"/>
                </a:path>
                <a:tileRect l="-100000" t="-100000"/>
              </a:gradFill>
            </a:ln>
            <a:effectLst>
              <a:outerShdw blurRad="177800" algn="ctr" rotWithShape="0">
                <a:srgbClr val="00B0F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11" name="Group 10">
              <a:extLst>
                <a:ext uri="{FF2B5EF4-FFF2-40B4-BE49-F238E27FC236}">
                  <a16:creationId xmlns:a16="http://schemas.microsoft.com/office/drawing/2014/main" id="{05B8312F-07AC-4316-B7C1-97D0ECED38EA}"/>
                </a:ext>
              </a:extLst>
            </p:cNvPr>
            <p:cNvGrpSpPr/>
            <p:nvPr/>
          </p:nvGrpSpPr>
          <p:grpSpPr>
            <a:xfrm>
              <a:off x="8830830" y="5330581"/>
              <a:ext cx="522192" cy="519730"/>
              <a:chOff x="8830830" y="5330581"/>
              <a:chExt cx="522192" cy="519730"/>
            </a:xfrm>
          </p:grpSpPr>
          <p:sp>
            <p:nvSpPr>
              <p:cNvPr id="42" name="Oval 41">
                <a:extLst>
                  <a:ext uri="{FF2B5EF4-FFF2-40B4-BE49-F238E27FC236}">
                    <a16:creationId xmlns:a16="http://schemas.microsoft.com/office/drawing/2014/main" id="{98A491D2-B9FA-4E00-ABCD-F8B94A8DDC11}"/>
                  </a:ext>
                </a:extLst>
              </p:cNvPr>
              <p:cNvSpPr/>
              <p:nvPr/>
            </p:nvSpPr>
            <p:spPr>
              <a:xfrm>
                <a:off x="8830830" y="5330581"/>
                <a:ext cx="522192" cy="519730"/>
              </a:xfrm>
              <a:prstGeom prst="ellipse">
                <a:avLst/>
              </a:prstGeom>
              <a:gradFill>
                <a:gsLst>
                  <a:gs pos="30000">
                    <a:srgbClr val="00B0F0"/>
                  </a:gs>
                  <a:gs pos="95000">
                    <a:srgbClr val="709CBB">
                      <a:lumMod val="25000"/>
                    </a:srgbClr>
                  </a:gs>
                </a:gsLst>
                <a:path path="circle">
                  <a:fillToRect r="100000" b="100000"/>
                </a:path>
              </a:gradFill>
              <a:ln w="6350">
                <a:gradFill flip="none" rotWithShape="1">
                  <a:gsLst>
                    <a:gs pos="14000">
                      <a:srgbClr val="00B0F0">
                        <a:lumMod val="71000"/>
                        <a:lumOff val="29000"/>
                      </a:srgbClr>
                    </a:gs>
                    <a:gs pos="87000">
                      <a:srgbClr val="00B0F0">
                        <a:lumMod val="26000"/>
                      </a:srgbClr>
                    </a:gs>
                  </a:gsLst>
                  <a:path path="circle">
                    <a:fillToRect r="100000" b="100000"/>
                  </a:path>
                  <a:tileRect l="-100000" t="-100000"/>
                </a:gradFill>
              </a:ln>
              <a:effectLst>
                <a:outerShdw blurRad="177800" algn="ctr" rotWithShape="0">
                  <a:srgbClr val="00B0F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14" name="Freeform: Shape 113">
                <a:extLst>
                  <a:ext uri="{FF2B5EF4-FFF2-40B4-BE49-F238E27FC236}">
                    <a16:creationId xmlns:a16="http://schemas.microsoft.com/office/drawing/2014/main" id="{B0065C6F-0625-4E2B-9AC8-19D1FE50694F}"/>
                  </a:ext>
                </a:extLst>
              </p:cNvPr>
              <p:cNvSpPr/>
              <p:nvPr/>
            </p:nvSpPr>
            <p:spPr>
              <a:xfrm>
                <a:off x="8971560" y="5470438"/>
                <a:ext cx="240734" cy="240017"/>
              </a:xfrm>
              <a:custGeom>
                <a:avLst/>
                <a:gdLst>
                  <a:gd name="connsiteX0" fmla="*/ 1318754 w 2830820"/>
                  <a:gd name="connsiteY0" fmla="*/ 1164723 h 2822395"/>
                  <a:gd name="connsiteX1" fmla="*/ 1318585 w 2830820"/>
                  <a:gd name="connsiteY1" fmla="*/ 1720693 h 2822395"/>
                  <a:gd name="connsiteX2" fmla="*/ 1246046 w 2830820"/>
                  <a:gd name="connsiteY2" fmla="*/ 1820445 h 2822395"/>
                  <a:gd name="connsiteX3" fmla="*/ 1129106 w 2830820"/>
                  <a:gd name="connsiteY3" fmla="*/ 1778994 h 2822395"/>
                  <a:gd name="connsiteX4" fmla="*/ 1112003 w 2830820"/>
                  <a:gd name="connsiteY4" fmla="*/ 1709824 h 2822395"/>
                  <a:gd name="connsiteX5" fmla="*/ 1112171 w 2830820"/>
                  <a:gd name="connsiteY5" fmla="*/ 759056 h 2822395"/>
                  <a:gd name="connsiteX6" fmla="*/ 1066171 w 2830820"/>
                  <a:gd name="connsiteY6" fmla="*/ 712381 h 2822395"/>
                  <a:gd name="connsiteX7" fmla="*/ 946198 w 2830820"/>
                  <a:gd name="connsiteY7" fmla="*/ 711876 h 2822395"/>
                  <a:gd name="connsiteX8" fmla="*/ 914014 w 2830820"/>
                  <a:gd name="connsiteY8" fmla="*/ 744902 h 2822395"/>
                  <a:gd name="connsiteX9" fmla="*/ 914351 w 2830820"/>
                  <a:gd name="connsiteY9" fmla="*/ 1101872 h 2822395"/>
                  <a:gd name="connsiteX10" fmla="*/ 797580 w 2830820"/>
                  <a:gd name="connsiteY10" fmla="*/ 1217801 h 2822395"/>
                  <a:gd name="connsiteX11" fmla="*/ 115234 w 2830820"/>
                  <a:gd name="connsiteY11" fmla="*/ 1217801 h 2822395"/>
                  <a:gd name="connsiteX12" fmla="*/ 63 w 2830820"/>
                  <a:gd name="connsiteY12" fmla="*/ 1103388 h 2822395"/>
                  <a:gd name="connsiteX13" fmla="*/ 63 w 2830820"/>
                  <a:gd name="connsiteY13" fmla="*/ 114539 h 2822395"/>
                  <a:gd name="connsiteX14" fmla="*/ 114981 w 2830820"/>
                  <a:gd name="connsiteY14" fmla="*/ 126 h 2822395"/>
                  <a:gd name="connsiteX15" fmla="*/ 800444 w 2830820"/>
                  <a:gd name="connsiteY15" fmla="*/ 126 h 2822395"/>
                  <a:gd name="connsiteX16" fmla="*/ 914267 w 2830820"/>
                  <a:gd name="connsiteY16" fmla="*/ 112769 h 2822395"/>
                  <a:gd name="connsiteX17" fmla="*/ 913761 w 2830820"/>
                  <a:gd name="connsiteY17" fmla="*/ 466538 h 2822395"/>
                  <a:gd name="connsiteX18" fmla="*/ 952264 w 2830820"/>
                  <a:gd name="connsiteY18" fmla="*/ 506304 h 2822395"/>
                  <a:gd name="connsiteX19" fmla="*/ 1201814 w 2830820"/>
                  <a:gd name="connsiteY19" fmla="*/ 505630 h 2822395"/>
                  <a:gd name="connsiteX20" fmla="*/ 1318754 w 2830820"/>
                  <a:gd name="connsiteY20" fmla="*/ 621390 h 2822395"/>
                  <a:gd name="connsiteX21" fmla="*/ 1318754 w 2830820"/>
                  <a:gd name="connsiteY21" fmla="*/ 1164723 h 2822395"/>
                  <a:gd name="connsiteX22" fmla="*/ 455185 w 2830820"/>
                  <a:gd name="connsiteY22" fmla="*/ 404445 h 2822395"/>
                  <a:gd name="connsiteX23" fmla="*/ 597147 w 2830820"/>
                  <a:gd name="connsiteY23" fmla="*/ 404277 h 2822395"/>
                  <a:gd name="connsiteX24" fmla="*/ 707010 w 2830820"/>
                  <a:gd name="connsiteY24" fmla="*/ 305872 h 2822395"/>
                  <a:gd name="connsiteX25" fmla="*/ 597737 w 2830820"/>
                  <a:gd name="connsiteY25" fmla="*/ 206962 h 2822395"/>
                  <a:gd name="connsiteX26" fmla="*/ 316930 w 2830820"/>
                  <a:gd name="connsiteY26" fmla="*/ 206962 h 2822395"/>
                  <a:gd name="connsiteX27" fmla="*/ 207235 w 2830820"/>
                  <a:gd name="connsiteY27" fmla="*/ 305114 h 2822395"/>
                  <a:gd name="connsiteX28" fmla="*/ 316340 w 2830820"/>
                  <a:gd name="connsiteY28" fmla="*/ 404277 h 2822395"/>
                  <a:gd name="connsiteX29" fmla="*/ 455185 w 2830820"/>
                  <a:gd name="connsiteY29" fmla="*/ 404445 h 2822395"/>
                  <a:gd name="connsiteX30" fmla="*/ 459313 w 2830820"/>
                  <a:gd name="connsiteY30" fmla="*/ 510095 h 2822395"/>
                  <a:gd name="connsiteX31" fmla="*/ 317351 w 2830820"/>
                  <a:gd name="connsiteY31" fmla="*/ 510264 h 2822395"/>
                  <a:gd name="connsiteX32" fmla="*/ 207235 w 2830820"/>
                  <a:gd name="connsiteY32" fmla="*/ 608079 h 2822395"/>
                  <a:gd name="connsiteX33" fmla="*/ 315919 w 2830820"/>
                  <a:gd name="connsiteY33" fmla="*/ 707579 h 2822395"/>
                  <a:gd name="connsiteX34" fmla="*/ 596726 w 2830820"/>
                  <a:gd name="connsiteY34" fmla="*/ 707663 h 2822395"/>
                  <a:gd name="connsiteX35" fmla="*/ 707010 w 2830820"/>
                  <a:gd name="connsiteY35" fmla="*/ 609680 h 2822395"/>
                  <a:gd name="connsiteX36" fmla="*/ 594957 w 2830820"/>
                  <a:gd name="connsiteY36" fmla="*/ 510264 h 2822395"/>
                  <a:gd name="connsiteX37" fmla="*/ 459313 w 2830820"/>
                  <a:gd name="connsiteY37" fmla="*/ 510095 h 2822395"/>
                  <a:gd name="connsiteX38" fmla="*/ 460240 w 2830820"/>
                  <a:gd name="connsiteY38" fmla="*/ 813398 h 2822395"/>
                  <a:gd name="connsiteX39" fmla="*/ 315076 w 2830820"/>
                  <a:gd name="connsiteY39" fmla="*/ 813566 h 2822395"/>
                  <a:gd name="connsiteX40" fmla="*/ 207235 w 2830820"/>
                  <a:gd name="connsiteY40" fmla="*/ 913572 h 2822395"/>
                  <a:gd name="connsiteX41" fmla="*/ 315076 w 2830820"/>
                  <a:gd name="connsiteY41" fmla="*/ 1010797 h 2822395"/>
                  <a:gd name="connsiteX42" fmla="*/ 599085 w 2830820"/>
                  <a:gd name="connsiteY42" fmla="*/ 1010797 h 2822395"/>
                  <a:gd name="connsiteX43" fmla="*/ 707094 w 2830820"/>
                  <a:gd name="connsiteY43" fmla="*/ 910623 h 2822395"/>
                  <a:gd name="connsiteX44" fmla="*/ 599085 w 2830820"/>
                  <a:gd name="connsiteY44" fmla="*/ 813566 h 2822395"/>
                  <a:gd name="connsiteX45" fmla="*/ 460240 w 2830820"/>
                  <a:gd name="connsiteY45" fmla="*/ 813398 h 2822395"/>
                  <a:gd name="connsiteX46" fmla="*/ 1516490 w 2830820"/>
                  <a:gd name="connsiteY46" fmla="*/ 1163796 h 2822395"/>
                  <a:gd name="connsiteX47" fmla="*/ 1516574 w 2830820"/>
                  <a:gd name="connsiteY47" fmla="*/ 620464 h 2822395"/>
                  <a:gd name="connsiteX48" fmla="*/ 1631155 w 2830820"/>
                  <a:gd name="connsiteY48" fmla="*/ 505630 h 2822395"/>
                  <a:gd name="connsiteX49" fmla="*/ 1887024 w 2830820"/>
                  <a:gd name="connsiteY49" fmla="*/ 506051 h 2822395"/>
                  <a:gd name="connsiteX50" fmla="*/ 1921398 w 2830820"/>
                  <a:gd name="connsiteY50" fmla="*/ 472014 h 2822395"/>
                  <a:gd name="connsiteX51" fmla="*/ 1920977 w 2830820"/>
                  <a:gd name="connsiteY51" fmla="*/ 115044 h 2822395"/>
                  <a:gd name="connsiteX52" fmla="*/ 2035390 w 2830820"/>
                  <a:gd name="connsiteY52" fmla="*/ 126 h 2822395"/>
                  <a:gd name="connsiteX53" fmla="*/ 2720853 w 2830820"/>
                  <a:gd name="connsiteY53" fmla="*/ 126 h 2822395"/>
                  <a:gd name="connsiteX54" fmla="*/ 2835181 w 2830820"/>
                  <a:gd name="connsiteY54" fmla="*/ 115381 h 2822395"/>
                  <a:gd name="connsiteX55" fmla="*/ 2835181 w 2830820"/>
                  <a:gd name="connsiteY55" fmla="*/ 1104146 h 2822395"/>
                  <a:gd name="connsiteX56" fmla="*/ 2722369 w 2830820"/>
                  <a:gd name="connsiteY56" fmla="*/ 1217632 h 2822395"/>
                  <a:gd name="connsiteX57" fmla="*/ 2033705 w 2830820"/>
                  <a:gd name="connsiteY57" fmla="*/ 1217632 h 2822395"/>
                  <a:gd name="connsiteX58" fmla="*/ 1920893 w 2830820"/>
                  <a:gd name="connsiteY58" fmla="*/ 1103978 h 2822395"/>
                  <a:gd name="connsiteX59" fmla="*/ 1921398 w 2830820"/>
                  <a:gd name="connsiteY59" fmla="*/ 747008 h 2822395"/>
                  <a:gd name="connsiteX60" fmla="*/ 1885002 w 2830820"/>
                  <a:gd name="connsiteY60" fmla="*/ 711623 h 2822395"/>
                  <a:gd name="connsiteX61" fmla="*/ 1758711 w 2830820"/>
                  <a:gd name="connsiteY61" fmla="*/ 711623 h 2822395"/>
                  <a:gd name="connsiteX62" fmla="*/ 1722483 w 2830820"/>
                  <a:gd name="connsiteY62" fmla="*/ 747092 h 2822395"/>
                  <a:gd name="connsiteX63" fmla="*/ 1723073 w 2830820"/>
                  <a:gd name="connsiteY63" fmla="*/ 1069267 h 2822395"/>
                  <a:gd name="connsiteX64" fmla="*/ 1722820 w 2830820"/>
                  <a:gd name="connsiteY64" fmla="*/ 1720019 h 2822395"/>
                  <a:gd name="connsiteX65" fmla="*/ 1650786 w 2830820"/>
                  <a:gd name="connsiteY65" fmla="*/ 1820108 h 2822395"/>
                  <a:gd name="connsiteX66" fmla="*/ 1533677 w 2830820"/>
                  <a:gd name="connsiteY66" fmla="*/ 1779247 h 2822395"/>
                  <a:gd name="connsiteX67" fmla="*/ 1516237 w 2830820"/>
                  <a:gd name="connsiteY67" fmla="*/ 1710161 h 2822395"/>
                  <a:gd name="connsiteX68" fmla="*/ 1516490 w 2830820"/>
                  <a:gd name="connsiteY68" fmla="*/ 1163796 h 2822395"/>
                  <a:gd name="connsiteX69" fmla="*/ 2376689 w 2830820"/>
                  <a:gd name="connsiteY69" fmla="*/ 404445 h 2822395"/>
                  <a:gd name="connsiteX70" fmla="*/ 2512417 w 2830820"/>
                  <a:gd name="connsiteY70" fmla="*/ 404445 h 2822395"/>
                  <a:gd name="connsiteX71" fmla="*/ 2518735 w 2830820"/>
                  <a:gd name="connsiteY71" fmla="*/ 404445 h 2822395"/>
                  <a:gd name="connsiteX72" fmla="*/ 2628008 w 2830820"/>
                  <a:gd name="connsiteY72" fmla="*/ 305366 h 2822395"/>
                  <a:gd name="connsiteX73" fmla="*/ 2518146 w 2830820"/>
                  <a:gd name="connsiteY73" fmla="*/ 206962 h 2822395"/>
                  <a:gd name="connsiteX74" fmla="*/ 2237338 w 2830820"/>
                  <a:gd name="connsiteY74" fmla="*/ 206962 h 2822395"/>
                  <a:gd name="connsiteX75" fmla="*/ 2128234 w 2830820"/>
                  <a:gd name="connsiteY75" fmla="*/ 305703 h 2822395"/>
                  <a:gd name="connsiteX76" fmla="*/ 2237928 w 2830820"/>
                  <a:gd name="connsiteY76" fmla="*/ 404277 h 2822395"/>
                  <a:gd name="connsiteX77" fmla="*/ 2376689 w 2830820"/>
                  <a:gd name="connsiteY77" fmla="*/ 404445 h 2822395"/>
                  <a:gd name="connsiteX78" fmla="*/ 2375509 w 2830820"/>
                  <a:gd name="connsiteY78" fmla="*/ 707747 h 2822395"/>
                  <a:gd name="connsiteX79" fmla="*/ 2520673 w 2830820"/>
                  <a:gd name="connsiteY79" fmla="*/ 707579 h 2822395"/>
                  <a:gd name="connsiteX80" fmla="*/ 2628008 w 2830820"/>
                  <a:gd name="connsiteY80" fmla="*/ 609848 h 2822395"/>
                  <a:gd name="connsiteX81" fmla="*/ 2519325 w 2830820"/>
                  <a:gd name="connsiteY81" fmla="*/ 510348 h 2822395"/>
                  <a:gd name="connsiteX82" fmla="*/ 2235316 w 2830820"/>
                  <a:gd name="connsiteY82" fmla="*/ 510432 h 2822395"/>
                  <a:gd name="connsiteX83" fmla="*/ 2128150 w 2830820"/>
                  <a:gd name="connsiteY83" fmla="*/ 607910 h 2822395"/>
                  <a:gd name="connsiteX84" fmla="*/ 2236664 w 2830820"/>
                  <a:gd name="connsiteY84" fmla="*/ 707663 h 2822395"/>
                  <a:gd name="connsiteX85" fmla="*/ 2375509 w 2830820"/>
                  <a:gd name="connsiteY85" fmla="*/ 707747 h 2822395"/>
                  <a:gd name="connsiteX86" fmla="*/ 2377868 w 2830820"/>
                  <a:gd name="connsiteY86" fmla="*/ 1010881 h 2822395"/>
                  <a:gd name="connsiteX87" fmla="*/ 2377868 w 2830820"/>
                  <a:gd name="connsiteY87" fmla="*/ 1011049 h 2822395"/>
                  <a:gd name="connsiteX88" fmla="*/ 2510395 w 2830820"/>
                  <a:gd name="connsiteY88" fmla="*/ 1011049 h 2822395"/>
                  <a:gd name="connsiteX89" fmla="*/ 2516713 w 2830820"/>
                  <a:gd name="connsiteY89" fmla="*/ 1011049 h 2822395"/>
                  <a:gd name="connsiteX90" fmla="*/ 2585209 w 2830820"/>
                  <a:gd name="connsiteY90" fmla="*/ 991419 h 2822395"/>
                  <a:gd name="connsiteX91" fmla="*/ 2622279 w 2830820"/>
                  <a:gd name="connsiteY91" fmla="*/ 882989 h 2822395"/>
                  <a:gd name="connsiteX92" fmla="*/ 2523201 w 2830820"/>
                  <a:gd name="connsiteY92" fmla="*/ 813735 h 2822395"/>
                  <a:gd name="connsiteX93" fmla="*/ 2232873 w 2830820"/>
                  <a:gd name="connsiteY93" fmla="*/ 813566 h 2822395"/>
                  <a:gd name="connsiteX94" fmla="*/ 2178447 w 2830820"/>
                  <a:gd name="connsiteY94" fmla="*/ 827636 h 2822395"/>
                  <a:gd name="connsiteX95" fmla="*/ 2130677 w 2830820"/>
                  <a:gd name="connsiteY95" fmla="*/ 929074 h 2822395"/>
                  <a:gd name="connsiteX96" fmla="*/ 2229503 w 2830820"/>
                  <a:gd name="connsiteY96" fmla="*/ 1010628 h 2822395"/>
                  <a:gd name="connsiteX97" fmla="*/ 2377868 w 2830820"/>
                  <a:gd name="connsiteY97" fmla="*/ 1010881 h 2822395"/>
                  <a:gd name="connsiteX98" fmla="*/ 504303 w 2830820"/>
                  <a:gd name="connsiteY98" fmla="*/ 2204291 h 2822395"/>
                  <a:gd name="connsiteX99" fmla="*/ 586953 w 2830820"/>
                  <a:gd name="connsiteY99" fmla="*/ 2352909 h 2822395"/>
                  <a:gd name="connsiteX100" fmla="*/ 1136520 w 2830820"/>
                  <a:gd name="connsiteY100" fmla="*/ 2695135 h 2822395"/>
                  <a:gd name="connsiteX101" fmla="*/ 1337457 w 2830820"/>
                  <a:gd name="connsiteY101" fmla="*/ 2820584 h 2822395"/>
                  <a:gd name="connsiteX102" fmla="*/ 1368293 w 2830820"/>
                  <a:gd name="connsiteY102" fmla="*/ 2804071 h 2822395"/>
                  <a:gd name="connsiteX103" fmla="*/ 1368377 w 2830820"/>
                  <a:gd name="connsiteY103" fmla="*/ 2791434 h 2822395"/>
                  <a:gd name="connsiteX104" fmla="*/ 1369810 w 2830820"/>
                  <a:gd name="connsiteY104" fmla="*/ 2058622 h 2822395"/>
                  <a:gd name="connsiteX105" fmla="*/ 1338216 w 2830820"/>
                  <a:gd name="connsiteY105" fmla="*/ 2003943 h 2822395"/>
                  <a:gd name="connsiteX106" fmla="*/ 846024 w 2830820"/>
                  <a:gd name="connsiteY106" fmla="*/ 1732488 h 2822395"/>
                  <a:gd name="connsiteX107" fmla="*/ 844170 w 2830820"/>
                  <a:gd name="connsiteY107" fmla="*/ 1697692 h 2822395"/>
                  <a:gd name="connsiteX108" fmla="*/ 991609 w 2830820"/>
                  <a:gd name="connsiteY108" fmla="*/ 1605859 h 2822395"/>
                  <a:gd name="connsiteX109" fmla="*/ 1015789 w 2830820"/>
                  <a:gd name="connsiteY109" fmla="*/ 1562301 h 2822395"/>
                  <a:gd name="connsiteX110" fmla="*/ 1015199 w 2830820"/>
                  <a:gd name="connsiteY110" fmla="*/ 1382258 h 2822395"/>
                  <a:gd name="connsiteX111" fmla="*/ 1008375 w 2830820"/>
                  <a:gd name="connsiteY111" fmla="*/ 1354034 h 2822395"/>
                  <a:gd name="connsiteX112" fmla="*/ 983015 w 2830820"/>
                  <a:gd name="connsiteY112" fmla="*/ 1363891 h 2822395"/>
                  <a:gd name="connsiteX113" fmla="*/ 559572 w 2830820"/>
                  <a:gd name="connsiteY113" fmla="*/ 1627933 h 2822395"/>
                  <a:gd name="connsiteX114" fmla="*/ 505146 w 2830820"/>
                  <a:gd name="connsiteY114" fmla="*/ 1727517 h 2822395"/>
                  <a:gd name="connsiteX115" fmla="*/ 505483 w 2830820"/>
                  <a:gd name="connsiteY115" fmla="*/ 1977067 h 2822395"/>
                  <a:gd name="connsiteX116" fmla="*/ 504303 w 2830820"/>
                  <a:gd name="connsiteY116" fmla="*/ 2204291 h 2822395"/>
                  <a:gd name="connsiteX117" fmla="*/ 1466866 w 2830820"/>
                  <a:gd name="connsiteY117" fmla="*/ 2426039 h 2822395"/>
                  <a:gd name="connsiteX118" fmla="*/ 1467035 w 2830820"/>
                  <a:gd name="connsiteY118" fmla="*/ 2798764 h 2822395"/>
                  <a:gd name="connsiteX119" fmla="*/ 1473354 w 2830820"/>
                  <a:gd name="connsiteY119" fmla="*/ 2827914 h 2822395"/>
                  <a:gd name="connsiteX120" fmla="*/ 1501409 w 2830820"/>
                  <a:gd name="connsiteY120" fmla="*/ 2818309 h 2822395"/>
                  <a:gd name="connsiteX121" fmla="*/ 1785334 w 2830820"/>
                  <a:gd name="connsiteY121" fmla="*/ 2640962 h 2822395"/>
                  <a:gd name="connsiteX122" fmla="*/ 2270112 w 2830820"/>
                  <a:gd name="connsiteY122" fmla="*/ 2338165 h 2822395"/>
                  <a:gd name="connsiteX123" fmla="*/ 2330267 w 2830820"/>
                  <a:gd name="connsiteY123" fmla="*/ 2228471 h 2822395"/>
                  <a:gd name="connsiteX124" fmla="*/ 2329930 w 2830820"/>
                  <a:gd name="connsiteY124" fmla="*/ 1723052 h 2822395"/>
                  <a:gd name="connsiteX125" fmla="*/ 2279885 w 2830820"/>
                  <a:gd name="connsiteY125" fmla="*/ 1630629 h 2822395"/>
                  <a:gd name="connsiteX126" fmla="*/ 1848774 w 2830820"/>
                  <a:gd name="connsiteY126" fmla="*/ 1361027 h 2822395"/>
                  <a:gd name="connsiteX127" fmla="*/ 1819539 w 2830820"/>
                  <a:gd name="connsiteY127" fmla="*/ 1376781 h 2822395"/>
                  <a:gd name="connsiteX128" fmla="*/ 1819287 w 2830820"/>
                  <a:gd name="connsiteY128" fmla="*/ 1556825 h 2822395"/>
                  <a:gd name="connsiteX129" fmla="*/ 1847258 w 2830820"/>
                  <a:gd name="connsiteY129" fmla="*/ 1607965 h 2822395"/>
                  <a:gd name="connsiteX130" fmla="*/ 1986777 w 2830820"/>
                  <a:gd name="connsiteY130" fmla="*/ 1694659 h 2822395"/>
                  <a:gd name="connsiteX131" fmla="*/ 1985682 w 2830820"/>
                  <a:gd name="connsiteY131" fmla="*/ 1734594 h 2822395"/>
                  <a:gd name="connsiteX132" fmla="*/ 1496270 w 2830820"/>
                  <a:gd name="connsiteY132" fmla="*/ 2004533 h 2822395"/>
                  <a:gd name="connsiteX133" fmla="*/ 1465350 w 2830820"/>
                  <a:gd name="connsiteY133" fmla="*/ 2056347 h 2822395"/>
                  <a:gd name="connsiteX134" fmla="*/ 1465940 w 2830820"/>
                  <a:gd name="connsiteY134" fmla="*/ 2425955 h 2822395"/>
                  <a:gd name="connsiteX135" fmla="*/ 1466866 w 2830820"/>
                  <a:gd name="connsiteY135" fmla="*/ 2426039 h 2822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830820" h="2822395">
                    <a:moveTo>
                      <a:pt x="1318754" y="1164723"/>
                    </a:moveTo>
                    <a:cubicBezTo>
                      <a:pt x="1318754" y="1350074"/>
                      <a:pt x="1318922" y="1535341"/>
                      <a:pt x="1318585" y="1720693"/>
                    </a:cubicBezTo>
                    <a:cubicBezTo>
                      <a:pt x="1318501" y="1769558"/>
                      <a:pt x="1290277" y="1807049"/>
                      <a:pt x="1246046" y="1820445"/>
                    </a:cubicBezTo>
                    <a:cubicBezTo>
                      <a:pt x="1202656" y="1833588"/>
                      <a:pt x="1155729" y="1816822"/>
                      <a:pt x="1129106" y="1778994"/>
                    </a:cubicBezTo>
                    <a:cubicBezTo>
                      <a:pt x="1114362" y="1758100"/>
                      <a:pt x="1112003" y="1734510"/>
                      <a:pt x="1112003" y="1709824"/>
                    </a:cubicBezTo>
                    <a:cubicBezTo>
                      <a:pt x="1112256" y="1392873"/>
                      <a:pt x="1112171" y="1075922"/>
                      <a:pt x="1112171" y="759056"/>
                    </a:cubicBezTo>
                    <a:cubicBezTo>
                      <a:pt x="1112171" y="712381"/>
                      <a:pt x="1112171" y="712381"/>
                      <a:pt x="1066171" y="712381"/>
                    </a:cubicBezTo>
                    <a:cubicBezTo>
                      <a:pt x="1026151" y="712381"/>
                      <a:pt x="986048" y="713729"/>
                      <a:pt x="946198" y="711876"/>
                    </a:cubicBezTo>
                    <a:cubicBezTo>
                      <a:pt x="920501" y="710696"/>
                      <a:pt x="913845" y="720638"/>
                      <a:pt x="914014" y="744902"/>
                    </a:cubicBezTo>
                    <a:cubicBezTo>
                      <a:pt x="914941" y="863864"/>
                      <a:pt x="914604" y="982826"/>
                      <a:pt x="914351" y="1101872"/>
                    </a:cubicBezTo>
                    <a:cubicBezTo>
                      <a:pt x="914267" y="1179551"/>
                      <a:pt x="875764" y="1217801"/>
                      <a:pt x="797580" y="1217801"/>
                    </a:cubicBezTo>
                    <a:cubicBezTo>
                      <a:pt x="570103" y="1217885"/>
                      <a:pt x="342710" y="1217969"/>
                      <a:pt x="115234" y="1217801"/>
                    </a:cubicBezTo>
                    <a:cubicBezTo>
                      <a:pt x="39324" y="1217716"/>
                      <a:pt x="63" y="1178793"/>
                      <a:pt x="63" y="1103388"/>
                    </a:cubicBezTo>
                    <a:cubicBezTo>
                      <a:pt x="-21" y="773716"/>
                      <a:pt x="-21" y="444127"/>
                      <a:pt x="63" y="114539"/>
                    </a:cubicBezTo>
                    <a:cubicBezTo>
                      <a:pt x="63" y="38797"/>
                      <a:pt x="38987" y="126"/>
                      <a:pt x="114981" y="126"/>
                    </a:cubicBezTo>
                    <a:cubicBezTo>
                      <a:pt x="343469" y="-42"/>
                      <a:pt x="571956" y="-42"/>
                      <a:pt x="800444" y="126"/>
                    </a:cubicBezTo>
                    <a:cubicBezTo>
                      <a:pt x="873742" y="211"/>
                      <a:pt x="914098" y="40061"/>
                      <a:pt x="914267" y="112769"/>
                    </a:cubicBezTo>
                    <a:cubicBezTo>
                      <a:pt x="914519" y="230720"/>
                      <a:pt x="915193" y="348671"/>
                      <a:pt x="913761" y="466538"/>
                    </a:cubicBezTo>
                    <a:cubicBezTo>
                      <a:pt x="913424" y="496194"/>
                      <a:pt x="920922" y="507062"/>
                      <a:pt x="952264" y="506304"/>
                    </a:cubicBezTo>
                    <a:cubicBezTo>
                      <a:pt x="1035419" y="504282"/>
                      <a:pt x="1118574" y="505546"/>
                      <a:pt x="1201814" y="505630"/>
                    </a:cubicBezTo>
                    <a:cubicBezTo>
                      <a:pt x="1279914" y="505714"/>
                      <a:pt x="1318670" y="543964"/>
                      <a:pt x="1318754" y="621390"/>
                    </a:cubicBezTo>
                    <a:cubicBezTo>
                      <a:pt x="1318838" y="802445"/>
                      <a:pt x="1318754" y="983584"/>
                      <a:pt x="1318754" y="1164723"/>
                    </a:cubicBezTo>
                    <a:close/>
                    <a:moveTo>
                      <a:pt x="455185" y="404445"/>
                    </a:moveTo>
                    <a:cubicBezTo>
                      <a:pt x="502534" y="404445"/>
                      <a:pt x="549883" y="405035"/>
                      <a:pt x="597147" y="404277"/>
                    </a:cubicBezTo>
                    <a:cubicBezTo>
                      <a:pt x="659408" y="403350"/>
                      <a:pt x="706757" y="360466"/>
                      <a:pt x="707010" y="305872"/>
                    </a:cubicBezTo>
                    <a:cubicBezTo>
                      <a:pt x="707263" y="251446"/>
                      <a:pt x="659745" y="207467"/>
                      <a:pt x="597737" y="206962"/>
                    </a:cubicBezTo>
                    <a:cubicBezTo>
                      <a:pt x="504135" y="206203"/>
                      <a:pt x="410532" y="206203"/>
                      <a:pt x="316930" y="206962"/>
                    </a:cubicBezTo>
                    <a:cubicBezTo>
                      <a:pt x="252731" y="207467"/>
                      <a:pt x="207741" y="248666"/>
                      <a:pt x="207235" y="305114"/>
                    </a:cubicBezTo>
                    <a:cubicBezTo>
                      <a:pt x="206814" y="359455"/>
                      <a:pt x="254416" y="403266"/>
                      <a:pt x="316340" y="404277"/>
                    </a:cubicBezTo>
                    <a:cubicBezTo>
                      <a:pt x="362678" y="405035"/>
                      <a:pt x="408931" y="404445"/>
                      <a:pt x="455185" y="404445"/>
                    </a:cubicBezTo>
                    <a:close/>
                    <a:moveTo>
                      <a:pt x="459313" y="510095"/>
                    </a:moveTo>
                    <a:cubicBezTo>
                      <a:pt x="411964" y="510095"/>
                      <a:pt x="364616" y="509590"/>
                      <a:pt x="317351" y="510264"/>
                    </a:cubicBezTo>
                    <a:cubicBezTo>
                      <a:pt x="252984" y="511191"/>
                      <a:pt x="208078" y="551547"/>
                      <a:pt x="207235" y="608079"/>
                    </a:cubicBezTo>
                    <a:cubicBezTo>
                      <a:pt x="206477" y="662336"/>
                      <a:pt x="254163" y="706989"/>
                      <a:pt x="315919" y="707579"/>
                    </a:cubicBezTo>
                    <a:cubicBezTo>
                      <a:pt x="409521" y="708421"/>
                      <a:pt x="503124" y="708337"/>
                      <a:pt x="596726" y="707663"/>
                    </a:cubicBezTo>
                    <a:cubicBezTo>
                      <a:pt x="659156" y="707242"/>
                      <a:pt x="706336" y="664358"/>
                      <a:pt x="707010" y="609680"/>
                    </a:cubicBezTo>
                    <a:cubicBezTo>
                      <a:pt x="707600" y="554243"/>
                      <a:pt x="659156" y="510938"/>
                      <a:pt x="594957" y="510264"/>
                    </a:cubicBezTo>
                    <a:cubicBezTo>
                      <a:pt x="549798" y="509674"/>
                      <a:pt x="504556" y="510095"/>
                      <a:pt x="459313" y="510095"/>
                    </a:cubicBezTo>
                    <a:close/>
                    <a:moveTo>
                      <a:pt x="460240" y="813398"/>
                    </a:moveTo>
                    <a:cubicBezTo>
                      <a:pt x="411880" y="813398"/>
                      <a:pt x="363436" y="812639"/>
                      <a:pt x="315076" y="813566"/>
                    </a:cubicBezTo>
                    <a:cubicBezTo>
                      <a:pt x="251551" y="814746"/>
                      <a:pt x="205972" y="857629"/>
                      <a:pt x="207235" y="913572"/>
                    </a:cubicBezTo>
                    <a:cubicBezTo>
                      <a:pt x="208415" y="967323"/>
                      <a:pt x="254669" y="1010207"/>
                      <a:pt x="315076" y="1010797"/>
                    </a:cubicBezTo>
                    <a:cubicBezTo>
                      <a:pt x="409774" y="1011724"/>
                      <a:pt x="504387" y="1011724"/>
                      <a:pt x="599085" y="1010797"/>
                    </a:cubicBezTo>
                    <a:cubicBezTo>
                      <a:pt x="660757" y="1010207"/>
                      <a:pt x="708442" y="964796"/>
                      <a:pt x="707094" y="910623"/>
                    </a:cubicBezTo>
                    <a:cubicBezTo>
                      <a:pt x="705746" y="856871"/>
                      <a:pt x="659493" y="814661"/>
                      <a:pt x="599085" y="813566"/>
                    </a:cubicBezTo>
                    <a:cubicBezTo>
                      <a:pt x="552832" y="812724"/>
                      <a:pt x="506494" y="813398"/>
                      <a:pt x="460240" y="813398"/>
                    </a:cubicBezTo>
                    <a:close/>
                    <a:moveTo>
                      <a:pt x="1516490" y="1163796"/>
                    </a:moveTo>
                    <a:cubicBezTo>
                      <a:pt x="1516490" y="982657"/>
                      <a:pt x="1516406" y="801603"/>
                      <a:pt x="1516574" y="620464"/>
                    </a:cubicBezTo>
                    <a:cubicBezTo>
                      <a:pt x="1516659" y="544554"/>
                      <a:pt x="1555330" y="505883"/>
                      <a:pt x="1631155" y="505630"/>
                    </a:cubicBezTo>
                    <a:cubicBezTo>
                      <a:pt x="1716417" y="505462"/>
                      <a:pt x="1801763" y="504788"/>
                      <a:pt x="1887024" y="506051"/>
                    </a:cubicBezTo>
                    <a:cubicBezTo>
                      <a:pt x="1912973" y="506473"/>
                      <a:pt x="1921651" y="498385"/>
                      <a:pt x="1921398" y="472014"/>
                    </a:cubicBezTo>
                    <a:cubicBezTo>
                      <a:pt x="1920219" y="353052"/>
                      <a:pt x="1920809" y="234090"/>
                      <a:pt x="1920977" y="115044"/>
                    </a:cubicBezTo>
                    <a:cubicBezTo>
                      <a:pt x="1921062" y="39050"/>
                      <a:pt x="1959733" y="126"/>
                      <a:pt x="2035390" y="126"/>
                    </a:cubicBezTo>
                    <a:cubicBezTo>
                      <a:pt x="2263877" y="-42"/>
                      <a:pt x="2492365" y="-42"/>
                      <a:pt x="2720853" y="126"/>
                    </a:cubicBezTo>
                    <a:cubicBezTo>
                      <a:pt x="2795667" y="211"/>
                      <a:pt x="2835181" y="39977"/>
                      <a:pt x="2835181" y="115381"/>
                    </a:cubicBezTo>
                    <a:cubicBezTo>
                      <a:pt x="2835265" y="444970"/>
                      <a:pt x="2835349" y="774558"/>
                      <a:pt x="2835181" y="1104146"/>
                    </a:cubicBezTo>
                    <a:cubicBezTo>
                      <a:pt x="2835181" y="1178034"/>
                      <a:pt x="2795836" y="1217632"/>
                      <a:pt x="2722369" y="1217632"/>
                    </a:cubicBezTo>
                    <a:cubicBezTo>
                      <a:pt x="2492786" y="1217801"/>
                      <a:pt x="2263288" y="1217801"/>
                      <a:pt x="2033705" y="1217632"/>
                    </a:cubicBezTo>
                    <a:cubicBezTo>
                      <a:pt x="1960491" y="1217548"/>
                      <a:pt x="1921062" y="1177697"/>
                      <a:pt x="1920893" y="1103978"/>
                    </a:cubicBezTo>
                    <a:cubicBezTo>
                      <a:pt x="1920640" y="985016"/>
                      <a:pt x="1919966" y="865970"/>
                      <a:pt x="1921398" y="747008"/>
                    </a:cubicBezTo>
                    <a:cubicBezTo>
                      <a:pt x="1921736" y="718616"/>
                      <a:pt x="1912299" y="710359"/>
                      <a:pt x="1885002" y="711623"/>
                    </a:cubicBezTo>
                    <a:cubicBezTo>
                      <a:pt x="1842961" y="713561"/>
                      <a:pt x="1800752" y="713561"/>
                      <a:pt x="1758711" y="711623"/>
                    </a:cubicBezTo>
                    <a:cubicBezTo>
                      <a:pt x="1731329" y="710359"/>
                      <a:pt x="1722061" y="718868"/>
                      <a:pt x="1722483" y="747092"/>
                    </a:cubicBezTo>
                    <a:cubicBezTo>
                      <a:pt x="1723999" y="854512"/>
                      <a:pt x="1723073" y="961847"/>
                      <a:pt x="1723073" y="1069267"/>
                    </a:cubicBezTo>
                    <a:cubicBezTo>
                      <a:pt x="1723073" y="1286212"/>
                      <a:pt x="1723241" y="1503073"/>
                      <a:pt x="1722820" y="1720019"/>
                    </a:cubicBezTo>
                    <a:cubicBezTo>
                      <a:pt x="1722735" y="1769052"/>
                      <a:pt x="1694933" y="1806460"/>
                      <a:pt x="1650786" y="1820108"/>
                    </a:cubicBezTo>
                    <a:cubicBezTo>
                      <a:pt x="1607481" y="1833504"/>
                      <a:pt x="1560469" y="1816991"/>
                      <a:pt x="1533677" y="1779247"/>
                    </a:cubicBezTo>
                    <a:cubicBezTo>
                      <a:pt x="1518849" y="1758352"/>
                      <a:pt x="1516237" y="1734931"/>
                      <a:pt x="1516237" y="1710161"/>
                    </a:cubicBezTo>
                    <a:cubicBezTo>
                      <a:pt x="1516659" y="1528096"/>
                      <a:pt x="1516490" y="1345946"/>
                      <a:pt x="1516490" y="1163796"/>
                    </a:cubicBezTo>
                    <a:close/>
                    <a:moveTo>
                      <a:pt x="2376689" y="404445"/>
                    </a:moveTo>
                    <a:cubicBezTo>
                      <a:pt x="2421931" y="404445"/>
                      <a:pt x="2467174" y="404445"/>
                      <a:pt x="2512417" y="404445"/>
                    </a:cubicBezTo>
                    <a:cubicBezTo>
                      <a:pt x="2514523" y="404445"/>
                      <a:pt x="2516629" y="404445"/>
                      <a:pt x="2518735" y="404445"/>
                    </a:cubicBezTo>
                    <a:cubicBezTo>
                      <a:pt x="2580828" y="402844"/>
                      <a:pt x="2628261" y="359792"/>
                      <a:pt x="2628008" y="305366"/>
                    </a:cubicBezTo>
                    <a:cubicBezTo>
                      <a:pt x="2627756" y="250772"/>
                      <a:pt x="2580322" y="207467"/>
                      <a:pt x="2518146" y="206962"/>
                    </a:cubicBezTo>
                    <a:cubicBezTo>
                      <a:pt x="2424543" y="206288"/>
                      <a:pt x="2330941" y="206203"/>
                      <a:pt x="2237338" y="206962"/>
                    </a:cubicBezTo>
                    <a:cubicBezTo>
                      <a:pt x="2173392" y="207467"/>
                      <a:pt x="2128150" y="249424"/>
                      <a:pt x="2128234" y="305703"/>
                    </a:cubicBezTo>
                    <a:cubicBezTo>
                      <a:pt x="2128318" y="360214"/>
                      <a:pt x="2175751" y="403350"/>
                      <a:pt x="2237928" y="404277"/>
                    </a:cubicBezTo>
                    <a:cubicBezTo>
                      <a:pt x="2284097" y="405035"/>
                      <a:pt x="2330435" y="404445"/>
                      <a:pt x="2376689" y="404445"/>
                    </a:cubicBezTo>
                    <a:close/>
                    <a:moveTo>
                      <a:pt x="2375509" y="707747"/>
                    </a:moveTo>
                    <a:cubicBezTo>
                      <a:pt x="2423869" y="707747"/>
                      <a:pt x="2472313" y="708506"/>
                      <a:pt x="2520673" y="707579"/>
                    </a:cubicBezTo>
                    <a:cubicBezTo>
                      <a:pt x="2580912" y="706399"/>
                      <a:pt x="2627166" y="663516"/>
                      <a:pt x="2628008" y="609848"/>
                    </a:cubicBezTo>
                    <a:cubicBezTo>
                      <a:pt x="2628767" y="555506"/>
                      <a:pt x="2581165" y="510854"/>
                      <a:pt x="2519325" y="510348"/>
                    </a:cubicBezTo>
                    <a:cubicBezTo>
                      <a:pt x="2424628" y="509506"/>
                      <a:pt x="2330014" y="509421"/>
                      <a:pt x="2235316" y="510432"/>
                    </a:cubicBezTo>
                    <a:cubicBezTo>
                      <a:pt x="2173139" y="511106"/>
                      <a:pt x="2129161" y="552389"/>
                      <a:pt x="2128150" y="607910"/>
                    </a:cubicBezTo>
                    <a:cubicBezTo>
                      <a:pt x="2127223" y="662168"/>
                      <a:pt x="2174909" y="706568"/>
                      <a:pt x="2236664" y="707663"/>
                    </a:cubicBezTo>
                    <a:cubicBezTo>
                      <a:pt x="2282918" y="708421"/>
                      <a:pt x="2329256" y="707747"/>
                      <a:pt x="2375509" y="707747"/>
                    </a:cubicBezTo>
                    <a:close/>
                    <a:moveTo>
                      <a:pt x="2377868" y="1010881"/>
                    </a:moveTo>
                    <a:cubicBezTo>
                      <a:pt x="2377868" y="1010965"/>
                      <a:pt x="2377868" y="1011049"/>
                      <a:pt x="2377868" y="1011049"/>
                    </a:cubicBezTo>
                    <a:cubicBezTo>
                      <a:pt x="2422016" y="1011049"/>
                      <a:pt x="2466247" y="1011049"/>
                      <a:pt x="2510395" y="1011049"/>
                    </a:cubicBezTo>
                    <a:cubicBezTo>
                      <a:pt x="2512501" y="1011049"/>
                      <a:pt x="2514607" y="1011049"/>
                      <a:pt x="2516713" y="1011049"/>
                    </a:cubicBezTo>
                    <a:cubicBezTo>
                      <a:pt x="2541315" y="1010713"/>
                      <a:pt x="2564905" y="1006500"/>
                      <a:pt x="2585209" y="991419"/>
                    </a:cubicBezTo>
                    <a:cubicBezTo>
                      <a:pt x="2621437" y="964543"/>
                      <a:pt x="2635254" y="923934"/>
                      <a:pt x="2622279" y="882989"/>
                    </a:cubicBezTo>
                    <a:cubicBezTo>
                      <a:pt x="2609389" y="842211"/>
                      <a:pt x="2571392" y="814240"/>
                      <a:pt x="2523201" y="813735"/>
                    </a:cubicBezTo>
                    <a:cubicBezTo>
                      <a:pt x="2426481" y="812808"/>
                      <a:pt x="2329677" y="813313"/>
                      <a:pt x="2232873" y="813566"/>
                    </a:cubicBezTo>
                    <a:cubicBezTo>
                      <a:pt x="2213664" y="813650"/>
                      <a:pt x="2195297" y="818284"/>
                      <a:pt x="2178447" y="827636"/>
                    </a:cubicBezTo>
                    <a:cubicBezTo>
                      <a:pt x="2142472" y="847603"/>
                      <a:pt x="2122420" y="890740"/>
                      <a:pt x="2130677" y="929074"/>
                    </a:cubicBezTo>
                    <a:cubicBezTo>
                      <a:pt x="2141124" y="977181"/>
                      <a:pt x="2177689" y="1008859"/>
                      <a:pt x="2229503" y="1010628"/>
                    </a:cubicBezTo>
                    <a:cubicBezTo>
                      <a:pt x="2278958" y="1012229"/>
                      <a:pt x="2328413" y="1010881"/>
                      <a:pt x="2377868" y="1010881"/>
                    </a:cubicBezTo>
                    <a:close/>
                    <a:moveTo>
                      <a:pt x="504303" y="2204291"/>
                    </a:moveTo>
                    <a:cubicBezTo>
                      <a:pt x="499417" y="2274809"/>
                      <a:pt x="528315" y="2317355"/>
                      <a:pt x="586953" y="2352909"/>
                    </a:cubicBezTo>
                    <a:cubicBezTo>
                      <a:pt x="771462" y="2464878"/>
                      <a:pt x="953527" y="2580723"/>
                      <a:pt x="1136520" y="2695135"/>
                    </a:cubicBezTo>
                    <a:cubicBezTo>
                      <a:pt x="1203499" y="2737008"/>
                      <a:pt x="1270310" y="2778965"/>
                      <a:pt x="1337457" y="2820584"/>
                    </a:cubicBezTo>
                    <a:cubicBezTo>
                      <a:pt x="1362733" y="2836255"/>
                      <a:pt x="1367198" y="2833559"/>
                      <a:pt x="1368293" y="2804071"/>
                    </a:cubicBezTo>
                    <a:cubicBezTo>
                      <a:pt x="1368462" y="2799859"/>
                      <a:pt x="1368377" y="2795646"/>
                      <a:pt x="1368377" y="2791434"/>
                    </a:cubicBezTo>
                    <a:cubicBezTo>
                      <a:pt x="1368630" y="2547191"/>
                      <a:pt x="1368546" y="2302864"/>
                      <a:pt x="1369810" y="2058622"/>
                    </a:cubicBezTo>
                    <a:cubicBezTo>
                      <a:pt x="1369978" y="2032083"/>
                      <a:pt x="1361890" y="2016918"/>
                      <a:pt x="1338216" y="2003943"/>
                    </a:cubicBezTo>
                    <a:cubicBezTo>
                      <a:pt x="1173674" y="1914300"/>
                      <a:pt x="1009975" y="1823310"/>
                      <a:pt x="846024" y="1732488"/>
                    </a:cubicBezTo>
                    <a:cubicBezTo>
                      <a:pt x="816199" y="1715974"/>
                      <a:pt x="816367" y="1715216"/>
                      <a:pt x="844170" y="1697692"/>
                    </a:cubicBezTo>
                    <a:cubicBezTo>
                      <a:pt x="893120" y="1666772"/>
                      <a:pt x="942069" y="1635768"/>
                      <a:pt x="991609" y="1605859"/>
                    </a:cubicBezTo>
                    <a:cubicBezTo>
                      <a:pt x="1008796" y="1595496"/>
                      <a:pt x="1016126" y="1582774"/>
                      <a:pt x="1015789" y="1562301"/>
                    </a:cubicBezTo>
                    <a:cubicBezTo>
                      <a:pt x="1014693" y="1502315"/>
                      <a:pt x="1015620" y="1442244"/>
                      <a:pt x="1015199" y="1382258"/>
                    </a:cubicBezTo>
                    <a:cubicBezTo>
                      <a:pt x="1015115" y="1372485"/>
                      <a:pt x="1020338" y="1359342"/>
                      <a:pt x="1008375" y="1354034"/>
                    </a:cubicBezTo>
                    <a:cubicBezTo>
                      <a:pt x="999107" y="1349906"/>
                      <a:pt x="990850" y="1359005"/>
                      <a:pt x="983015" y="1363891"/>
                    </a:cubicBezTo>
                    <a:cubicBezTo>
                      <a:pt x="841811" y="1451849"/>
                      <a:pt x="700860" y="1540143"/>
                      <a:pt x="559572" y="1627933"/>
                    </a:cubicBezTo>
                    <a:cubicBezTo>
                      <a:pt x="522249" y="1651101"/>
                      <a:pt x="504472" y="1683117"/>
                      <a:pt x="505146" y="1727517"/>
                    </a:cubicBezTo>
                    <a:cubicBezTo>
                      <a:pt x="506325" y="1810672"/>
                      <a:pt x="505483" y="1893827"/>
                      <a:pt x="505483" y="1977067"/>
                    </a:cubicBezTo>
                    <a:cubicBezTo>
                      <a:pt x="505483" y="2052724"/>
                      <a:pt x="509527" y="2128802"/>
                      <a:pt x="504303" y="2204291"/>
                    </a:cubicBezTo>
                    <a:close/>
                    <a:moveTo>
                      <a:pt x="1466866" y="2426039"/>
                    </a:moveTo>
                    <a:cubicBezTo>
                      <a:pt x="1466866" y="2550308"/>
                      <a:pt x="1466782" y="2674494"/>
                      <a:pt x="1467035" y="2798764"/>
                    </a:cubicBezTo>
                    <a:cubicBezTo>
                      <a:pt x="1467035" y="2808789"/>
                      <a:pt x="1462822" y="2821764"/>
                      <a:pt x="1473354" y="2827914"/>
                    </a:cubicBezTo>
                    <a:cubicBezTo>
                      <a:pt x="1484138" y="2834233"/>
                      <a:pt x="1492900" y="2823617"/>
                      <a:pt x="1501409" y="2818309"/>
                    </a:cubicBezTo>
                    <a:cubicBezTo>
                      <a:pt x="1596191" y="2759334"/>
                      <a:pt x="1690720" y="2700106"/>
                      <a:pt x="1785334" y="2640962"/>
                    </a:cubicBezTo>
                    <a:cubicBezTo>
                      <a:pt x="1946926" y="2539946"/>
                      <a:pt x="2108266" y="2438592"/>
                      <a:pt x="2270112" y="2338165"/>
                    </a:cubicBezTo>
                    <a:cubicBezTo>
                      <a:pt x="2311563" y="2312469"/>
                      <a:pt x="2330688" y="2278010"/>
                      <a:pt x="2330267" y="2228471"/>
                    </a:cubicBezTo>
                    <a:cubicBezTo>
                      <a:pt x="2328835" y="2060054"/>
                      <a:pt x="2329424" y="1891553"/>
                      <a:pt x="2329930" y="1723052"/>
                    </a:cubicBezTo>
                    <a:cubicBezTo>
                      <a:pt x="2330014" y="1682443"/>
                      <a:pt x="2313754" y="1651775"/>
                      <a:pt x="2279885" y="1630629"/>
                    </a:cubicBezTo>
                    <a:cubicBezTo>
                      <a:pt x="2136238" y="1540649"/>
                      <a:pt x="1992337" y="1451091"/>
                      <a:pt x="1848774" y="1361027"/>
                    </a:cubicBezTo>
                    <a:cubicBezTo>
                      <a:pt x="1828049" y="1348052"/>
                      <a:pt x="1819202" y="1350158"/>
                      <a:pt x="1819539" y="1376781"/>
                    </a:cubicBezTo>
                    <a:cubicBezTo>
                      <a:pt x="1820382" y="1436768"/>
                      <a:pt x="1820803" y="1496839"/>
                      <a:pt x="1819287" y="1556825"/>
                    </a:cubicBezTo>
                    <a:cubicBezTo>
                      <a:pt x="1818697" y="1580836"/>
                      <a:pt x="1826532" y="1595749"/>
                      <a:pt x="1847258" y="1607965"/>
                    </a:cubicBezTo>
                    <a:cubicBezTo>
                      <a:pt x="1894438" y="1635684"/>
                      <a:pt x="1940439" y="1665424"/>
                      <a:pt x="1986777" y="1694659"/>
                    </a:cubicBezTo>
                    <a:cubicBezTo>
                      <a:pt x="2019298" y="1715132"/>
                      <a:pt x="2019466" y="1715890"/>
                      <a:pt x="1985682" y="1734594"/>
                    </a:cubicBezTo>
                    <a:cubicBezTo>
                      <a:pt x="1822741" y="1824911"/>
                      <a:pt x="1659800" y="1915227"/>
                      <a:pt x="1496270" y="2004533"/>
                    </a:cubicBezTo>
                    <a:cubicBezTo>
                      <a:pt x="1474112" y="2016665"/>
                      <a:pt x="1465097" y="2030566"/>
                      <a:pt x="1465350" y="2056347"/>
                    </a:cubicBezTo>
                    <a:cubicBezTo>
                      <a:pt x="1466698" y="2179522"/>
                      <a:pt x="1465940" y="2302696"/>
                      <a:pt x="1465940" y="2425955"/>
                    </a:cubicBezTo>
                    <a:cubicBezTo>
                      <a:pt x="1466277" y="2426039"/>
                      <a:pt x="1466614" y="2426039"/>
                      <a:pt x="1466866" y="2426039"/>
                    </a:cubicBezTo>
                    <a:close/>
                  </a:path>
                </a:pathLst>
              </a:custGeom>
              <a:gradFill>
                <a:gsLst>
                  <a:gs pos="30000">
                    <a:schemeClr val="bg1"/>
                  </a:gs>
                  <a:gs pos="85000">
                    <a:schemeClr val="bg1">
                      <a:alpha val="50000"/>
                    </a:schemeClr>
                  </a:gs>
                </a:gsLst>
                <a:path path="circle">
                  <a:fillToRect r="100000" b="100000"/>
                </a:path>
              </a:gradFill>
              <a:ln w="8419" cap="flat">
                <a:noFill/>
                <a:prstDash val="solid"/>
                <a:miter/>
              </a:ln>
            </p:spPr>
            <p:txBody>
              <a:bodyPr rtlCol="0" anchor="ctr"/>
              <a:lstStyle/>
              <a:p>
                <a:endParaRPr lang="en-US"/>
              </a:p>
            </p:txBody>
          </p:sp>
        </p:grpSp>
        <p:sp>
          <p:nvSpPr>
            <p:cNvPr id="47" name="Oval 46">
              <a:extLst>
                <a:ext uri="{FF2B5EF4-FFF2-40B4-BE49-F238E27FC236}">
                  <a16:creationId xmlns:a16="http://schemas.microsoft.com/office/drawing/2014/main" id="{934A9A32-1590-4A52-B3A4-D3E7388CED90}"/>
                </a:ext>
              </a:extLst>
            </p:cNvPr>
            <p:cNvSpPr/>
            <p:nvPr/>
          </p:nvSpPr>
          <p:spPr>
            <a:xfrm>
              <a:off x="7634178" y="3253995"/>
              <a:ext cx="522192" cy="519730"/>
            </a:xfrm>
            <a:prstGeom prst="ellipse">
              <a:avLst/>
            </a:prstGeom>
            <a:gradFill>
              <a:gsLst>
                <a:gs pos="30000">
                  <a:srgbClr val="00B0F0"/>
                </a:gs>
                <a:gs pos="95000">
                  <a:srgbClr val="709CBB">
                    <a:lumMod val="25000"/>
                  </a:srgbClr>
                </a:gs>
              </a:gsLst>
              <a:path path="circle">
                <a:fillToRect r="100000" b="100000"/>
              </a:path>
            </a:gradFill>
            <a:ln w="6350">
              <a:gradFill flip="none" rotWithShape="1">
                <a:gsLst>
                  <a:gs pos="14000">
                    <a:srgbClr val="00B0F0">
                      <a:lumMod val="71000"/>
                      <a:lumOff val="29000"/>
                    </a:srgbClr>
                  </a:gs>
                  <a:gs pos="87000">
                    <a:srgbClr val="00B0F0">
                      <a:lumMod val="26000"/>
                    </a:srgbClr>
                  </a:gs>
                </a:gsLst>
                <a:path path="circle">
                  <a:fillToRect r="100000" b="100000"/>
                </a:path>
                <a:tileRect l="-100000" t="-100000"/>
              </a:gradFill>
            </a:ln>
            <a:effectLst>
              <a:outerShdw blurRad="177800" algn="ctr" rotWithShape="0">
                <a:srgbClr val="00B0F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6" name="Oval 45">
              <a:extLst>
                <a:ext uri="{FF2B5EF4-FFF2-40B4-BE49-F238E27FC236}">
                  <a16:creationId xmlns:a16="http://schemas.microsoft.com/office/drawing/2014/main" id="{28463848-E9F6-452F-82A4-26D1B0214A29}"/>
                </a:ext>
              </a:extLst>
            </p:cNvPr>
            <p:cNvSpPr/>
            <p:nvPr/>
          </p:nvSpPr>
          <p:spPr>
            <a:xfrm>
              <a:off x="10013100" y="4631662"/>
              <a:ext cx="522192" cy="519730"/>
            </a:xfrm>
            <a:prstGeom prst="ellipse">
              <a:avLst/>
            </a:prstGeom>
            <a:gradFill>
              <a:gsLst>
                <a:gs pos="30000">
                  <a:srgbClr val="00B0F0"/>
                </a:gs>
                <a:gs pos="95000">
                  <a:srgbClr val="709CBB">
                    <a:lumMod val="25000"/>
                  </a:srgbClr>
                </a:gs>
              </a:gsLst>
              <a:path path="circle">
                <a:fillToRect r="100000" b="100000"/>
              </a:path>
            </a:gradFill>
            <a:ln w="6350">
              <a:gradFill flip="none" rotWithShape="1">
                <a:gsLst>
                  <a:gs pos="14000">
                    <a:srgbClr val="00B0F0">
                      <a:lumMod val="71000"/>
                      <a:lumOff val="29000"/>
                    </a:srgbClr>
                  </a:gs>
                  <a:gs pos="87000">
                    <a:srgbClr val="00B0F0">
                      <a:lumMod val="26000"/>
                    </a:srgbClr>
                  </a:gs>
                </a:gsLst>
                <a:path path="circle">
                  <a:fillToRect r="100000" b="100000"/>
                </a:path>
                <a:tileRect l="-100000" t="-100000"/>
              </a:gradFill>
            </a:ln>
            <a:effectLst>
              <a:outerShdw blurRad="177800" algn="ctr" rotWithShape="0">
                <a:srgbClr val="00B0F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41" name="Oval 40">
              <a:extLst>
                <a:ext uri="{FF2B5EF4-FFF2-40B4-BE49-F238E27FC236}">
                  <a16:creationId xmlns:a16="http://schemas.microsoft.com/office/drawing/2014/main" id="{838ECA2F-BD70-4F36-9FB6-5DA8E38B2584}"/>
                </a:ext>
              </a:extLst>
            </p:cNvPr>
            <p:cNvSpPr/>
            <p:nvPr/>
          </p:nvSpPr>
          <p:spPr>
            <a:xfrm>
              <a:off x="8830830" y="2561799"/>
              <a:ext cx="522192" cy="519730"/>
            </a:xfrm>
            <a:prstGeom prst="ellipse">
              <a:avLst/>
            </a:prstGeom>
            <a:gradFill>
              <a:gsLst>
                <a:gs pos="30000">
                  <a:srgbClr val="00B0F0"/>
                </a:gs>
                <a:gs pos="95000">
                  <a:srgbClr val="709CBB">
                    <a:lumMod val="25000"/>
                  </a:srgbClr>
                </a:gs>
              </a:gsLst>
              <a:path path="circle">
                <a:fillToRect r="100000" b="100000"/>
              </a:path>
            </a:gradFill>
            <a:ln w="6350">
              <a:gradFill flip="none" rotWithShape="1">
                <a:gsLst>
                  <a:gs pos="14000">
                    <a:srgbClr val="00B0F0">
                      <a:lumMod val="71000"/>
                      <a:lumOff val="29000"/>
                    </a:srgbClr>
                  </a:gs>
                  <a:gs pos="87000">
                    <a:srgbClr val="00B0F0">
                      <a:lumMod val="26000"/>
                    </a:srgbClr>
                  </a:gs>
                </a:gsLst>
                <a:path path="circle">
                  <a:fillToRect r="100000" b="100000"/>
                </a:path>
                <a:tileRect l="-100000" t="-100000"/>
              </a:gradFill>
            </a:ln>
            <a:effectLst>
              <a:outerShdw blurRad="177800" algn="ctr" rotWithShape="0">
                <a:srgbClr val="00B0F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sp>
        <p:nvSpPr>
          <p:cNvPr id="207" name="TextBox 206">
            <a:extLst>
              <a:ext uri="{FF2B5EF4-FFF2-40B4-BE49-F238E27FC236}">
                <a16:creationId xmlns:a16="http://schemas.microsoft.com/office/drawing/2014/main" id="{01E6285A-107B-4D5C-B7B2-A1663B283A2E}"/>
              </a:ext>
            </a:extLst>
          </p:cNvPr>
          <p:cNvSpPr txBox="1"/>
          <p:nvPr/>
        </p:nvSpPr>
        <p:spPr>
          <a:xfrm>
            <a:off x="6272128" y="2527728"/>
            <a:ext cx="1330814" cy="263662"/>
          </a:xfrm>
          <a:prstGeom prst="rect">
            <a:avLst/>
          </a:prstGeom>
          <a:noFill/>
        </p:spPr>
        <p:txBody>
          <a:bodyPr wrap="square" tIns="0" bIns="45720" rtlCol="0">
            <a:spAutoFit/>
          </a:bodyPr>
          <a:lstStyle/>
          <a:p>
            <a:pPr algn="r">
              <a:lnSpc>
                <a:spcPts val="1800"/>
              </a:lnSpc>
            </a:pPr>
            <a:r>
              <a:rPr lang="en-US" sz="1400" b="1" dirty="0">
                <a:solidFill>
                  <a:schemeClr val="bg1"/>
                </a:solidFill>
                <a:latin typeface="Montserrat" panose="00000500000000000000" pitchFamily="50" charset="0"/>
              </a:rPr>
              <a:t>Empowered</a:t>
            </a:r>
          </a:p>
        </p:txBody>
      </p:sp>
      <p:sp>
        <p:nvSpPr>
          <p:cNvPr id="208" name="TextBox 207">
            <a:extLst>
              <a:ext uri="{FF2B5EF4-FFF2-40B4-BE49-F238E27FC236}">
                <a16:creationId xmlns:a16="http://schemas.microsoft.com/office/drawing/2014/main" id="{68496FC6-001E-4A97-89C9-C797AB2C28DF}"/>
              </a:ext>
            </a:extLst>
          </p:cNvPr>
          <p:cNvSpPr txBox="1"/>
          <p:nvPr/>
        </p:nvSpPr>
        <p:spPr>
          <a:xfrm>
            <a:off x="10793038" y="2606647"/>
            <a:ext cx="619080" cy="263662"/>
          </a:xfrm>
          <a:prstGeom prst="rect">
            <a:avLst/>
          </a:prstGeom>
          <a:noFill/>
        </p:spPr>
        <p:txBody>
          <a:bodyPr wrap="square" tIns="0" bIns="45720" rtlCol="0">
            <a:spAutoFit/>
          </a:bodyPr>
          <a:lstStyle/>
          <a:p>
            <a:pPr>
              <a:lnSpc>
                <a:spcPts val="1800"/>
              </a:lnSpc>
            </a:pPr>
            <a:r>
              <a:rPr lang="en-US" sz="1400" b="1" dirty="0">
                <a:solidFill>
                  <a:schemeClr val="bg1"/>
                </a:solidFill>
                <a:latin typeface="Montserrat" panose="00000500000000000000" pitchFamily="50" charset="0"/>
              </a:rPr>
              <a:t>Bold</a:t>
            </a:r>
          </a:p>
        </p:txBody>
      </p:sp>
      <p:sp>
        <p:nvSpPr>
          <p:cNvPr id="209" name="TextBox 208">
            <a:extLst>
              <a:ext uri="{FF2B5EF4-FFF2-40B4-BE49-F238E27FC236}">
                <a16:creationId xmlns:a16="http://schemas.microsoft.com/office/drawing/2014/main" id="{B7DB6253-3055-4D4F-BC23-00A635B1D0AC}"/>
              </a:ext>
            </a:extLst>
          </p:cNvPr>
          <p:cNvSpPr txBox="1"/>
          <p:nvPr/>
        </p:nvSpPr>
        <p:spPr>
          <a:xfrm>
            <a:off x="8807563" y="1375772"/>
            <a:ext cx="583814" cy="263662"/>
          </a:xfrm>
          <a:prstGeom prst="rect">
            <a:avLst/>
          </a:prstGeom>
          <a:noFill/>
        </p:spPr>
        <p:txBody>
          <a:bodyPr wrap="square" tIns="0" bIns="45720" rtlCol="0">
            <a:spAutoFit/>
          </a:bodyPr>
          <a:lstStyle/>
          <a:p>
            <a:pPr algn="ctr">
              <a:lnSpc>
                <a:spcPts val="1800"/>
              </a:lnSpc>
            </a:pPr>
            <a:r>
              <a:rPr lang="en-US" sz="1400" b="1" dirty="0">
                <a:solidFill>
                  <a:schemeClr val="bg1"/>
                </a:solidFill>
                <a:latin typeface="Montserrat" panose="00000500000000000000" pitchFamily="50" charset="0"/>
              </a:rPr>
              <a:t>Fast</a:t>
            </a:r>
          </a:p>
        </p:txBody>
      </p:sp>
      <p:sp>
        <p:nvSpPr>
          <p:cNvPr id="210" name="TextBox 209">
            <a:extLst>
              <a:ext uri="{FF2B5EF4-FFF2-40B4-BE49-F238E27FC236}">
                <a16:creationId xmlns:a16="http://schemas.microsoft.com/office/drawing/2014/main" id="{225E281A-E512-4A7D-8721-E699B61B609F}"/>
              </a:ext>
            </a:extLst>
          </p:cNvPr>
          <p:cNvSpPr txBox="1"/>
          <p:nvPr/>
        </p:nvSpPr>
        <p:spPr>
          <a:xfrm>
            <a:off x="8651881" y="5645024"/>
            <a:ext cx="1035861" cy="263662"/>
          </a:xfrm>
          <a:prstGeom prst="rect">
            <a:avLst/>
          </a:prstGeom>
          <a:noFill/>
        </p:spPr>
        <p:txBody>
          <a:bodyPr wrap="square" tIns="0" bIns="45720" rtlCol="0">
            <a:spAutoFit/>
          </a:bodyPr>
          <a:lstStyle/>
          <a:p>
            <a:pPr algn="ctr">
              <a:lnSpc>
                <a:spcPts val="1800"/>
              </a:lnSpc>
            </a:pPr>
            <a:r>
              <a:rPr lang="en-US" sz="1400" b="1" dirty="0">
                <a:solidFill>
                  <a:schemeClr val="bg1"/>
                </a:solidFill>
                <a:latin typeface="Montserrat" panose="00000500000000000000" pitchFamily="50" charset="0"/>
              </a:rPr>
              <a:t>Empathy</a:t>
            </a:r>
          </a:p>
        </p:txBody>
      </p:sp>
      <p:sp>
        <p:nvSpPr>
          <p:cNvPr id="211" name="TextBox 210">
            <a:extLst>
              <a:ext uri="{FF2B5EF4-FFF2-40B4-BE49-F238E27FC236}">
                <a16:creationId xmlns:a16="http://schemas.microsoft.com/office/drawing/2014/main" id="{CFFE7ECE-F9A8-4B23-BCA8-7587EE4543E2}"/>
              </a:ext>
            </a:extLst>
          </p:cNvPr>
          <p:cNvSpPr txBox="1"/>
          <p:nvPr/>
        </p:nvSpPr>
        <p:spPr>
          <a:xfrm>
            <a:off x="6283349" y="4626530"/>
            <a:ext cx="1308371" cy="263662"/>
          </a:xfrm>
          <a:prstGeom prst="rect">
            <a:avLst/>
          </a:prstGeom>
          <a:noFill/>
        </p:spPr>
        <p:txBody>
          <a:bodyPr wrap="square" tIns="0" bIns="45720" rtlCol="0">
            <a:spAutoFit/>
          </a:bodyPr>
          <a:lstStyle/>
          <a:p>
            <a:pPr algn="r">
              <a:lnSpc>
                <a:spcPts val="1800"/>
              </a:lnSpc>
            </a:pPr>
            <a:r>
              <a:rPr lang="en-US" sz="1400" b="1" dirty="0">
                <a:solidFill>
                  <a:schemeClr val="bg1"/>
                </a:solidFill>
                <a:latin typeface="Montserrat" panose="00000500000000000000" pitchFamily="50" charset="0"/>
              </a:rPr>
              <a:t>Resourceful</a:t>
            </a:r>
          </a:p>
        </p:txBody>
      </p:sp>
      <p:sp>
        <p:nvSpPr>
          <p:cNvPr id="212" name="TextBox 211">
            <a:extLst>
              <a:ext uri="{FF2B5EF4-FFF2-40B4-BE49-F238E27FC236}">
                <a16:creationId xmlns:a16="http://schemas.microsoft.com/office/drawing/2014/main" id="{9A03316C-20DA-4B92-B18E-0930FDBC11E0}"/>
              </a:ext>
            </a:extLst>
          </p:cNvPr>
          <p:cNvSpPr txBox="1"/>
          <p:nvPr/>
        </p:nvSpPr>
        <p:spPr>
          <a:xfrm>
            <a:off x="10661730" y="4568956"/>
            <a:ext cx="1392677" cy="263662"/>
          </a:xfrm>
          <a:prstGeom prst="rect">
            <a:avLst/>
          </a:prstGeom>
          <a:noFill/>
        </p:spPr>
        <p:txBody>
          <a:bodyPr wrap="square" tIns="0" bIns="45720" rtlCol="0">
            <a:spAutoFit/>
          </a:bodyPr>
          <a:lstStyle/>
          <a:p>
            <a:pPr>
              <a:lnSpc>
                <a:spcPts val="1800"/>
              </a:lnSpc>
            </a:pPr>
            <a:r>
              <a:rPr lang="en-US" sz="1400" b="1" dirty="0">
                <a:solidFill>
                  <a:schemeClr val="bg1"/>
                </a:solidFill>
                <a:latin typeface="Montserrat" panose="00000500000000000000" pitchFamily="50" charset="0"/>
              </a:rPr>
              <a:t>Responsive</a:t>
            </a:r>
          </a:p>
        </p:txBody>
      </p:sp>
      <p:sp>
        <p:nvSpPr>
          <p:cNvPr id="216" name="TextBox 215">
            <a:extLst>
              <a:ext uri="{FF2B5EF4-FFF2-40B4-BE49-F238E27FC236}">
                <a16:creationId xmlns:a16="http://schemas.microsoft.com/office/drawing/2014/main" id="{778F2A49-3599-45A3-8C0B-642158CA09CB}"/>
              </a:ext>
            </a:extLst>
          </p:cNvPr>
          <p:cNvSpPr txBox="1"/>
          <p:nvPr/>
        </p:nvSpPr>
        <p:spPr>
          <a:xfrm>
            <a:off x="8620124" y="717215"/>
            <a:ext cx="950901" cy="400110"/>
          </a:xfrm>
          <a:prstGeom prst="rect">
            <a:avLst/>
          </a:prstGeom>
          <a:noFill/>
        </p:spPr>
        <p:txBody>
          <a:bodyPr wrap="none" rtlCol="0">
            <a:spAutoFit/>
          </a:bodyPr>
          <a:lstStyle/>
          <a:p>
            <a:pPr algn="ctr"/>
            <a:r>
              <a:rPr lang="en-US" sz="2000" b="1" dirty="0">
                <a:solidFill>
                  <a:schemeClr val="accent4">
                    <a:lumMod val="40000"/>
                    <a:lumOff val="60000"/>
                  </a:schemeClr>
                </a:solidFill>
                <a:latin typeface="Montserrat" panose="00000500000000000000" pitchFamily="50" charset="0"/>
              </a:rPr>
              <a:t>Ethos</a:t>
            </a:r>
          </a:p>
        </p:txBody>
      </p:sp>
      <p:grpSp>
        <p:nvGrpSpPr>
          <p:cNvPr id="7" name="Group 6">
            <a:extLst>
              <a:ext uri="{FF2B5EF4-FFF2-40B4-BE49-F238E27FC236}">
                <a16:creationId xmlns:a16="http://schemas.microsoft.com/office/drawing/2014/main" id="{56E350CB-C224-481E-AB96-673D7D66934B}"/>
              </a:ext>
            </a:extLst>
          </p:cNvPr>
          <p:cNvGrpSpPr/>
          <p:nvPr/>
        </p:nvGrpSpPr>
        <p:grpSpPr>
          <a:xfrm>
            <a:off x="8665797" y="3227863"/>
            <a:ext cx="865496" cy="865492"/>
            <a:chOff x="8665797" y="3779885"/>
            <a:chExt cx="865496" cy="865492"/>
          </a:xfrm>
        </p:grpSpPr>
        <p:sp>
          <p:nvSpPr>
            <p:cNvPr id="55" name="Oval 54">
              <a:extLst>
                <a:ext uri="{FF2B5EF4-FFF2-40B4-BE49-F238E27FC236}">
                  <a16:creationId xmlns:a16="http://schemas.microsoft.com/office/drawing/2014/main" id="{8236004F-B50A-445C-9169-329C51F27F02}"/>
                </a:ext>
              </a:extLst>
            </p:cNvPr>
            <p:cNvSpPr/>
            <p:nvPr/>
          </p:nvSpPr>
          <p:spPr>
            <a:xfrm>
              <a:off x="8665797" y="3779885"/>
              <a:ext cx="865496" cy="865492"/>
            </a:xfrm>
            <a:prstGeom prst="ellipse">
              <a:avLst/>
            </a:prstGeom>
            <a:gradFill>
              <a:gsLst>
                <a:gs pos="30000">
                  <a:srgbClr val="00B0F0"/>
                </a:gs>
                <a:gs pos="95000">
                  <a:srgbClr val="709CBB">
                    <a:lumMod val="25000"/>
                  </a:srgbClr>
                </a:gs>
              </a:gsLst>
              <a:path path="circle">
                <a:fillToRect r="100000" b="100000"/>
              </a:path>
            </a:gradFill>
            <a:ln w="6350">
              <a:gradFill flip="none" rotWithShape="1">
                <a:gsLst>
                  <a:gs pos="14000">
                    <a:srgbClr val="00B0F0">
                      <a:lumMod val="71000"/>
                      <a:lumOff val="29000"/>
                    </a:srgbClr>
                  </a:gs>
                  <a:gs pos="87000">
                    <a:srgbClr val="00B0F0">
                      <a:lumMod val="26000"/>
                    </a:srgbClr>
                  </a:gs>
                </a:gsLst>
                <a:path path="circle">
                  <a:fillToRect r="100000" b="100000"/>
                </a:path>
                <a:tileRect l="-100000" t="-100000"/>
              </a:gradFill>
            </a:ln>
            <a:effectLst>
              <a:outerShdw blurRad="342900" algn="ctr" rotWithShape="0">
                <a:srgbClr val="00B0F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085" name="TextBox 3084">
              <a:extLst>
                <a:ext uri="{FF2B5EF4-FFF2-40B4-BE49-F238E27FC236}">
                  <a16:creationId xmlns:a16="http://schemas.microsoft.com/office/drawing/2014/main" id="{CFC8ED94-5202-45E4-88A5-6ED151AFB923}"/>
                </a:ext>
              </a:extLst>
            </p:cNvPr>
            <p:cNvSpPr txBox="1"/>
            <p:nvPr/>
          </p:nvSpPr>
          <p:spPr>
            <a:xfrm>
              <a:off x="8757748" y="3967547"/>
              <a:ext cx="681597" cy="316305"/>
            </a:xfrm>
            <a:prstGeom prst="rect">
              <a:avLst/>
            </a:prstGeom>
            <a:noFill/>
          </p:spPr>
          <p:txBody>
            <a:bodyPr wrap="none" rtlCol="0">
              <a:spAutoFit/>
            </a:bodyPr>
            <a:lstStyle/>
            <a:p>
              <a:pPr algn="ctr">
                <a:lnSpc>
                  <a:spcPts val="1900"/>
                </a:lnSpc>
              </a:pPr>
              <a:r>
                <a:rPr lang="en-US" sz="1300" b="1" dirty="0">
                  <a:solidFill>
                    <a:schemeClr val="bg1"/>
                  </a:solidFill>
                  <a:latin typeface="Montserrat" panose="00000500000000000000" pitchFamily="50" charset="0"/>
                </a:rPr>
                <a:t>Ethos</a:t>
              </a:r>
            </a:p>
          </p:txBody>
        </p:sp>
      </p:grpSp>
      <p:sp>
        <p:nvSpPr>
          <p:cNvPr id="64" name="Freeform: Shape 63">
            <a:extLst>
              <a:ext uri="{FF2B5EF4-FFF2-40B4-BE49-F238E27FC236}">
                <a16:creationId xmlns:a16="http://schemas.microsoft.com/office/drawing/2014/main" id="{27A92F94-3C4F-5851-7CFC-7E1EF8C7514C}"/>
              </a:ext>
            </a:extLst>
          </p:cNvPr>
          <p:cNvSpPr/>
          <p:nvPr/>
        </p:nvSpPr>
        <p:spPr>
          <a:xfrm>
            <a:off x="10155211" y="4226484"/>
            <a:ext cx="266525" cy="220671"/>
          </a:xfrm>
          <a:custGeom>
            <a:avLst/>
            <a:gdLst>
              <a:gd name="connsiteX0" fmla="*/ 382 w 3134122"/>
              <a:gd name="connsiteY0" fmla="*/ 1298221 h 2594918"/>
              <a:gd name="connsiteX1" fmla="*/ 9987 w 3134122"/>
              <a:gd name="connsiteY1" fmla="*/ 1088185 h 2594918"/>
              <a:gd name="connsiteX2" fmla="*/ 422646 w 3134122"/>
              <a:gd name="connsiteY2" fmla="*/ 732057 h 2594918"/>
              <a:gd name="connsiteX3" fmla="*/ 469827 w 3134122"/>
              <a:gd name="connsiteY3" fmla="*/ 699115 h 2594918"/>
              <a:gd name="connsiteX4" fmla="*/ 1155458 w 3134122"/>
              <a:gd name="connsiteY4" fmla="*/ 76672 h 2594918"/>
              <a:gd name="connsiteX5" fmla="*/ 2393016 w 3134122"/>
              <a:gd name="connsiteY5" fmla="*/ 325042 h 2594918"/>
              <a:gd name="connsiteX6" fmla="*/ 2668852 w 3134122"/>
              <a:gd name="connsiteY6" fmla="*/ 698694 h 2594918"/>
              <a:gd name="connsiteX7" fmla="*/ 2715780 w 3134122"/>
              <a:gd name="connsiteY7" fmla="*/ 732057 h 2594918"/>
              <a:gd name="connsiteX8" fmla="*/ 3135010 w 3134122"/>
              <a:gd name="connsiteY8" fmla="*/ 1121885 h 2594918"/>
              <a:gd name="connsiteX9" fmla="*/ 3138381 w 3134122"/>
              <a:gd name="connsiteY9" fmla="*/ 1222733 h 2594918"/>
              <a:gd name="connsiteX10" fmla="*/ 3131556 w 3134122"/>
              <a:gd name="connsiteY10" fmla="*/ 1515925 h 2594918"/>
              <a:gd name="connsiteX11" fmla="*/ 2618049 w 3134122"/>
              <a:gd name="connsiteY11" fmla="*/ 1886291 h 2594918"/>
              <a:gd name="connsiteX12" fmla="*/ 2573733 w 3134122"/>
              <a:gd name="connsiteY12" fmla="*/ 1905331 h 2594918"/>
              <a:gd name="connsiteX13" fmla="*/ 1796184 w 3134122"/>
              <a:gd name="connsiteY13" fmla="*/ 2413700 h 2594918"/>
              <a:gd name="connsiteX14" fmla="*/ 1756671 w 3134122"/>
              <a:gd name="connsiteY14" fmla="*/ 2449085 h 2594918"/>
              <a:gd name="connsiteX15" fmla="*/ 1455053 w 3134122"/>
              <a:gd name="connsiteY15" fmla="*/ 2590289 h 2594918"/>
              <a:gd name="connsiteX16" fmla="*/ 1251925 w 3134122"/>
              <a:gd name="connsiteY16" fmla="*/ 2325995 h 2594918"/>
              <a:gd name="connsiteX17" fmla="*/ 1441573 w 3134122"/>
              <a:gd name="connsiteY17" fmla="*/ 2076613 h 2594918"/>
              <a:gd name="connsiteX18" fmla="*/ 1741168 w 3134122"/>
              <a:gd name="connsiteY18" fmla="*/ 2189087 h 2594918"/>
              <a:gd name="connsiteX19" fmla="*/ 1801576 w 3134122"/>
              <a:gd name="connsiteY19" fmla="*/ 2213436 h 2594918"/>
              <a:gd name="connsiteX20" fmla="*/ 2574660 w 3134122"/>
              <a:gd name="connsiteY20" fmla="*/ 1384662 h 2594918"/>
              <a:gd name="connsiteX21" fmla="*/ 1743359 w 3134122"/>
              <a:gd name="connsiteY21" fmla="*/ 214506 h 2594918"/>
              <a:gd name="connsiteX22" fmla="*/ 570001 w 3134122"/>
              <a:gd name="connsiteY22" fmla="*/ 1015561 h 2594918"/>
              <a:gd name="connsiteX23" fmla="*/ 670175 w 3134122"/>
              <a:gd name="connsiteY23" fmla="*/ 1700771 h 2594918"/>
              <a:gd name="connsiteX24" fmla="*/ 606902 w 3134122"/>
              <a:gd name="connsiteY24" fmla="*/ 1865060 h 2594918"/>
              <a:gd name="connsiteX25" fmla="*/ 298 w 3134122"/>
              <a:gd name="connsiteY25" fmla="*/ 1437993 h 2594918"/>
              <a:gd name="connsiteX26" fmla="*/ 382 w 3134122"/>
              <a:gd name="connsiteY26" fmla="*/ 1298221 h 2594918"/>
              <a:gd name="connsiteX27" fmla="*/ 1668292 w 3134122"/>
              <a:gd name="connsiteY27" fmla="*/ 2010729 h 2594918"/>
              <a:gd name="connsiteX28" fmla="*/ 2352238 w 3134122"/>
              <a:gd name="connsiteY28" fmla="*/ 1061056 h 2594918"/>
              <a:gd name="connsiteX29" fmla="*/ 1393466 w 3134122"/>
              <a:gd name="connsiteY29" fmla="*/ 439876 h 2594918"/>
              <a:gd name="connsiteX30" fmla="*/ 772539 w 3134122"/>
              <a:gd name="connsiteY30" fmla="*/ 1162157 h 2594918"/>
              <a:gd name="connsiteX31" fmla="*/ 961176 w 3134122"/>
              <a:gd name="connsiteY31" fmla="*/ 1735566 h 2594918"/>
              <a:gd name="connsiteX32" fmla="*/ 973982 w 3134122"/>
              <a:gd name="connsiteY32" fmla="*/ 1795637 h 2594918"/>
              <a:gd name="connsiteX33" fmla="*/ 904560 w 3134122"/>
              <a:gd name="connsiteY33" fmla="*/ 2051506 h 2594918"/>
              <a:gd name="connsiteX34" fmla="*/ 936743 w 3134122"/>
              <a:gd name="connsiteY34" fmla="*/ 2167941 h 2594918"/>
              <a:gd name="connsiteX35" fmla="*/ 1060423 w 3134122"/>
              <a:gd name="connsiteY35" fmla="*/ 2167604 h 2594918"/>
              <a:gd name="connsiteX36" fmla="*/ 1344769 w 3134122"/>
              <a:gd name="connsiteY36" fmla="*/ 2003146 h 2594918"/>
              <a:gd name="connsiteX37" fmla="*/ 1389422 w 3134122"/>
              <a:gd name="connsiteY37" fmla="*/ 1996238 h 2594918"/>
              <a:gd name="connsiteX38" fmla="*/ 1553205 w 3134122"/>
              <a:gd name="connsiteY38" fmla="*/ 2016374 h 2594918"/>
              <a:gd name="connsiteX39" fmla="*/ 1668292 w 3134122"/>
              <a:gd name="connsiteY39" fmla="*/ 2010729 h 2594918"/>
              <a:gd name="connsiteX40" fmla="*/ 1345443 w 3134122"/>
              <a:gd name="connsiteY40" fmla="*/ 1217341 h 2594918"/>
              <a:gd name="connsiteX41" fmla="*/ 1253273 w 3134122"/>
              <a:gd name="connsiteY41" fmla="*/ 1310438 h 2594918"/>
              <a:gd name="connsiteX42" fmla="*/ 1162367 w 3134122"/>
              <a:gd name="connsiteY42" fmla="*/ 1219784 h 2594918"/>
              <a:gd name="connsiteX43" fmla="*/ 1252431 w 3134122"/>
              <a:gd name="connsiteY43" fmla="*/ 1129889 h 2594918"/>
              <a:gd name="connsiteX44" fmla="*/ 1345443 w 3134122"/>
              <a:gd name="connsiteY44" fmla="*/ 1217341 h 2594918"/>
              <a:gd name="connsiteX45" fmla="*/ 1661130 w 3134122"/>
              <a:gd name="connsiteY45" fmla="*/ 1219363 h 2594918"/>
              <a:gd name="connsiteX46" fmla="*/ 1567022 w 3134122"/>
              <a:gd name="connsiteY46" fmla="*/ 1310438 h 2594918"/>
              <a:gd name="connsiteX47" fmla="*/ 1477633 w 3134122"/>
              <a:gd name="connsiteY47" fmla="*/ 1220964 h 2594918"/>
              <a:gd name="connsiteX48" fmla="*/ 1570224 w 3134122"/>
              <a:gd name="connsiteY48" fmla="*/ 1129973 h 2594918"/>
              <a:gd name="connsiteX49" fmla="*/ 1661130 w 3134122"/>
              <a:gd name="connsiteY49" fmla="*/ 1219363 h 2594918"/>
              <a:gd name="connsiteX50" fmla="*/ 1976649 w 3134122"/>
              <a:gd name="connsiteY50" fmla="*/ 1217678 h 2594918"/>
              <a:gd name="connsiteX51" fmla="*/ 1884563 w 3134122"/>
              <a:gd name="connsiteY51" fmla="*/ 1310438 h 2594918"/>
              <a:gd name="connsiteX52" fmla="*/ 1793657 w 3134122"/>
              <a:gd name="connsiteY52" fmla="*/ 1219447 h 2594918"/>
              <a:gd name="connsiteX53" fmla="*/ 1884310 w 3134122"/>
              <a:gd name="connsiteY53" fmla="*/ 1129804 h 2594918"/>
              <a:gd name="connsiteX54" fmla="*/ 1976649 w 3134122"/>
              <a:gd name="connsiteY54" fmla="*/ 1217678 h 2594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134122" h="2594918">
                <a:moveTo>
                  <a:pt x="382" y="1298221"/>
                </a:moveTo>
                <a:cubicBezTo>
                  <a:pt x="3415" y="1235033"/>
                  <a:pt x="-6863" y="1161146"/>
                  <a:pt x="9987" y="1088185"/>
                </a:cubicBezTo>
                <a:cubicBezTo>
                  <a:pt x="55988" y="889522"/>
                  <a:pt x="207723" y="757501"/>
                  <a:pt x="422646" y="732057"/>
                </a:cubicBezTo>
                <a:cubicBezTo>
                  <a:pt x="446742" y="729193"/>
                  <a:pt x="459211" y="720683"/>
                  <a:pt x="469827" y="699115"/>
                </a:cubicBezTo>
                <a:cubicBezTo>
                  <a:pt x="615749" y="400784"/>
                  <a:pt x="841288" y="184849"/>
                  <a:pt x="1155458" y="76672"/>
                </a:cubicBezTo>
                <a:cubicBezTo>
                  <a:pt x="1613108" y="-80877"/>
                  <a:pt x="2028716" y="5564"/>
                  <a:pt x="2393016" y="325042"/>
                </a:cubicBezTo>
                <a:cubicBezTo>
                  <a:pt x="2511472" y="428924"/>
                  <a:pt x="2601620" y="556058"/>
                  <a:pt x="2668852" y="698694"/>
                </a:cubicBezTo>
                <a:cubicBezTo>
                  <a:pt x="2679046" y="720262"/>
                  <a:pt x="2691347" y="729193"/>
                  <a:pt x="2715780" y="732057"/>
                </a:cubicBezTo>
                <a:cubicBezTo>
                  <a:pt x="2943846" y="758596"/>
                  <a:pt x="3096761" y="901654"/>
                  <a:pt x="3135010" y="1121885"/>
                </a:cubicBezTo>
                <a:cubicBezTo>
                  <a:pt x="3140824" y="1155332"/>
                  <a:pt x="3139392" y="1189201"/>
                  <a:pt x="3138381" y="1222733"/>
                </a:cubicBezTo>
                <a:cubicBezTo>
                  <a:pt x="3135263" y="1320464"/>
                  <a:pt x="3147311" y="1418868"/>
                  <a:pt x="3131556" y="1515925"/>
                </a:cubicBezTo>
                <a:cubicBezTo>
                  <a:pt x="3092548" y="1755702"/>
                  <a:pt x="2857405" y="1924962"/>
                  <a:pt x="2618049" y="1886291"/>
                </a:cubicBezTo>
                <a:cubicBezTo>
                  <a:pt x="2596734" y="1882837"/>
                  <a:pt x="2585444" y="1888566"/>
                  <a:pt x="2573733" y="1905331"/>
                </a:cubicBezTo>
                <a:cubicBezTo>
                  <a:pt x="2382653" y="2178725"/>
                  <a:pt x="2123329" y="2348490"/>
                  <a:pt x="1796184" y="2413700"/>
                </a:cubicBezTo>
                <a:cubicBezTo>
                  <a:pt x="1773942" y="2418165"/>
                  <a:pt x="1765517" y="2431477"/>
                  <a:pt x="1756671" y="2449085"/>
                </a:cubicBezTo>
                <a:cubicBezTo>
                  <a:pt x="1699548" y="2562402"/>
                  <a:pt x="1576627" y="2619608"/>
                  <a:pt x="1455053" y="2590289"/>
                </a:cubicBezTo>
                <a:cubicBezTo>
                  <a:pt x="1334575" y="2561222"/>
                  <a:pt x="1250577" y="2451949"/>
                  <a:pt x="1251925" y="2325995"/>
                </a:cubicBezTo>
                <a:cubicBezTo>
                  <a:pt x="1253189" y="2213015"/>
                  <a:pt x="1332721" y="2108375"/>
                  <a:pt x="1441573" y="2076613"/>
                </a:cubicBezTo>
                <a:cubicBezTo>
                  <a:pt x="1556407" y="2043165"/>
                  <a:pt x="1679160" y="2087565"/>
                  <a:pt x="1741168" y="2189087"/>
                </a:cubicBezTo>
                <a:cubicBezTo>
                  <a:pt x="1757681" y="2216132"/>
                  <a:pt x="1772846" y="2221356"/>
                  <a:pt x="1801576" y="2213436"/>
                </a:cubicBezTo>
                <a:cubicBezTo>
                  <a:pt x="2230327" y="2096412"/>
                  <a:pt x="2497739" y="1821755"/>
                  <a:pt x="2574660" y="1384662"/>
                </a:cubicBezTo>
                <a:cubicBezTo>
                  <a:pt x="2673317" y="823806"/>
                  <a:pt x="2287449" y="306592"/>
                  <a:pt x="1743359" y="214506"/>
                </a:cubicBezTo>
                <a:cubicBezTo>
                  <a:pt x="1195477" y="121830"/>
                  <a:pt x="684581" y="469869"/>
                  <a:pt x="570001" y="1015561"/>
                </a:cubicBezTo>
                <a:cubicBezTo>
                  <a:pt x="519787" y="1254748"/>
                  <a:pt x="555173" y="1484415"/>
                  <a:pt x="670175" y="1700771"/>
                </a:cubicBezTo>
                <a:cubicBezTo>
                  <a:pt x="710531" y="1776681"/>
                  <a:pt x="688288" y="1836330"/>
                  <a:pt x="606902" y="1865060"/>
                </a:cubicBezTo>
                <a:cubicBezTo>
                  <a:pt x="311099" y="1969783"/>
                  <a:pt x="719" y="1751321"/>
                  <a:pt x="298" y="1437993"/>
                </a:cubicBezTo>
                <a:cubicBezTo>
                  <a:pt x="298" y="1394857"/>
                  <a:pt x="382" y="1351636"/>
                  <a:pt x="382" y="1298221"/>
                </a:cubicBezTo>
                <a:close/>
                <a:moveTo>
                  <a:pt x="1668292" y="2010729"/>
                </a:moveTo>
                <a:cubicBezTo>
                  <a:pt x="2127289" y="1954534"/>
                  <a:pt x="2445166" y="1513650"/>
                  <a:pt x="2352238" y="1061056"/>
                </a:cubicBezTo>
                <a:cubicBezTo>
                  <a:pt x="2261921" y="621436"/>
                  <a:pt x="1832749" y="343409"/>
                  <a:pt x="1393466" y="439876"/>
                </a:cubicBezTo>
                <a:cubicBezTo>
                  <a:pt x="1054779" y="514354"/>
                  <a:pt x="793433" y="817066"/>
                  <a:pt x="772539" y="1162157"/>
                </a:cubicBezTo>
                <a:cubicBezTo>
                  <a:pt x="759480" y="1377670"/>
                  <a:pt x="823174" y="1569424"/>
                  <a:pt x="961176" y="1735566"/>
                </a:cubicBezTo>
                <a:cubicBezTo>
                  <a:pt x="977352" y="1755112"/>
                  <a:pt x="980638" y="1771963"/>
                  <a:pt x="973982" y="1795637"/>
                </a:cubicBezTo>
                <a:cubicBezTo>
                  <a:pt x="949887" y="1880646"/>
                  <a:pt x="928150" y="1966329"/>
                  <a:pt x="904560" y="2051506"/>
                </a:cubicBezTo>
                <a:cubicBezTo>
                  <a:pt x="891838" y="2097339"/>
                  <a:pt x="897483" y="2138032"/>
                  <a:pt x="936743" y="2167941"/>
                </a:cubicBezTo>
                <a:cubicBezTo>
                  <a:pt x="977016" y="2198692"/>
                  <a:pt x="1018382" y="2192373"/>
                  <a:pt x="1060423" y="2167604"/>
                </a:cubicBezTo>
                <a:cubicBezTo>
                  <a:pt x="1154784" y="2112082"/>
                  <a:pt x="1250156" y="2058330"/>
                  <a:pt x="1344769" y="2003146"/>
                </a:cubicBezTo>
                <a:cubicBezTo>
                  <a:pt x="1359345" y="1994637"/>
                  <a:pt x="1372656" y="1992278"/>
                  <a:pt x="1389422" y="1996238"/>
                </a:cubicBezTo>
                <a:cubicBezTo>
                  <a:pt x="1447976" y="2009971"/>
                  <a:pt x="1507205" y="2018901"/>
                  <a:pt x="1553205" y="2016374"/>
                </a:cubicBezTo>
                <a:cubicBezTo>
                  <a:pt x="1601228" y="2015700"/>
                  <a:pt x="1634676" y="2014857"/>
                  <a:pt x="1668292" y="2010729"/>
                </a:cubicBezTo>
                <a:close/>
                <a:moveTo>
                  <a:pt x="1345443" y="1217341"/>
                </a:moveTo>
                <a:cubicBezTo>
                  <a:pt x="1346539" y="1266122"/>
                  <a:pt x="1302644" y="1310522"/>
                  <a:pt x="1253273" y="1310438"/>
                </a:cubicBezTo>
                <a:cubicBezTo>
                  <a:pt x="1204829" y="1310354"/>
                  <a:pt x="1163125" y="1268734"/>
                  <a:pt x="1162367" y="1219784"/>
                </a:cubicBezTo>
                <a:cubicBezTo>
                  <a:pt x="1161608" y="1170160"/>
                  <a:pt x="1201459" y="1130310"/>
                  <a:pt x="1252431" y="1129889"/>
                </a:cubicBezTo>
                <a:cubicBezTo>
                  <a:pt x="1303149" y="1129383"/>
                  <a:pt x="1344264" y="1168054"/>
                  <a:pt x="1345443" y="1217341"/>
                </a:cubicBezTo>
                <a:close/>
                <a:moveTo>
                  <a:pt x="1661130" y="1219363"/>
                </a:moveTo>
                <a:cubicBezTo>
                  <a:pt x="1661636" y="1267807"/>
                  <a:pt x="1616225" y="1311786"/>
                  <a:pt x="1567022" y="1310438"/>
                </a:cubicBezTo>
                <a:cubicBezTo>
                  <a:pt x="1520095" y="1309174"/>
                  <a:pt x="1478390" y="1267470"/>
                  <a:pt x="1477633" y="1220964"/>
                </a:cubicBezTo>
                <a:cubicBezTo>
                  <a:pt x="1476790" y="1170076"/>
                  <a:pt x="1517904" y="1129636"/>
                  <a:pt x="1570224" y="1129973"/>
                </a:cubicBezTo>
                <a:cubicBezTo>
                  <a:pt x="1621027" y="1130226"/>
                  <a:pt x="1660541" y="1169065"/>
                  <a:pt x="1661130" y="1219363"/>
                </a:cubicBezTo>
                <a:close/>
                <a:moveTo>
                  <a:pt x="1976649" y="1217678"/>
                </a:moveTo>
                <a:cubicBezTo>
                  <a:pt x="1977492" y="1267301"/>
                  <a:pt x="1934271" y="1310859"/>
                  <a:pt x="1884563" y="1310438"/>
                </a:cubicBezTo>
                <a:cubicBezTo>
                  <a:pt x="1836372" y="1310016"/>
                  <a:pt x="1793236" y="1266964"/>
                  <a:pt x="1793657" y="1219447"/>
                </a:cubicBezTo>
                <a:cubicBezTo>
                  <a:pt x="1794078" y="1169234"/>
                  <a:pt x="1833507" y="1130226"/>
                  <a:pt x="1884310" y="1129804"/>
                </a:cubicBezTo>
                <a:cubicBezTo>
                  <a:pt x="1935450" y="1129467"/>
                  <a:pt x="1975806" y="1167886"/>
                  <a:pt x="1976649" y="1217678"/>
                </a:cubicBezTo>
                <a:close/>
              </a:path>
            </a:pathLst>
          </a:custGeom>
          <a:gradFill>
            <a:gsLst>
              <a:gs pos="30000">
                <a:schemeClr val="bg1"/>
              </a:gs>
              <a:gs pos="85000">
                <a:schemeClr val="bg1">
                  <a:alpha val="50000"/>
                </a:schemeClr>
              </a:gs>
            </a:gsLst>
            <a:path path="circle">
              <a:fillToRect r="100000" b="100000"/>
            </a:path>
          </a:gradFill>
          <a:ln w="8419" cap="flat">
            <a:noFill/>
            <a:prstDash val="solid"/>
            <a:miter/>
          </a:ln>
        </p:spPr>
        <p:txBody>
          <a:bodyPr rtlCol="0" anchor="ctr"/>
          <a:lstStyle/>
          <a:p>
            <a:endParaRPr lang="en-US" dirty="0"/>
          </a:p>
        </p:txBody>
      </p:sp>
      <p:pic>
        <p:nvPicPr>
          <p:cNvPr id="65" name="Image" descr="Image">
            <a:extLst>
              <a:ext uri="{FF2B5EF4-FFF2-40B4-BE49-F238E27FC236}">
                <a16:creationId xmlns:a16="http://schemas.microsoft.com/office/drawing/2014/main" id="{719635B4-CF8A-0C0D-80AD-43F45A16AA62}"/>
              </a:ext>
            </a:extLst>
          </p:cNvPr>
          <p:cNvPicPr>
            <a:picLocks noChangeAspect="1"/>
          </p:cNvPicPr>
          <p:nvPr/>
        </p:nvPicPr>
        <p:blipFill>
          <a:blip r:embed="rId3"/>
          <a:stretch>
            <a:fillRect/>
          </a:stretch>
        </p:blipFill>
        <p:spPr>
          <a:xfrm>
            <a:off x="10203056" y="2812954"/>
            <a:ext cx="301034" cy="261578"/>
          </a:xfrm>
          <a:prstGeom prst="rect">
            <a:avLst/>
          </a:prstGeom>
          <a:ln w="12700" cap="flat">
            <a:noFill/>
            <a:miter lim="400000"/>
          </a:ln>
          <a:effectLst/>
        </p:spPr>
      </p:pic>
      <p:pic>
        <p:nvPicPr>
          <p:cNvPr id="66" name="Picture 65" descr="A picture containing drawing&#10;&#10;Description automatically generated">
            <a:extLst>
              <a:ext uri="{FF2B5EF4-FFF2-40B4-BE49-F238E27FC236}">
                <a16:creationId xmlns:a16="http://schemas.microsoft.com/office/drawing/2014/main" id="{E1CC5334-A262-4201-D780-76086269C0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04964" y="2115033"/>
            <a:ext cx="297840" cy="258128"/>
          </a:xfrm>
          <a:prstGeom prst="rect">
            <a:avLst/>
          </a:prstGeom>
        </p:spPr>
      </p:pic>
      <p:pic>
        <p:nvPicPr>
          <p:cNvPr id="67" name="Picture 66" descr="A close up of a logo&#10;&#10;Description automatically generated">
            <a:extLst>
              <a:ext uri="{FF2B5EF4-FFF2-40B4-BE49-F238E27FC236}">
                <a16:creationId xmlns:a16="http://schemas.microsoft.com/office/drawing/2014/main" id="{B1D45F0C-D62F-D916-C3BF-903396061E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78054" y="2806364"/>
            <a:ext cx="310647" cy="269227"/>
          </a:xfrm>
          <a:prstGeom prst="rect">
            <a:avLst/>
          </a:prstGeom>
        </p:spPr>
      </p:pic>
      <p:sp>
        <p:nvSpPr>
          <p:cNvPr id="68" name="Rectangle: Rounded Corners 67">
            <a:extLst>
              <a:ext uri="{FF2B5EF4-FFF2-40B4-BE49-F238E27FC236}">
                <a16:creationId xmlns:a16="http://schemas.microsoft.com/office/drawing/2014/main" id="{5DE60E8E-CD42-235A-18D6-86CF6183F908}"/>
              </a:ext>
            </a:extLst>
          </p:cNvPr>
          <p:cNvSpPr/>
          <p:nvPr/>
        </p:nvSpPr>
        <p:spPr>
          <a:xfrm>
            <a:off x="304800" y="501533"/>
            <a:ext cx="5866113" cy="6079389"/>
          </a:xfrm>
          <a:prstGeom prst="roundRect">
            <a:avLst>
              <a:gd name="adj" fmla="val 4837"/>
            </a:avLst>
          </a:prstGeom>
          <a:solidFill>
            <a:schemeClr val="bg1"/>
          </a:solidFill>
          <a:ln>
            <a:noFill/>
          </a:ln>
          <a:effectLst>
            <a:outerShdw blurRad="269279" dist="254000" dir="5400000" sx="103000" sy="103000" algn="t"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
            </a:pPr>
            <a:r>
              <a:rPr lang="en-US" dirty="0">
                <a:latin typeface="Century Gothic" panose="020B0502020202020204" pitchFamily="34" charset="0"/>
              </a:rPr>
              <a:t>fa</a:t>
            </a:r>
          </a:p>
        </p:txBody>
      </p:sp>
      <p:sp>
        <p:nvSpPr>
          <p:cNvPr id="69" name="TextBox 68">
            <a:extLst>
              <a:ext uri="{FF2B5EF4-FFF2-40B4-BE49-F238E27FC236}">
                <a16:creationId xmlns:a16="http://schemas.microsoft.com/office/drawing/2014/main" id="{27420013-D988-B660-DFC1-3C38E99B61BF}"/>
              </a:ext>
            </a:extLst>
          </p:cNvPr>
          <p:cNvSpPr txBox="1"/>
          <p:nvPr/>
        </p:nvSpPr>
        <p:spPr>
          <a:xfrm>
            <a:off x="573800" y="1264436"/>
            <a:ext cx="5411725" cy="5889626"/>
          </a:xfrm>
          <a:prstGeom prst="rect">
            <a:avLst/>
          </a:prstGeom>
          <a:noFill/>
        </p:spPr>
        <p:txBody>
          <a:bodyPr wrap="square" tIns="0" bIns="45720" rtlCol="0">
            <a:spAutoFit/>
          </a:bodyPr>
          <a:lstStyle/>
          <a:p>
            <a:pPr marL="285750" indent="-285750" algn="just">
              <a:lnSpc>
                <a:spcPct val="150000"/>
              </a:lnSpc>
              <a:buFont typeface="Wingdings" panose="05000000000000000000" pitchFamily="2" charset="2"/>
              <a:buChar char="§"/>
            </a:pPr>
            <a:r>
              <a:rPr lang="en-US" sz="1400" b="1" dirty="0">
                <a:solidFill>
                  <a:srgbClr val="FF0000"/>
                </a:solidFill>
                <a:latin typeface="Avenir Next LT Pro" panose="020B0504020202020204" pitchFamily="34" charset="0"/>
              </a:rPr>
              <a:t>Fast:- </a:t>
            </a:r>
            <a:r>
              <a:rPr lang="en-US" sz="1400" dirty="0">
                <a:latin typeface="Avenir Next LT Pro" panose="020B0504020202020204" pitchFamily="34" charset="0"/>
              </a:rPr>
              <a:t>Speed matters. We set clear direction and move fast. Learn quickly and share learnings. We focus on outcomes.</a:t>
            </a:r>
            <a:endParaRPr lang="en-US" sz="1400" b="1" dirty="0">
              <a:latin typeface="Avenir Next LT Pro" panose="020B0504020202020204" pitchFamily="34" charset="0"/>
            </a:endParaRPr>
          </a:p>
          <a:p>
            <a:pPr marL="285750" indent="-285750" algn="just">
              <a:lnSpc>
                <a:spcPct val="150000"/>
              </a:lnSpc>
              <a:buFont typeface="Wingdings" panose="05000000000000000000" pitchFamily="2" charset="2"/>
              <a:buChar char="§"/>
            </a:pPr>
            <a:r>
              <a:rPr lang="en-US" sz="1400" b="1" dirty="0">
                <a:solidFill>
                  <a:srgbClr val="FF0000"/>
                </a:solidFill>
                <a:latin typeface="Avenir Next LT Pro" panose="020B0504020202020204" pitchFamily="34" charset="0"/>
              </a:rPr>
              <a:t>Bold:- </a:t>
            </a:r>
            <a:r>
              <a:rPr lang="en-US" sz="1400" dirty="0">
                <a:latin typeface="Avenir Next LT Pro" panose="020B0504020202020204" pitchFamily="34" charset="0"/>
              </a:rPr>
              <a:t>Dream big – with innovative ideas. Make tough decisions quickly and proudly stand accountable for them. Resilient and fearless to beat the competition</a:t>
            </a:r>
            <a:endParaRPr lang="en-US" sz="1400" b="1" dirty="0">
              <a:solidFill>
                <a:srgbClr val="FF0000"/>
              </a:solidFill>
              <a:latin typeface="Avenir Next LT Pro" panose="020B0504020202020204" pitchFamily="34" charset="0"/>
            </a:endParaRPr>
          </a:p>
          <a:p>
            <a:pPr marL="285750" indent="-285750" algn="just">
              <a:lnSpc>
                <a:spcPct val="150000"/>
              </a:lnSpc>
              <a:buFont typeface="Wingdings" panose="05000000000000000000" pitchFamily="2" charset="2"/>
              <a:buChar char="§"/>
            </a:pPr>
            <a:r>
              <a:rPr lang="en-US" sz="1400" b="1" dirty="0">
                <a:solidFill>
                  <a:srgbClr val="FF0000"/>
                </a:solidFill>
                <a:latin typeface="Avenir Next LT Pro" panose="020B0504020202020204" pitchFamily="34" charset="0"/>
              </a:rPr>
              <a:t>Responsive:- </a:t>
            </a:r>
            <a:r>
              <a:rPr lang="en-US" sz="1400" dirty="0">
                <a:latin typeface="Avenir Next LT Pro" panose="020B0504020202020204" pitchFamily="34" charset="0"/>
              </a:rPr>
              <a:t>We take deliberate actions to reduce ‘noise’ in whatever form or shape from both internal and external customers</a:t>
            </a:r>
            <a:endParaRPr lang="en-US" sz="1400" b="1" dirty="0">
              <a:latin typeface="Avenir Next LT Pro" panose="020B0504020202020204" pitchFamily="34" charset="0"/>
            </a:endParaRPr>
          </a:p>
          <a:p>
            <a:pPr marL="285750" indent="-285750" algn="just">
              <a:lnSpc>
                <a:spcPct val="150000"/>
              </a:lnSpc>
              <a:buFont typeface="Wingdings" panose="05000000000000000000" pitchFamily="2" charset="2"/>
              <a:buChar char="§"/>
            </a:pPr>
            <a:r>
              <a:rPr lang="en-US" sz="1400" b="1" dirty="0">
                <a:solidFill>
                  <a:srgbClr val="FF0000"/>
                </a:solidFill>
                <a:latin typeface="Avenir Next LT Pro" panose="020B0504020202020204" pitchFamily="34" charset="0"/>
              </a:rPr>
              <a:t>Empathy:- </a:t>
            </a:r>
            <a:r>
              <a:rPr lang="en-US" sz="1400" dirty="0">
                <a:latin typeface="Avenir Next LT Pro" panose="020B0504020202020204" pitchFamily="34" charset="0"/>
              </a:rPr>
              <a:t>We will be therapeutically attuned and passionate everything customer </a:t>
            </a:r>
            <a:endParaRPr lang="en-US" sz="1400" b="1" dirty="0">
              <a:latin typeface="Avenir Next LT Pro" panose="020B0504020202020204" pitchFamily="34" charset="0"/>
            </a:endParaRPr>
          </a:p>
          <a:p>
            <a:pPr marL="285750" indent="-285750" algn="just">
              <a:lnSpc>
                <a:spcPct val="150000"/>
              </a:lnSpc>
              <a:buFont typeface="Wingdings" panose="05000000000000000000" pitchFamily="2" charset="2"/>
              <a:buChar char="§"/>
            </a:pPr>
            <a:r>
              <a:rPr lang="en-US" sz="1400" b="1" dirty="0">
                <a:solidFill>
                  <a:srgbClr val="FF0000"/>
                </a:solidFill>
                <a:latin typeface="Avenir Next LT Pro" panose="020B0504020202020204" pitchFamily="34" charset="0"/>
              </a:rPr>
              <a:t>Resourceful:- </a:t>
            </a:r>
            <a:r>
              <a:rPr lang="en-US" sz="1400" dirty="0">
                <a:latin typeface="Avenir Next LT Pro" panose="020B0504020202020204" pitchFamily="34" charset="0"/>
              </a:rPr>
              <a:t>We will be effective and efficient. We will provide tools that will facilitate value creation practices.</a:t>
            </a:r>
            <a:endParaRPr lang="en-US" sz="1400" b="1" dirty="0">
              <a:latin typeface="Avenir Next LT Pro" panose="020B0504020202020204" pitchFamily="34" charset="0"/>
            </a:endParaRPr>
          </a:p>
          <a:p>
            <a:pPr marL="285750" indent="-285750" algn="just">
              <a:lnSpc>
                <a:spcPct val="150000"/>
              </a:lnSpc>
              <a:buFont typeface="Wingdings" panose="05000000000000000000" pitchFamily="2" charset="2"/>
              <a:buChar char="§"/>
            </a:pPr>
            <a:r>
              <a:rPr lang="en-US" sz="1400" b="1" dirty="0">
                <a:solidFill>
                  <a:srgbClr val="FF0000"/>
                </a:solidFill>
                <a:latin typeface="Avenir Next LT Pro" panose="020B0504020202020204" pitchFamily="34" charset="0"/>
              </a:rPr>
              <a:t>Empowered:- </a:t>
            </a:r>
            <a:r>
              <a:rPr lang="en-US" sz="1400" dirty="0">
                <a:latin typeface="Avenir Next LT Pro" panose="020B0504020202020204" pitchFamily="34" charset="0"/>
              </a:rPr>
              <a:t>we have to trust the skills, experience and knowledge of the workforce. Challenge each other. Once in agreement, we commit collectively and hold each other accountable to deliver</a:t>
            </a:r>
          </a:p>
          <a:p>
            <a:pPr marL="285750" indent="-285750" algn="just">
              <a:lnSpc>
                <a:spcPts val="1800"/>
              </a:lnSpc>
              <a:buFont typeface="Wingdings" panose="05000000000000000000" pitchFamily="2" charset="2"/>
              <a:buChar char="§"/>
            </a:pPr>
            <a:endParaRPr lang="en-US" sz="1200" dirty="0">
              <a:latin typeface="Montserrat" panose="00000500000000000000" pitchFamily="50" charset="0"/>
            </a:endParaRPr>
          </a:p>
          <a:p>
            <a:pPr marL="285750" indent="-285750" algn="just">
              <a:lnSpc>
                <a:spcPts val="1800"/>
              </a:lnSpc>
              <a:buFont typeface="Wingdings" panose="05000000000000000000" pitchFamily="2" charset="2"/>
              <a:buChar char="§"/>
            </a:pPr>
            <a:endParaRPr lang="en-US" sz="1200" dirty="0">
              <a:latin typeface="Montserrat" panose="00000500000000000000" pitchFamily="50" charset="0"/>
            </a:endParaRPr>
          </a:p>
          <a:p>
            <a:pPr marL="285750" indent="-285750" algn="just">
              <a:lnSpc>
                <a:spcPts val="1800"/>
              </a:lnSpc>
              <a:buFont typeface="Wingdings" panose="05000000000000000000" pitchFamily="2" charset="2"/>
              <a:buChar char="§"/>
            </a:pPr>
            <a:endParaRPr lang="en-US" sz="1200" dirty="0">
              <a:latin typeface="Montserrat" panose="00000500000000000000" pitchFamily="50" charset="0"/>
            </a:endParaRPr>
          </a:p>
        </p:txBody>
      </p:sp>
      <p:sp>
        <p:nvSpPr>
          <p:cNvPr id="2" name="Rectangle 1">
            <a:extLst>
              <a:ext uri="{FF2B5EF4-FFF2-40B4-BE49-F238E27FC236}">
                <a16:creationId xmlns:a16="http://schemas.microsoft.com/office/drawing/2014/main" id="{D4C45B62-F7B4-246C-4D94-92F601C6FC80}"/>
              </a:ext>
            </a:extLst>
          </p:cNvPr>
          <p:cNvSpPr/>
          <p:nvPr/>
        </p:nvSpPr>
        <p:spPr>
          <a:xfrm>
            <a:off x="9687491" y="6269496"/>
            <a:ext cx="2504509" cy="51973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rPr>
              <a:t>BRREEF!!!!!!!!!!!!</a:t>
            </a:r>
          </a:p>
        </p:txBody>
      </p:sp>
    </p:spTree>
    <p:extLst>
      <p:ext uri="{BB962C8B-B14F-4D97-AF65-F5344CB8AC3E}">
        <p14:creationId xmlns:p14="http://schemas.microsoft.com/office/powerpoint/2010/main" val="3485713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75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par>
                                <p:cTn id="10" presetID="31" presetClass="entr" presetSubtype="0" fill="hold" nodeType="withEffect">
                                  <p:stCondLst>
                                    <p:cond delay="350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fltVal val="0"/>
                                          </p:val>
                                        </p:tav>
                                        <p:tav tm="100000">
                                          <p:val>
                                            <p:strVal val="#ppt_w"/>
                                          </p:val>
                                        </p:tav>
                                      </p:tavLst>
                                    </p:anim>
                                    <p:anim calcmode="lin" valueType="num">
                                      <p:cBhvr>
                                        <p:cTn id="13" dur="1000" fill="hold"/>
                                        <p:tgtEl>
                                          <p:spTgt spid="14"/>
                                        </p:tgtEl>
                                        <p:attrNameLst>
                                          <p:attrName>ppt_h</p:attrName>
                                        </p:attrNameLst>
                                      </p:cBhvr>
                                      <p:tavLst>
                                        <p:tav tm="0">
                                          <p:val>
                                            <p:fltVal val="0"/>
                                          </p:val>
                                        </p:tav>
                                        <p:tav tm="100000">
                                          <p:val>
                                            <p:strVal val="#ppt_h"/>
                                          </p:val>
                                        </p:tav>
                                      </p:tavLst>
                                    </p:anim>
                                    <p:anim calcmode="lin" valueType="num">
                                      <p:cBhvr>
                                        <p:cTn id="14" dur="1000" fill="hold"/>
                                        <p:tgtEl>
                                          <p:spTgt spid="14"/>
                                        </p:tgtEl>
                                        <p:attrNameLst>
                                          <p:attrName>style.rotation</p:attrName>
                                        </p:attrNameLst>
                                      </p:cBhvr>
                                      <p:tavLst>
                                        <p:tav tm="0">
                                          <p:val>
                                            <p:fltVal val="90"/>
                                          </p:val>
                                        </p:tav>
                                        <p:tav tm="100000">
                                          <p:val>
                                            <p:fltVal val="0"/>
                                          </p:val>
                                        </p:tav>
                                      </p:tavLst>
                                    </p:anim>
                                    <p:animEffect transition="in" filter="fade">
                                      <p:cBhvr>
                                        <p:cTn id="15" dur="1000"/>
                                        <p:tgtEl>
                                          <p:spTgt spid="14"/>
                                        </p:tgtEl>
                                      </p:cBhvr>
                                    </p:animEffect>
                                  </p:childTnLst>
                                </p:cTn>
                              </p:par>
                              <p:par>
                                <p:cTn id="16" presetID="22" presetClass="entr" presetSubtype="8" fill="hold" grpId="0" nodeType="withEffect">
                                  <p:stCondLst>
                                    <p:cond delay="4250"/>
                                  </p:stCondLst>
                                  <p:childTnLst>
                                    <p:set>
                                      <p:cBhvr>
                                        <p:cTn id="17" dur="1" fill="hold">
                                          <p:stCondLst>
                                            <p:cond delay="0"/>
                                          </p:stCondLst>
                                        </p:cTn>
                                        <p:tgtEl>
                                          <p:spTgt spid="208"/>
                                        </p:tgtEl>
                                        <p:attrNameLst>
                                          <p:attrName>style.visibility</p:attrName>
                                        </p:attrNameLst>
                                      </p:cBhvr>
                                      <p:to>
                                        <p:strVal val="visible"/>
                                      </p:to>
                                    </p:set>
                                    <p:animEffect transition="in" filter="wipe(left)">
                                      <p:cBhvr>
                                        <p:cTn id="18" dur="1250"/>
                                        <p:tgtEl>
                                          <p:spTgt spid="208"/>
                                        </p:tgtEl>
                                      </p:cBhvr>
                                    </p:animEffect>
                                  </p:childTnLst>
                                </p:cTn>
                              </p:par>
                              <p:par>
                                <p:cTn id="19" presetID="22" presetClass="entr" presetSubtype="4" fill="hold" grpId="0" nodeType="withEffect">
                                  <p:stCondLst>
                                    <p:cond delay="4250"/>
                                  </p:stCondLst>
                                  <p:childTnLst>
                                    <p:set>
                                      <p:cBhvr>
                                        <p:cTn id="20" dur="1" fill="hold">
                                          <p:stCondLst>
                                            <p:cond delay="0"/>
                                          </p:stCondLst>
                                        </p:cTn>
                                        <p:tgtEl>
                                          <p:spTgt spid="209"/>
                                        </p:tgtEl>
                                        <p:attrNameLst>
                                          <p:attrName>style.visibility</p:attrName>
                                        </p:attrNameLst>
                                      </p:cBhvr>
                                      <p:to>
                                        <p:strVal val="visible"/>
                                      </p:to>
                                    </p:set>
                                    <p:animEffect transition="in" filter="wipe(down)">
                                      <p:cBhvr>
                                        <p:cTn id="21" dur="1250"/>
                                        <p:tgtEl>
                                          <p:spTgt spid="209"/>
                                        </p:tgtEl>
                                      </p:cBhvr>
                                    </p:animEffect>
                                  </p:childTnLst>
                                </p:cTn>
                              </p:par>
                              <p:par>
                                <p:cTn id="22" presetID="22" presetClass="entr" presetSubtype="2" fill="hold" grpId="0" nodeType="withEffect">
                                  <p:stCondLst>
                                    <p:cond delay="4250"/>
                                  </p:stCondLst>
                                  <p:childTnLst>
                                    <p:set>
                                      <p:cBhvr>
                                        <p:cTn id="23" dur="1" fill="hold">
                                          <p:stCondLst>
                                            <p:cond delay="0"/>
                                          </p:stCondLst>
                                        </p:cTn>
                                        <p:tgtEl>
                                          <p:spTgt spid="207"/>
                                        </p:tgtEl>
                                        <p:attrNameLst>
                                          <p:attrName>style.visibility</p:attrName>
                                        </p:attrNameLst>
                                      </p:cBhvr>
                                      <p:to>
                                        <p:strVal val="visible"/>
                                      </p:to>
                                    </p:set>
                                    <p:animEffect transition="in" filter="wipe(right)">
                                      <p:cBhvr>
                                        <p:cTn id="24" dur="1250"/>
                                        <p:tgtEl>
                                          <p:spTgt spid="207"/>
                                        </p:tgtEl>
                                      </p:cBhvr>
                                    </p:animEffect>
                                  </p:childTnLst>
                                </p:cTn>
                              </p:par>
                              <p:par>
                                <p:cTn id="25" presetID="22" presetClass="entr" presetSubtype="2" fill="hold" grpId="0" nodeType="withEffect">
                                  <p:stCondLst>
                                    <p:cond delay="4250"/>
                                  </p:stCondLst>
                                  <p:childTnLst>
                                    <p:set>
                                      <p:cBhvr>
                                        <p:cTn id="26" dur="1" fill="hold">
                                          <p:stCondLst>
                                            <p:cond delay="0"/>
                                          </p:stCondLst>
                                        </p:cTn>
                                        <p:tgtEl>
                                          <p:spTgt spid="211"/>
                                        </p:tgtEl>
                                        <p:attrNameLst>
                                          <p:attrName>style.visibility</p:attrName>
                                        </p:attrNameLst>
                                      </p:cBhvr>
                                      <p:to>
                                        <p:strVal val="visible"/>
                                      </p:to>
                                    </p:set>
                                    <p:animEffect transition="in" filter="wipe(right)">
                                      <p:cBhvr>
                                        <p:cTn id="27" dur="1250"/>
                                        <p:tgtEl>
                                          <p:spTgt spid="211"/>
                                        </p:tgtEl>
                                      </p:cBhvr>
                                    </p:animEffect>
                                  </p:childTnLst>
                                </p:cTn>
                              </p:par>
                              <p:par>
                                <p:cTn id="28" presetID="22" presetClass="entr" presetSubtype="8" fill="hold" grpId="0" nodeType="withEffect">
                                  <p:stCondLst>
                                    <p:cond delay="4250"/>
                                  </p:stCondLst>
                                  <p:childTnLst>
                                    <p:set>
                                      <p:cBhvr>
                                        <p:cTn id="29" dur="1" fill="hold">
                                          <p:stCondLst>
                                            <p:cond delay="0"/>
                                          </p:stCondLst>
                                        </p:cTn>
                                        <p:tgtEl>
                                          <p:spTgt spid="212"/>
                                        </p:tgtEl>
                                        <p:attrNameLst>
                                          <p:attrName>style.visibility</p:attrName>
                                        </p:attrNameLst>
                                      </p:cBhvr>
                                      <p:to>
                                        <p:strVal val="visible"/>
                                      </p:to>
                                    </p:set>
                                    <p:animEffect transition="in" filter="wipe(left)">
                                      <p:cBhvr>
                                        <p:cTn id="30" dur="1250"/>
                                        <p:tgtEl>
                                          <p:spTgt spid="212"/>
                                        </p:tgtEl>
                                      </p:cBhvr>
                                    </p:animEffect>
                                  </p:childTnLst>
                                </p:cTn>
                              </p:par>
                              <p:par>
                                <p:cTn id="31" presetID="22" presetClass="entr" presetSubtype="1" fill="hold" grpId="0" nodeType="withEffect">
                                  <p:stCondLst>
                                    <p:cond delay="4250"/>
                                  </p:stCondLst>
                                  <p:childTnLst>
                                    <p:set>
                                      <p:cBhvr>
                                        <p:cTn id="32" dur="1" fill="hold">
                                          <p:stCondLst>
                                            <p:cond delay="0"/>
                                          </p:stCondLst>
                                        </p:cTn>
                                        <p:tgtEl>
                                          <p:spTgt spid="210"/>
                                        </p:tgtEl>
                                        <p:attrNameLst>
                                          <p:attrName>style.visibility</p:attrName>
                                        </p:attrNameLst>
                                      </p:cBhvr>
                                      <p:to>
                                        <p:strVal val="visible"/>
                                      </p:to>
                                    </p:set>
                                    <p:animEffect transition="in" filter="wipe(up)">
                                      <p:cBhvr>
                                        <p:cTn id="33" dur="1250"/>
                                        <p:tgtEl>
                                          <p:spTgt spid="210"/>
                                        </p:tgtEl>
                                      </p:cBhvr>
                                    </p:animEffect>
                                  </p:childTnLst>
                                </p:cTn>
                              </p:par>
                              <p:par>
                                <p:cTn id="34" presetID="12" presetClass="entr" presetSubtype="4" fill="hold" grpId="0" nodeType="withEffect">
                                  <p:stCondLst>
                                    <p:cond delay="4250"/>
                                  </p:stCondLst>
                                  <p:childTnLst>
                                    <p:set>
                                      <p:cBhvr>
                                        <p:cTn id="35" dur="1" fill="hold">
                                          <p:stCondLst>
                                            <p:cond delay="0"/>
                                          </p:stCondLst>
                                        </p:cTn>
                                        <p:tgtEl>
                                          <p:spTgt spid="216"/>
                                        </p:tgtEl>
                                        <p:attrNameLst>
                                          <p:attrName>style.visibility</p:attrName>
                                        </p:attrNameLst>
                                      </p:cBhvr>
                                      <p:to>
                                        <p:strVal val="visible"/>
                                      </p:to>
                                    </p:set>
                                    <p:anim calcmode="lin" valueType="num">
                                      <p:cBhvr additive="base">
                                        <p:cTn id="36" dur="1250"/>
                                        <p:tgtEl>
                                          <p:spTgt spid="216"/>
                                        </p:tgtEl>
                                        <p:attrNameLst>
                                          <p:attrName>ppt_y</p:attrName>
                                        </p:attrNameLst>
                                      </p:cBhvr>
                                      <p:tavLst>
                                        <p:tav tm="0">
                                          <p:val>
                                            <p:strVal val="#ppt_y+#ppt_h*1.125000"/>
                                          </p:val>
                                        </p:tav>
                                        <p:tav tm="100000">
                                          <p:val>
                                            <p:strVal val="#ppt_y"/>
                                          </p:val>
                                        </p:tav>
                                      </p:tavLst>
                                    </p:anim>
                                    <p:animEffect transition="in" filter="wipe(up)">
                                      <p:cBhvr>
                                        <p:cTn id="37" dur="1250"/>
                                        <p:tgtEl>
                                          <p:spTgt spid="216"/>
                                        </p:tgtEl>
                                      </p:cBhvr>
                                    </p:animEffect>
                                  </p:childTnLst>
                                </p:cTn>
                              </p:par>
                              <p:par>
                                <p:cTn id="38" presetID="22" presetClass="entr" presetSubtype="4" fill="hold" nodeType="withEffect">
                                  <p:stCondLst>
                                    <p:cond delay="4250"/>
                                  </p:stCondLst>
                                  <p:childTnLst>
                                    <p:set>
                                      <p:cBhvr>
                                        <p:cTn id="39" dur="1" fill="hold">
                                          <p:stCondLst>
                                            <p:cond delay="0"/>
                                          </p:stCondLst>
                                        </p:cTn>
                                        <p:tgtEl>
                                          <p:spTgt spid="86"/>
                                        </p:tgtEl>
                                        <p:attrNameLst>
                                          <p:attrName>style.visibility</p:attrName>
                                        </p:attrNameLst>
                                      </p:cBhvr>
                                      <p:to>
                                        <p:strVal val="visible"/>
                                      </p:to>
                                    </p:set>
                                    <p:animEffect transition="in" filter="wipe(down)">
                                      <p:cBhvr>
                                        <p:cTn id="40" dur="1250"/>
                                        <p:tgtEl>
                                          <p:spTgt spid="86"/>
                                        </p:tgtEl>
                                      </p:cBhvr>
                                    </p:animEffect>
                                  </p:childTnLst>
                                </p:cTn>
                              </p:par>
                              <p:par>
                                <p:cTn id="41" presetID="22" presetClass="entr" presetSubtype="1" fill="hold" nodeType="withEffect">
                                  <p:stCondLst>
                                    <p:cond delay="4250"/>
                                  </p:stCondLst>
                                  <p:childTnLst>
                                    <p:set>
                                      <p:cBhvr>
                                        <p:cTn id="42" dur="1" fill="hold">
                                          <p:stCondLst>
                                            <p:cond delay="0"/>
                                          </p:stCondLst>
                                        </p:cTn>
                                        <p:tgtEl>
                                          <p:spTgt spid="91"/>
                                        </p:tgtEl>
                                        <p:attrNameLst>
                                          <p:attrName>style.visibility</p:attrName>
                                        </p:attrNameLst>
                                      </p:cBhvr>
                                      <p:to>
                                        <p:strVal val="visible"/>
                                      </p:to>
                                    </p:set>
                                    <p:animEffect transition="in" filter="wipe(up)">
                                      <p:cBhvr>
                                        <p:cTn id="43" dur="1250"/>
                                        <p:tgtEl>
                                          <p:spTgt spid="91"/>
                                        </p:tgtEl>
                                      </p:cBhvr>
                                    </p:animEffect>
                                  </p:childTnLst>
                                </p:cTn>
                              </p:par>
                              <p:par>
                                <p:cTn id="44" presetID="22" presetClass="entr" presetSubtype="2" fill="hold" nodeType="withEffect">
                                  <p:stCondLst>
                                    <p:cond delay="4250"/>
                                  </p:stCondLst>
                                  <p:childTnLst>
                                    <p:set>
                                      <p:cBhvr>
                                        <p:cTn id="45" dur="1" fill="hold">
                                          <p:stCondLst>
                                            <p:cond delay="0"/>
                                          </p:stCondLst>
                                        </p:cTn>
                                        <p:tgtEl>
                                          <p:spTgt spid="98"/>
                                        </p:tgtEl>
                                        <p:attrNameLst>
                                          <p:attrName>style.visibility</p:attrName>
                                        </p:attrNameLst>
                                      </p:cBhvr>
                                      <p:to>
                                        <p:strVal val="visible"/>
                                      </p:to>
                                    </p:set>
                                    <p:animEffect transition="in" filter="wipe(right)">
                                      <p:cBhvr>
                                        <p:cTn id="46" dur="1250"/>
                                        <p:tgtEl>
                                          <p:spTgt spid="98"/>
                                        </p:tgtEl>
                                      </p:cBhvr>
                                    </p:animEffect>
                                  </p:childTnLst>
                                </p:cTn>
                              </p:par>
                              <p:par>
                                <p:cTn id="47" presetID="22" presetClass="entr" presetSubtype="2" fill="hold" nodeType="withEffect">
                                  <p:stCondLst>
                                    <p:cond delay="4250"/>
                                  </p:stCondLst>
                                  <p:childTnLst>
                                    <p:set>
                                      <p:cBhvr>
                                        <p:cTn id="48" dur="1" fill="hold">
                                          <p:stCondLst>
                                            <p:cond delay="0"/>
                                          </p:stCondLst>
                                        </p:cTn>
                                        <p:tgtEl>
                                          <p:spTgt spid="3075"/>
                                        </p:tgtEl>
                                        <p:attrNameLst>
                                          <p:attrName>style.visibility</p:attrName>
                                        </p:attrNameLst>
                                      </p:cBhvr>
                                      <p:to>
                                        <p:strVal val="visible"/>
                                      </p:to>
                                    </p:set>
                                    <p:animEffect transition="in" filter="wipe(right)">
                                      <p:cBhvr>
                                        <p:cTn id="49" dur="1250"/>
                                        <p:tgtEl>
                                          <p:spTgt spid="3075"/>
                                        </p:tgtEl>
                                      </p:cBhvr>
                                    </p:animEffect>
                                  </p:childTnLst>
                                </p:cTn>
                              </p:par>
                              <p:par>
                                <p:cTn id="50" presetID="22" presetClass="entr" presetSubtype="8" fill="hold" nodeType="withEffect">
                                  <p:stCondLst>
                                    <p:cond delay="4250"/>
                                  </p:stCondLst>
                                  <p:childTnLst>
                                    <p:set>
                                      <p:cBhvr>
                                        <p:cTn id="51" dur="1" fill="hold">
                                          <p:stCondLst>
                                            <p:cond delay="0"/>
                                          </p:stCondLst>
                                        </p:cTn>
                                        <p:tgtEl>
                                          <p:spTgt spid="89"/>
                                        </p:tgtEl>
                                        <p:attrNameLst>
                                          <p:attrName>style.visibility</p:attrName>
                                        </p:attrNameLst>
                                      </p:cBhvr>
                                      <p:to>
                                        <p:strVal val="visible"/>
                                      </p:to>
                                    </p:set>
                                    <p:animEffect transition="in" filter="wipe(left)">
                                      <p:cBhvr>
                                        <p:cTn id="52" dur="1250"/>
                                        <p:tgtEl>
                                          <p:spTgt spid="89"/>
                                        </p:tgtEl>
                                      </p:cBhvr>
                                    </p:animEffect>
                                  </p:childTnLst>
                                </p:cTn>
                              </p:par>
                              <p:par>
                                <p:cTn id="53" presetID="22" presetClass="entr" presetSubtype="8" fill="hold" nodeType="withEffect">
                                  <p:stCondLst>
                                    <p:cond delay="4250"/>
                                  </p:stCondLst>
                                  <p:childTnLst>
                                    <p:set>
                                      <p:cBhvr>
                                        <p:cTn id="54" dur="1" fill="hold">
                                          <p:stCondLst>
                                            <p:cond delay="0"/>
                                          </p:stCondLst>
                                        </p:cTn>
                                        <p:tgtEl>
                                          <p:spTgt spid="99"/>
                                        </p:tgtEl>
                                        <p:attrNameLst>
                                          <p:attrName>style.visibility</p:attrName>
                                        </p:attrNameLst>
                                      </p:cBhvr>
                                      <p:to>
                                        <p:strVal val="visible"/>
                                      </p:to>
                                    </p:set>
                                    <p:animEffect transition="in" filter="wipe(left)">
                                      <p:cBhvr>
                                        <p:cTn id="55" dur="1250"/>
                                        <p:tgtEl>
                                          <p:spTgt spid="99"/>
                                        </p:tgtEl>
                                      </p:cBhvr>
                                    </p:animEffect>
                                  </p:childTnLst>
                                </p:cTn>
                              </p:par>
                              <p:par>
                                <p:cTn id="56" presetID="22" presetClass="entr" presetSubtype="4" fill="hold" grpId="0" nodeType="withEffect">
                                  <p:stCondLst>
                                    <p:cond delay="4250"/>
                                  </p:stCondLst>
                                  <p:childTnLst>
                                    <p:set>
                                      <p:cBhvr>
                                        <p:cTn id="57" dur="1" fill="hold">
                                          <p:stCondLst>
                                            <p:cond delay="0"/>
                                          </p:stCondLst>
                                        </p:cTn>
                                        <p:tgtEl>
                                          <p:spTgt spid="48"/>
                                        </p:tgtEl>
                                        <p:attrNameLst>
                                          <p:attrName>style.visibility</p:attrName>
                                        </p:attrNameLst>
                                      </p:cBhvr>
                                      <p:to>
                                        <p:strVal val="visible"/>
                                      </p:to>
                                    </p:set>
                                    <p:animEffect transition="in" filter="wipe(down)">
                                      <p:cBhvr>
                                        <p:cTn id="58" dur="1250"/>
                                        <p:tgtEl>
                                          <p:spTgt spid="48"/>
                                        </p:tgtEl>
                                      </p:cBhvr>
                                    </p:animEffect>
                                  </p:childTnLst>
                                </p:cTn>
                              </p:par>
                              <p:par>
                                <p:cTn id="59" presetID="22" presetClass="entr" presetSubtype="4" fill="hold" grpId="0" nodeType="withEffect">
                                  <p:stCondLst>
                                    <p:cond delay="4250"/>
                                  </p:stCondLst>
                                  <p:childTnLst>
                                    <p:set>
                                      <p:cBhvr>
                                        <p:cTn id="60" dur="1" fill="hold">
                                          <p:stCondLst>
                                            <p:cond delay="0"/>
                                          </p:stCondLst>
                                        </p:cTn>
                                        <p:tgtEl>
                                          <p:spTgt spid="50"/>
                                        </p:tgtEl>
                                        <p:attrNameLst>
                                          <p:attrName>style.visibility</p:attrName>
                                        </p:attrNameLst>
                                      </p:cBhvr>
                                      <p:to>
                                        <p:strVal val="visible"/>
                                      </p:to>
                                    </p:set>
                                    <p:animEffect transition="in" filter="wipe(down)">
                                      <p:cBhvr>
                                        <p:cTn id="61" dur="1250"/>
                                        <p:tgtEl>
                                          <p:spTgt spid="50"/>
                                        </p:tgtEl>
                                      </p:cBhvr>
                                    </p:animEffect>
                                  </p:childTnLst>
                                </p:cTn>
                              </p:par>
                              <p:par>
                                <p:cTn id="62" presetID="22" presetClass="entr" presetSubtype="2" fill="hold" grpId="0" nodeType="withEffect">
                                  <p:stCondLst>
                                    <p:cond delay="4250"/>
                                  </p:stCondLst>
                                  <p:childTnLst>
                                    <p:set>
                                      <p:cBhvr>
                                        <p:cTn id="63" dur="1" fill="hold">
                                          <p:stCondLst>
                                            <p:cond delay="0"/>
                                          </p:stCondLst>
                                        </p:cTn>
                                        <p:tgtEl>
                                          <p:spTgt spid="53"/>
                                        </p:tgtEl>
                                        <p:attrNameLst>
                                          <p:attrName>style.visibility</p:attrName>
                                        </p:attrNameLst>
                                      </p:cBhvr>
                                      <p:to>
                                        <p:strVal val="visible"/>
                                      </p:to>
                                    </p:set>
                                    <p:animEffect transition="in" filter="wipe(right)">
                                      <p:cBhvr>
                                        <p:cTn id="64" dur="1250"/>
                                        <p:tgtEl>
                                          <p:spTgt spid="53"/>
                                        </p:tgtEl>
                                      </p:cBhvr>
                                    </p:animEffect>
                                  </p:childTnLst>
                                </p:cTn>
                              </p:par>
                              <p:par>
                                <p:cTn id="65" presetID="22" presetClass="entr" presetSubtype="1" fill="hold" grpId="0" nodeType="withEffect">
                                  <p:stCondLst>
                                    <p:cond delay="4250"/>
                                  </p:stCondLst>
                                  <p:childTnLst>
                                    <p:set>
                                      <p:cBhvr>
                                        <p:cTn id="66" dur="1" fill="hold">
                                          <p:stCondLst>
                                            <p:cond delay="0"/>
                                          </p:stCondLst>
                                        </p:cTn>
                                        <p:tgtEl>
                                          <p:spTgt spid="51"/>
                                        </p:tgtEl>
                                        <p:attrNameLst>
                                          <p:attrName>style.visibility</p:attrName>
                                        </p:attrNameLst>
                                      </p:cBhvr>
                                      <p:to>
                                        <p:strVal val="visible"/>
                                      </p:to>
                                    </p:set>
                                    <p:animEffect transition="in" filter="wipe(up)">
                                      <p:cBhvr>
                                        <p:cTn id="67" dur="1250"/>
                                        <p:tgtEl>
                                          <p:spTgt spid="51"/>
                                        </p:tgtEl>
                                      </p:cBhvr>
                                    </p:animEffect>
                                  </p:childTnLst>
                                </p:cTn>
                              </p:par>
                              <p:par>
                                <p:cTn id="68" presetID="22" presetClass="entr" presetSubtype="1" fill="hold" grpId="0" nodeType="withEffect">
                                  <p:stCondLst>
                                    <p:cond delay="4250"/>
                                  </p:stCondLst>
                                  <p:childTnLst>
                                    <p:set>
                                      <p:cBhvr>
                                        <p:cTn id="69" dur="1" fill="hold">
                                          <p:stCondLst>
                                            <p:cond delay="0"/>
                                          </p:stCondLst>
                                        </p:cTn>
                                        <p:tgtEl>
                                          <p:spTgt spid="49"/>
                                        </p:tgtEl>
                                        <p:attrNameLst>
                                          <p:attrName>style.visibility</p:attrName>
                                        </p:attrNameLst>
                                      </p:cBhvr>
                                      <p:to>
                                        <p:strVal val="visible"/>
                                      </p:to>
                                    </p:set>
                                    <p:animEffect transition="in" filter="wipe(up)">
                                      <p:cBhvr>
                                        <p:cTn id="70" dur="1250"/>
                                        <p:tgtEl>
                                          <p:spTgt spid="49"/>
                                        </p:tgtEl>
                                      </p:cBhvr>
                                    </p:animEffect>
                                  </p:childTnLst>
                                </p:cTn>
                              </p:par>
                              <p:par>
                                <p:cTn id="71" presetID="22" presetClass="entr" presetSubtype="8" fill="hold" grpId="0" nodeType="withEffect">
                                  <p:stCondLst>
                                    <p:cond delay="4250"/>
                                  </p:stCondLst>
                                  <p:childTnLst>
                                    <p:set>
                                      <p:cBhvr>
                                        <p:cTn id="72" dur="1" fill="hold">
                                          <p:stCondLst>
                                            <p:cond delay="0"/>
                                          </p:stCondLst>
                                        </p:cTn>
                                        <p:tgtEl>
                                          <p:spTgt spid="52"/>
                                        </p:tgtEl>
                                        <p:attrNameLst>
                                          <p:attrName>style.visibility</p:attrName>
                                        </p:attrNameLst>
                                      </p:cBhvr>
                                      <p:to>
                                        <p:strVal val="visible"/>
                                      </p:to>
                                    </p:set>
                                    <p:animEffect transition="in" filter="wipe(left)">
                                      <p:cBhvr>
                                        <p:cTn id="73" dur="1250"/>
                                        <p:tgtEl>
                                          <p:spTgt spid="52"/>
                                        </p:tgtEl>
                                      </p:cBhvr>
                                    </p:animEffect>
                                  </p:childTnLst>
                                </p:cTn>
                              </p:par>
                              <p:par>
                                <p:cTn id="74" presetID="47" presetClass="entr" presetSubtype="0" fill="hold" grpId="0" nodeType="withEffect">
                                  <p:stCondLst>
                                    <p:cond delay="0"/>
                                  </p:stCondLst>
                                  <p:childTnLst>
                                    <p:set>
                                      <p:cBhvr>
                                        <p:cTn id="75" dur="1" fill="hold">
                                          <p:stCondLst>
                                            <p:cond delay="0"/>
                                          </p:stCondLst>
                                        </p:cTn>
                                        <p:tgtEl>
                                          <p:spTgt spid="68"/>
                                        </p:tgtEl>
                                        <p:attrNameLst>
                                          <p:attrName>style.visibility</p:attrName>
                                        </p:attrNameLst>
                                      </p:cBhvr>
                                      <p:to>
                                        <p:strVal val="visible"/>
                                      </p:to>
                                    </p:set>
                                    <p:animEffect transition="in" filter="fade">
                                      <p:cBhvr>
                                        <p:cTn id="76" dur="1500"/>
                                        <p:tgtEl>
                                          <p:spTgt spid="68"/>
                                        </p:tgtEl>
                                      </p:cBhvr>
                                    </p:animEffect>
                                    <p:anim calcmode="lin" valueType="num">
                                      <p:cBhvr>
                                        <p:cTn id="77" dur="1500" fill="hold"/>
                                        <p:tgtEl>
                                          <p:spTgt spid="68"/>
                                        </p:tgtEl>
                                        <p:attrNameLst>
                                          <p:attrName>ppt_x</p:attrName>
                                        </p:attrNameLst>
                                      </p:cBhvr>
                                      <p:tavLst>
                                        <p:tav tm="0">
                                          <p:val>
                                            <p:strVal val="#ppt_x"/>
                                          </p:val>
                                        </p:tav>
                                        <p:tav tm="100000">
                                          <p:val>
                                            <p:strVal val="#ppt_x"/>
                                          </p:val>
                                        </p:tav>
                                      </p:tavLst>
                                    </p:anim>
                                    <p:anim calcmode="lin" valueType="num">
                                      <p:cBhvr>
                                        <p:cTn id="78" dur="1500" fill="hold"/>
                                        <p:tgtEl>
                                          <p:spTgt spid="68"/>
                                        </p:tgtEl>
                                        <p:attrNameLst>
                                          <p:attrName>ppt_y</p:attrName>
                                        </p:attrNameLst>
                                      </p:cBhvr>
                                      <p:tavLst>
                                        <p:tav tm="0">
                                          <p:val>
                                            <p:strVal val="#ppt_y-.1"/>
                                          </p:val>
                                        </p:tav>
                                        <p:tav tm="100000">
                                          <p:val>
                                            <p:strVal val="#ppt_y"/>
                                          </p:val>
                                        </p:tav>
                                      </p:tavLst>
                                    </p:anim>
                                  </p:childTnLst>
                                </p:cTn>
                              </p:par>
                              <p:par>
                                <p:cTn id="79" presetID="22" presetClass="entr" presetSubtype="2" fill="hold" grpId="0" nodeType="withEffect">
                                  <p:stCondLst>
                                    <p:cond delay="4250"/>
                                  </p:stCondLst>
                                  <p:childTnLst>
                                    <p:set>
                                      <p:cBhvr>
                                        <p:cTn id="80" dur="1" fill="hold">
                                          <p:stCondLst>
                                            <p:cond delay="0"/>
                                          </p:stCondLst>
                                        </p:cTn>
                                        <p:tgtEl>
                                          <p:spTgt spid="69"/>
                                        </p:tgtEl>
                                        <p:attrNameLst>
                                          <p:attrName>style.visibility</p:attrName>
                                        </p:attrNameLst>
                                      </p:cBhvr>
                                      <p:to>
                                        <p:strVal val="visible"/>
                                      </p:to>
                                    </p:set>
                                    <p:animEffect transition="in" filter="wipe(right)">
                                      <p:cBhvr>
                                        <p:cTn id="81" dur="125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animBg="1"/>
      <p:bldP spid="52" grpId="0" animBg="1"/>
      <p:bldP spid="53" grpId="0" animBg="1"/>
      <p:bldP spid="207" grpId="0"/>
      <p:bldP spid="208" grpId="0"/>
      <p:bldP spid="209" grpId="0"/>
      <p:bldP spid="210" grpId="0"/>
      <p:bldP spid="211" grpId="0"/>
      <p:bldP spid="212" grpId="0"/>
      <p:bldP spid="216" grpId="0"/>
      <p:bldP spid="68" grpId="0" animBg="1"/>
      <p:bldP spid="6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C919F77B-A1B3-3B4F-B52E-84BB00612BA5}"/>
              </a:ext>
            </a:extLst>
          </p:cNvPr>
          <p:cNvSpPr txBox="1"/>
          <p:nvPr/>
        </p:nvSpPr>
        <p:spPr>
          <a:xfrm>
            <a:off x="2874289" y="828332"/>
            <a:ext cx="6472355" cy="461665"/>
          </a:xfrm>
          <a:prstGeom prst="rect">
            <a:avLst/>
          </a:prstGeom>
          <a:noFill/>
        </p:spPr>
        <p:txBody>
          <a:bodyPr wrap="square" rtlCol="0">
            <a:spAutoFit/>
          </a:bodyPr>
          <a:lstStyle/>
          <a:p>
            <a:pPr algn="ctr"/>
            <a:r>
              <a:rPr lang="en-US" sz="2400" b="1" u="sng" spc="300" dirty="0">
                <a:latin typeface="Avenir Next LT Pro" panose="020B0504020202020204" pitchFamily="34" charset="0"/>
              </a:rPr>
              <a:t>THE SHAPE OF OUR HEART</a:t>
            </a:r>
          </a:p>
        </p:txBody>
      </p:sp>
      <p:sp>
        <p:nvSpPr>
          <p:cNvPr id="39" name="Shape">
            <a:extLst>
              <a:ext uri="{FF2B5EF4-FFF2-40B4-BE49-F238E27FC236}">
                <a16:creationId xmlns:a16="http://schemas.microsoft.com/office/drawing/2014/main" id="{F61A1048-6DA1-2349-816F-446D1BA47D10}"/>
              </a:ext>
            </a:extLst>
          </p:cNvPr>
          <p:cNvSpPr/>
          <p:nvPr/>
        </p:nvSpPr>
        <p:spPr>
          <a:xfrm>
            <a:off x="702219" y="1595393"/>
            <a:ext cx="2932773" cy="1093978"/>
          </a:xfrm>
          <a:prstGeom prst="roundRect">
            <a:avLst>
              <a:gd name="adj" fmla="val 5621"/>
            </a:avLst>
          </a:prstGeom>
          <a:solidFill>
            <a:schemeClr val="tx1"/>
          </a:solidFill>
          <a:ln w="12700">
            <a:miter lim="400000"/>
          </a:ln>
          <a:effectLst>
            <a:outerShdw blurRad="190500" dist="38100" dir="2700000" algn="tl"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a:latin typeface="Avenir Next LT Pro" panose="020B0504020202020204" pitchFamily="34" charset="0"/>
            </a:endParaRPr>
          </a:p>
        </p:txBody>
      </p:sp>
      <p:grpSp>
        <p:nvGrpSpPr>
          <p:cNvPr id="2" name="Group 1">
            <a:extLst>
              <a:ext uri="{FF2B5EF4-FFF2-40B4-BE49-F238E27FC236}">
                <a16:creationId xmlns:a16="http://schemas.microsoft.com/office/drawing/2014/main" id="{61858649-9CE4-5F43-B502-A711A5B7A6C3}"/>
              </a:ext>
            </a:extLst>
          </p:cNvPr>
          <p:cNvGrpSpPr/>
          <p:nvPr/>
        </p:nvGrpSpPr>
        <p:grpSpPr>
          <a:xfrm>
            <a:off x="700391" y="1592193"/>
            <a:ext cx="589805" cy="1100087"/>
            <a:chOff x="690407" y="2267226"/>
            <a:chExt cx="589805" cy="1416821"/>
          </a:xfrm>
        </p:grpSpPr>
        <p:sp>
          <p:nvSpPr>
            <p:cNvPr id="41" name="Shape">
              <a:extLst>
                <a:ext uri="{FF2B5EF4-FFF2-40B4-BE49-F238E27FC236}">
                  <a16:creationId xmlns:a16="http://schemas.microsoft.com/office/drawing/2014/main" id="{F8B3F392-D205-C046-900B-39B2C3268162}"/>
                </a:ext>
              </a:extLst>
            </p:cNvPr>
            <p:cNvSpPr/>
            <p:nvPr/>
          </p:nvSpPr>
          <p:spPr>
            <a:xfrm rot="16200000">
              <a:off x="276899" y="2680734"/>
              <a:ext cx="1416821" cy="589805"/>
            </a:xfrm>
            <a:prstGeom prst="round2SameRect">
              <a:avLst>
                <a:gd name="adj1" fmla="val 12525"/>
                <a:gd name="adj2" fmla="val 0"/>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latin typeface="Avenir Next LT Pro" panose="020B0504020202020204" pitchFamily="34" charset="0"/>
              </a:endParaRPr>
            </a:p>
          </p:txBody>
        </p:sp>
        <p:sp>
          <p:nvSpPr>
            <p:cNvPr id="9617" name="Day 1:"/>
            <p:cNvSpPr txBox="1"/>
            <p:nvPr/>
          </p:nvSpPr>
          <p:spPr>
            <a:xfrm rot="16200000">
              <a:off x="424152" y="2819424"/>
              <a:ext cx="1108024" cy="2205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a:defRPr sz="2600" b="0" cap="all" spc="364">
                  <a:solidFill>
                    <a:srgbClr val="47A0F7"/>
                  </a:solidFill>
                  <a:latin typeface="Open Sans Bold"/>
                  <a:ea typeface="Open Sans Bold"/>
                  <a:cs typeface="Open Sans Bold"/>
                  <a:sym typeface="Open Sans Bold"/>
                </a:defRPr>
              </a:lvl1pPr>
            </a:lstStyle>
            <a:p>
              <a:pPr algn="ctr"/>
              <a:r>
                <a:rPr lang="en-US" sz="1100" spc="300" dirty="0">
                  <a:solidFill>
                    <a:schemeClr val="bg2">
                      <a:lumMod val="10000"/>
                    </a:schemeClr>
                  </a:solidFill>
                  <a:latin typeface="Avenir Next LT Pro" panose="020B0504020202020204" pitchFamily="34" charset="0"/>
                </a:rPr>
                <a:t> </a:t>
              </a:r>
              <a:r>
                <a:rPr lang="en-US" sz="1100" b="1" spc="300" dirty="0">
                  <a:solidFill>
                    <a:schemeClr val="bg2">
                      <a:lumMod val="10000"/>
                    </a:schemeClr>
                  </a:solidFill>
                  <a:latin typeface="Avenir Next LT Pro" panose="020B0504020202020204" pitchFamily="34" charset="0"/>
                </a:rPr>
                <a:t>01</a:t>
              </a:r>
              <a:endParaRPr sz="1100" b="1" spc="300" dirty="0">
                <a:solidFill>
                  <a:schemeClr val="bg2">
                    <a:lumMod val="10000"/>
                  </a:schemeClr>
                </a:solidFill>
                <a:latin typeface="Avenir Next LT Pro" panose="020B0504020202020204" pitchFamily="34" charset="0"/>
              </a:endParaRPr>
            </a:p>
          </p:txBody>
        </p:sp>
      </p:grpSp>
      <p:sp>
        <p:nvSpPr>
          <p:cNvPr id="9618" name="Lorem ipsum dolor sit amet, eiusmod…"/>
          <p:cNvSpPr txBox="1"/>
          <p:nvPr/>
        </p:nvSpPr>
        <p:spPr>
          <a:xfrm>
            <a:off x="1436162" y="1872537"/>
            <a:ext cx="1810642" cy="3790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p>
            <a:pPr algn="l" defTabSz="228600">
              <a:lnSpc>
                <a:spcPct val="150000"/>
              </a:lnSpc>
              <a:buClr>
                <a:srgbClr val="0C5196"/>
              </a:buClr>
              <a:buSzPct val="125000"/>
              <a:defRPr sz="2000" b="0">
                <a:solidFill>
                  <a:srgbClr val="8C8F98"/>
                </a:solidFill>
                <a:latin typeface="Open Sans Regular"/>
                <a:ea typeface="Open Sans Regular"/>
                <a:cs typeface="Open Sans Regular"/>
                <a:sym typeface="Open Sans Regular"/>
              </a:defRPr>
            </a:pPr>
            <a:r>
              <a:rPr lang="en-US" sz="1600" dirty="0">
                <a:solidFill>
                  <a:schemeClr val="bg1"/>
                </a:solidFill>
                <a:latin typeface="Avenir Next LT Pro" panose="020B0504020202020204" pitchFamily="34" charset="0"/>
              </a:rPr>
              <a:t>TECHNOLOGY</a:t>
            </a:r>
            <a:endParaRPr lang="en-US" sz="1600" dirty="0">
              <a:solidFill>
                <a:srgbClr val="002060"/>
              </a:solidFill>
              <a:latin typeface="Avenir Next LT Pro" panose="020B0504020202020204" pitchFamily="34" charset="0"/>
            </a:endParaRPr>
          </a:p>
        </p:txBody>
      </p:sp>
      <p:sp>
        <p:nvSpPr>
          <p:cNvPr id="45" name="Lorem ipsum dolor sit amet, eiusmod…">
            <a:extLst>
              <a:ext uri="{FF2B5EF4-FFF2-40B4-BE49-F238E27FC236}">
                <a16:creationId xmlns:a16="http://schemas.microsoft.com/office/drawing/2014/main" id="{58C036DC-B35B-6340-BB76-29554A6C5C54}"/>
              </a:ext>
            </a:extLst>
          </p:cNvPr>
          <p:cNvSpPr txBox="1"/>
          <p:nvPr/>
        </p:nvSpPr>
        <p:spPr>
          <a:xfrm>
            <a:off x="3273890" y="4213855"/>
            <a:ext cx="2429246" cy="2356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p>
            <a:pPr algn="l" defTabSz="228600">
              <a:lnSpc>
                <a:spcPct val="150000"/>
              </a:lnSpc>
              <a:buClr>
                <a:srgbClr val="0C5196"/>
              </a:buClr>
              <a:buSzPct val="125000"/>
              <a:defRPr sz="2000" b="0">
                <a:solidFill>
                  <a:srgbClr val="8C8F98"/>
                </a:solidFill>
                <a:latin typeface="Open Sans Regular"/>
                <a:ea typeface="Open Sans Regular"/>
                <a:cs typeface="Open Sans Regular"/>
                <a:sym typeface="Open Sans Regular"/>
              </a:defRPr>
            </a:pPr>
            <a:endParaRPr sz="900" dirty="0">
              <a:solidFill>
                <a:schemeClr val="bg2">
                  <a:lumMod val="10000"/>
                </a:schemeClr>
              </a:solidFill>
              <a:latin typeface="Avenir Next LT Pro" panose="020B0504020202020204" pitchFamily="34" charset="0"/>
            </a:endParaRPr>
          </a:p>
        </p:txBody>
      </p:sp>
      <p:sp>
        <p:nvSpPr>
          <p:cNvPr id="57" name="Lorem ipsum dolor sit amet, eiusmod…">
            <a:extLst>
              <a:ext uri="{FF2B5EF4-FFF2-40B4-BE49-F238E27FC236}">
                <a16:creationId xmlns:a16="http://schemas.microsoft.com/office/drawing/2014/main" id="{6A2E5892-0AB8-CB47-BD5B-E848FC132D56}"/>
              </a:ext>
            </a:extLst>
          </p:cNvPr>
          <p:cNvSpPr txBox="1"/>
          <p:nvPr/>
        </p:nvSpPr>
        <p:spPr>
          <a:xfrm>
            <a:off x="7175224" y="4213855"/>
            <a:ext cx="2429246" cy="2356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p>
            <a:pPr algn="l" defTabSz="228600">
              <a:lnSpc>
                <a:spcPct val="150000"/>
              </a:lnSpc>
              <a:buClr>
                <a:srgbClr val="0C5196"/>
              </a:buClr>
              <a:buSzPct val="125000"/>
              <a:defRPr sz="2000" b="0">
                <a:solidFill>
                  <a:srgbClr val="8C8F98"/>
                </a:solidFill>
                <a:latin typeface="Open Sans Regular"/>
                <a:ea typeface="Open Sans Regular"/>
                <a:cs typeface="Open Sans Regular"/>
                <a:sym typeface="Open Sans Regular"/>
              </a:defRPr>
            </a:pPr>
            <a:endParaRPr sz="900" dirty="0">
              <a:solidFill>
                <a:schemeClr val="bg2">
                  <a:lumMod val="10000"/>
                </a:schemeClr>
              </a:solidFill>
              <a:latin typeface="Avenir Next LT Pro" panose="020B0504020202020204" pitchFamily="34" charset="0"/>
            </a:endParaRPr>
          </a:p>
        </p:txBody>
      </p:sp>
      <p:sp>
        <p:nvSpPr>
          <p:cNvPr id="70" name="Lorem ipsum dolor sit amet, eiusmod…">
            <a:extLst>
              <a:ext uri="{FF2B5EF4-FFF2-40B4-BE49-F238E27FC236}">
                <a16:creationId xmlns:a16="http://schemas.microsoft.com/office/drawing/2014/main" id="{9ACF205C-CDCA-4134-B564-B147E61A33B4}"/>
              </a:ext>
            </a:extLst>
          </p:cNvPr>
          <p:cNvSpPr txBox="1"/>
          <p:nvPr/>
        </p:nvSpPr>
        <p:spPr>
          <a:xfrm>
            <a:off x="1367091" y="3453282"/>
            <a:ext cx="2227429" cy="3790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p>
            <a:pPr algn="l" defTabSz="228600">
              <a:lnSpc>
                <a:spcPct val="150000"/>
              </a:lnSpc>
              <a:buClr>
                <a:srgbClr val="0C5196"/>
              </a:buClr>
              <a:buSzPct val="125000"/>
              <a:defRPr sz="2000" b="0">
                <a:solidFill>
                  <a:srgbClr val="8C8F98"/>
                </a:solidFill>
                <a:latin typeface="Open Sans Regular"/>
                <a:ea typeface="Open Sans Regular"/>
                <a:cs typeface="Open Sans Regular"/>
                <a:sym typeface="Open Sans Regular"/>
              </a:defRPr>
            </a:pPr>
            <a:r>
              <a:rPr lang="en-US" sz="1600" dirty="0">
                <a:solidFill>
                  <a:schemeClr val="bg1"/>
                </a:solidFill>
                <a:latin typeface="Avenir Next LT Pro" panose="020B0504020202020204" pitchFamily="34" charset="0"/>
              </a:rPr>
              <a:t>ENTERPRISE SALES </a:t>
            </a:r>
            <a:endParaRPr lang="en-US" sz="1600" dirty="0">
              <a:solidFill>
                <a:srgbClr val="002060"/>
              </a:solidFill>
              <a:latin typeface="Avenir Next LT Pro" panose="020B0504020202020204" pitchFamily="34" charset="0"/>
            </a:endParaRPr>
          </a:p>
        </p:txBody>
      </p:sp>
      <p:sp>
        <p:nvSpPr>
          <p:cNvPr id="71" name="Shape">
            <a:extLst>
              <a:ext uri="{FF2B5EF4-FFF2-40B4-BE49-F238E27FC236}">
                <a16:creationId xmlns:a16="http://schemas.microsoft.com/office/drawing/2014/main" id="{A9F55FC6-F403-4604-83BC-27791B1B940A}"/>
              </a:ext>
            </a:extLst>
          </p:cNvPr>
          <p:cNvSpPr/>
          <p:nvPr/>
        </p:nvSpPr>
        <p:spPr>
          <a:xfrm>
            <a:off x="729913" y="2905350"/>
            <a:ext cx="3052142" cy="1082747"/>
          </a:xfrm>
          <a:prstGeom prst="roundRect">
            <a:avLst>
              <a:gd name="adj" fmla="val 5621"/>
            </a:avLst>
          </a:prstGeom>
          <a:solidFill>
            <a:schemeClr val="tx1"/>
          </a:solidFill>
          <a:ln w="12700">
            <a:miter lim="400000"/>
          </a:ln>
          <a:effectLst>
            <a:outerShdw blurRad="190500" dist="38100" dir="2700000" algn="tl"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a:latin typeface="Avenir Next LT Pro" panose="020B0504020202020204" pitchFamily="34" charset="0"/>
            </a:endParaRPr>
          </a:p>
        </p:txBody>
      </p:sp>
      <p:grpSp>
        <p:nvGrpSpPr>
          <p:cNvPr id="72" name="Group 71">
            <a:extLst>
              <a:ext uri="{FF2B5EF4-FFF2-40B4-BE49-F238E27FC236}">
                <a16:creationId xmlns:a16="http://schemas.microsoft.com/office/drawing/2014/main" id="{77C9095D-F27E-4F41-8B85-4F404252504B}"/>
              </a:ext>
            </a:extLst>
          </p:cNvPr>
          <p:cNvGrpSpPr/>
          <p:nvPr/>
        </p:nvGrpSpPr>
        <p:grpSpPr>
          <a:xfrm>
            <a:off x="713253" y="2907479"/>
            <a:ext cx="589805" cy="1076122"/>
            <a:chOff x="690407" y="2280478"/>
            <a:chExt cx="589805" cy="1416821"/>
          </a:xfrm>
        </p:grpSpPr>
        <p:sp>
          <p:nvSpPr>
            <p:cNvPr id="73" name="Shape">
              <a:extLst>
                <a:ext uri="{FF2B5EF4-FFF2-40B4-BE49-F238E27FC236}">
                  <a16:creationId xmlns:a16="http://schemas.microsoft.com/office/drawing/2014/main" id="{FE92C41D-4015-452E-81F3-87F298A3D83C}"/>
                </a:ext>
              </a:extLst>
            </p:cNvPr>
            <p:cNvSpPr/>
            <p:nvPr/>
          </p:nvSpPr>
          <p:spPr>
            <a:xfrm rot="16200000">
              <a:off x="276899" y="2693986"/>
              <a:ext cx="1416821" cy="589805"/>
            </a:xfrm>
            <a:prstGeom prst="round2SameRect">
              <a:avLst>
                <a:gd name="adj1" fmla="val 12525"/>
                <a:gd name="adj2" fmla="val 0"/>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latin typeface="Avenir Next LT Pro" panose="020B0504020202020204" pitchFamily="34" charset="0"/>
              </a:endParaRPr>
            </a:p>
          </p:txBody>
        </p:sp>
        <p:sp>
          <p:nvSpPr>
            <p:cNvPr id="74" name="Day 1:">
              <a:extLst>
                <a:ext uri="{FF2B5EF4-FFF2-40B4-BE49-F238E27FC236}">
                  <a16:creationId xmlns:a16="http://schemas.microsoft.com/office/drawing/2014/main" id="{EE1A6A8D-DDE3-4CFA-8A6B-8BFEBC8E2E65}"/>
                </a:ext>
              </a:extLst>
            </p:cNvPr>
            <p:cNvSpPr txBox="1"/>
            <p:nvPr/>
          </p:nvSpPr>
          <p:spPr>
            <a:xfrm rot="16200000">
              <a:off x="424152" y="2819424"/>
              <a:ext cx="1108024" cy="2205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a:defRPr sz="2600" b="0" cap="all" spc="364">
                  <a:solidFill>
                    <a:srgbClr val="47A0F7"/>
                  </a:solidFill>
                  <a:latin typeface="Open Sans Bold"/>
                  <a:ea typeface="Open Sans Bold"/>
                  <a:cs typeface="Open Sans Bold"/>
                  <a:sym typeface="Open Sans Bold"/>
                </a:defRPr>
              </a:lvl1pPr>
            </a:lstStyle>
            <a:p>
              <a:pPr algn="ctr"/>
              <a:r>
                <a:rPr lang="en-US" sz="1100" spc="300" dirty="0">
                  <a:solidFill>
                    <a:schemeClr val="bg2">
                      <a:lumMod val="10000"/>
                    </a:schemeClr>
                  </a:solidFill>
                  <a:latin typeface="Avenir Next LT Pro" panose="020B0504020202020204" pitchFamily="34" charset="0"/>
                </a:rPr>
                <a:t> </a:t>
              </a:r>
              <a:r>
                <a:rPr lang="en-US" sz="1100" b="1" spc="300" dirty="0">
                  <a:solidFill>
                    <a:schemeClr val="bg2">
                      <a:lumMod val="10000"/>
                    </a:schemeClr>
                  </a:solidFill>
                  <a:latin typeface="Avenir Next LT Pro" panose="020B0504020202020204" pitchFamily="34" charset="0"/>
                </a:rPr>
                <a:t>04</a:t>
              </a:r>
              <a:endParaRPr sz="1100" b="1" spc="300" dirty="0">
                <a:solidFill>
                  <a:schemeClr val="bg2">
                    <a:lumMod val="10000"/>
                  </a:schemeClr>
                </a:solidFill>
                <a:latin typeface="Avenir Next LT Pro" panose="020B0504020202020204" pitchFamily="34" charset="0"/>
              </a:endParaRPr>
            </a:p>
          </p:txBody>
        </p:sp>
      </p:grpSp>
      <p:sp>
        <p:nvSpPr>
          <p:cNvPr id="75" name="Lorem ipsum dolor sit amet, eiusmod…">
            <a:extLst>
              <a:ext uri="{FF2B5EF4-FFF2-40B4-BE49-F238E27FC236}">
                <a16:creationId xmlns:a16="http://schemas.microsoft.com/office/drawing/2014/main" id="{90F473A5-C98E-4AED-A812-884F286124FA}"/>
              </a:ext>
            </a:extLst>
          </p:cNvPr>
          <p:cNvSpPr txBox="1"/>
          <p:nvPr/>
        </p:nvSpPr>
        <p:spPr>
          <a:xfrm>
            <a:off x="1495155" y="3069873"/>
            <a:ext cx="2060260" cy="3790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p>
            <a:pPr algn="l" defTabSz="228600">
              <a:lnSpc>
                <a:spcPct val="150000"/>
              </a:lnSpc>
              <a:buClr>
                <a:srgbClr val="0C5196"/>
              </a:buClr>
              <a:buSzPct val="125000"/>
              <a:defRPr sz="2000" b="0">
                <a:solidFill>
                  <a:srgbClr val="8C8F98"/>
                </a:solidFill>
                <a:latin typeface="Open Sans Regular"/>
                <a:ea typeface="Open Sans Regular"/>
                <a:cs typeface="Open Sans Regular"/>
                <a:sym typeface="Open Sans Regular"/>
              </a:defRPr>
            </a:pPr>
            <a:r>
              <a:rPr lang="en-US" sz="1600" dirty="0">
                <a:solidFill>
                  <a:schemeClr val="bg1"/>
                </a:solidFill>
                <a:latin typeface="Avenir Next LT Pro" panose="020B0504020202020204" pitchFamily="34" charset="0"/>
              </a:rPr>
              <a:t>FINANCE </a:t>
            </a:r>
          </a:p>
        </p:txBody>
      </p:sp>
      <p:sp>
        <p:nvSpPr>
          <p:cNvPr id="76" name="Shape">
            <a:extLst>
              <a:ext uri="{FF2B5EF4-FFF2-40B4-BE49-F238E27FC236}">
                <a16:creationId xmlns:a16="http://schemas.microsoft.com/office/drawing/2014/main" id="{D4A583F2-8688-4F57-A02D-73AEBAC3E429}"/>
              </a:ext>
            </a:extLst>
          </p:cNvPr>
          <p:cNvSpPr/>
          <p:nvPr/>
        </p:nvSpPr>
        <p:spPr>
          <a:xfrm>
            <a:off x="4411914" y="1491656"/>
            <a:ext cx="3037061" cy="1107235"/>
          </a:xfrm>
          <a:prstGeom prst="roundRect">
            <a:avLst>
              <a:gd name="adj" fmla="val 5621"/>
            </a:avLst>
          </a:prstGeom>
          <a:solidFill>
            <a:schemeClr val="tx1"/>
          </a:solidFill>
          <a:ln w="12700">
            <a:miter lim="400000"/>
          </a:ln>
          <a:effectLst>
            <a:outerShdw blurRad="190500" dist="38100" dir="2700000" algn="tl"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a:latin typeface="Avenir Next LT Pro" panose="020B0504020202020204" pitchFamily="34" charset="0"/>
            </a:endParaRPr>
          </a:p>
        </p:txBody>
      </p:sp>
      <p:grpSp>
        <p:nvGrpSpPr>
          <p:cNvPr id="77" name="Group 76">
            <a:extLst>
              <a:ext uri="{FF2B5EF4-FFF2-40B4-BE49-F238E27FC236}">
                <a16:creationId xmlns:a16="http://schemas.microsoft.com/office/drawing/2014/main" id="{1672DE92-9FB5-459F-9006-1179ABEB7AC7}"/>
              </a:ext>
            </a:extLst>
          </p:cNvPr>
          <p:cNvGrpSpPr/>
          <p:nvPr/>
        </p:nvGrpSpPr>
        <p:grpSpPr>
          <a:xfrm>
            <a:off x="4411914" y="1488258"/>
            <a:ext cx="589805" cy="1100094"/>
            <a:chOff x="690407" y="2267226"/>
            <a:chExt cx="589805" cy="1416821"/>
          </a:xfrm>
        </p:grpSpPr>
        <p:sp>
          <p:nvSpPr>
            <p:cNvPr id="78" name="Shape">
              <a:extLst>
                <a:ext uri="{FF2B5EF4-FFF2-40B4-BE49-F238E27FC236}">
                  <a16:creationId xmlns:a16="http://schemas.microsoft.com/office/drawing/2014/main" id="{8BD16EC4-F14F-4A39-889C-F00887A68ED7}"/>
                </a:ext>
              </a:extLst>
            </p:cNvPr>
            <p:cNvSpPr/>
            <p:nvPr/>
          </p:nvSpPr>
          <p:spPr>
            <a:xfrm rot="16200000">
              <a:off x="276899" y="2680734"/>
              <a:ext cx="1416821" cy="589805"/>
            </a:xfrm>
            <a:prstGeom prst="round2SameRect">
              <a:avLst>
                <a:gd name="adj1" fmla="val 12525"/>
                <a:gd name="adj2" fmla="val 0"/>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latin typeface="Avenir Next LT Pro" panose="020B0504020202020204" pitchFamily="34" charset="0"/>
              </a:endParaRPr>
            </a:p>
          </p:txBody>
        </p:sp>
        <p:sp>
          <p:nvSpPr>
            <p:cNvPr id="79" name="Day 1:">
              <a:extLst>
                <a:ext uri="{FF2B5EF4-FFF2-40B4-BE49-F238E27FC236}">
                  <a16:creationId xmlns:a16="http://schemas.microsoft.com/office/drawing/2014/main" id="{7EC54617-7367-4185-ACF5-6EED8BBEF29A}"/>
                </a:ext>
              </a:extLst>
            </p:cNvPr>
            <p:cNvSpPr txBox="1"/>
            <p:nvPr/>
          </p:nvSpPr>
          <p:spPr>
            <a:xfrm rot="16200000">
              <a:off x="415819" y="2907872"/>
              <a:ext cx="1108024" cy="2205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a:defRPr sz="2600" b="0" cap="all" spc="364">
                  <a:solidFill>
                    <a:srgbClr val="47A0F7"/>
                  </a:solidFill>
                  <a:latin typeface="Open Sans Bold"/>
                  <a:ea typeface="Open Sans Bold"/>
                  <a:cs typeface="Open Sans Bold"/>
                  <a:sym typeface="Open Sans Bold"/>
                </a:defRPr>
              </a:lvl1pPr>
            </a:lstStyle>
            <a:p>
              <a:pPr algn="ctr"/>
              <a:r>
                <a:rPr lang="en-US" sz="1100" spc="300" dirty="0">
                  <a:solidFill>
                    <a:schemeClr val="bg2">
                      <a:lumMod val="10000"/>
                    </a:schemeClr>
                  </a:solidFill>
                  <a:latin typeface="Avenir Next LT Pro" panose="020B0504020202020204" pitchFamily="34" charset="0"/>
                </a:rPr>
                <a:t> </a:t>
              </a:r>
              <a:r>
                <a:rPr lang="en-US" sz="1100" b="1" spc="300" dirty="0">
                  <a:solidFill>
                    <a:schemeClr val="bg2">
                      <a:lumMod val="10000"/>
                    </a:schemeClr>
                  </a:solidFill>
                  <a:latin typeface="Avenir Next LT Pro" panose="020B0504020202020204" pitchFamily="34" charset="0"/>
                </a:rPr>
                <a:t>02</a:t>
              </a:r>
              <a:endParaRPr sz="1100" b="1" spc="300" dirty="0">
                <a:solidFill>
                  <a:schemeClr val="bg2">
                    <a:lumMod val="10000"/>
                  </a:schemeClr>
                </a:solidFill>
                <a:latin typeface="Avenir Next LT Pro" panose="020B0504020202020204" pitchFamily="34" charset="0"/>
              </a:endParaRPr>
            </a:p>
          </p:txBody>
        </p:sp>
      </p:grpSp>
      <p:sp>
        <p:nvSpPr>
          <p:cNvPr id="80" name="Lorem ipsum dolor sit amet, eiusmod…">
            <a:extLst>
              <a:ext uri="{FF2B5EF4-FFF2-40B4-BE49-F238E27FC236}">
                <a16:creationId xmlns:a16="http://schemas.microsoft.com/office/drawing/2014/main" id="{201A0BAD-8F94-432F-9A65-505C83AA6AC5}"/>
              </a:ext>
            </a:extLst>
          </p:cNvPr>
          <p:cNvSpPr txBox="1"/>
          <p:nvPr/>
        </p:nvSpPr>
        <p:spPr>
          <a:xfrm>
            <a:off x="5057751" y="1868795"/>
            <a:ext cx="2429246" cy="3790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p>
            <a:pPr algn="l" defTabSz="228600">
              <a:lnSpc>
                <a:spcPct val="150000"/>
              </a:lnSpc>
              <a:buClr>
                <a:srgbClr val="0C5196"/>
              </a:buClr>
              <a:buSzPct val="125000"/>
              <a:defRPr sz="2000" b="0">
                <a:solidFill>
                  <a:srgbClr val="8C8F98"/>
                </a:solidFill>
                <a:latin typeface="Open Sans Regular"/>
                <a:ea typeface="Open Sans Regular"/>
                <a:cs typeface="Open Sans Regular"/>
                <a:sym typeface="Open Sans Regular"/>
              </a:defRPr>
            </a:pPr>
            <a:r>
              <a:rPr lang="en-US" sz="1600" dirty="0">
                <a:solidFill>
                  <a:schemeClr val="bg1"/>
                </a:solidFill>
                <a:latin typeface="Avenir Next LT Pro" panose="020B0504020202020204" pitchFamily="34" charset="0"/>
              </a:rPr>
              <a:t>CUSTOMER EXPERIENCE</a:t>
            </a:r>
            <a:endParaRPr lang="en-US" sz="1600" dirty="0">
              <a:solidFill>
                <a:srgbClr val="002060"/>
              </a:solidFill>
              <a:latin typeface="Avenir Next LT Pro" panose="020B0504020202020204" pitchFamily="34" charset="0"/>
            </a:endParaRPr>
          </a:p>
        </p:txBody>
      </p:sp>
      <p:sp>
        <p:nvSpPr>
          <p:cNvPr id="81" name="Shape">
            <a:extLst>
              <a:ext uri="{FF2B5EF4-FFF2-40B4-BE49-F238E27FC236}">
                <a16:creationId xmlns:a16="http://schemas.microsoft.com/office/drawing/2014/main" id="{BBDC958A-2B9E-45FC-8E59-5F39FC8AFFA1}"/>
              </a:ext>
            </a:extLst>
          </p:cNvPr>
          <p:cNvSpPr/>
          <p:nvPr/>
        </p:nvSpPr>
        <p:spPr>
          <a:xfrm>
            <a:off x="4343635" y="2935554"/>
            <a:ext cx="3159321" cy="1070017"/>
          </a:xfrm>
          <a:prstGeom prst="roundRect">
            <a:avLst>
              <a:gd name="adj" fmla="val 5621"/>
            </a:avLst>
          </a:prstGeom>
          <a:solidFill>
            <a:schemeClr val="tx1"/>
          </a:solidFill>
          <a:ln w="12700">
            <a:miter lim="400000"/>
          </a:ln>
          <a:effectLst>
            <a:outerShdw blurRad="190500" dist="38100" dir="2700000" algn="tl"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dirty="0">
              <a:latin typeface="Avenir Next LT Pro" panose="020B0504020202020204" pitchFamily="34" charset="0"/>
            </a:endParaRPr>
          </a:p>
        </p:txBody>
      </p:sp>
      <p:grpSp>
        <p:nvGrpSpPr>
          <p:cNvPr id="82" name="Group 81">
            <a:extLst>
              <a:ext uri="{FF2B5EF4-FFF2-40B4-BE49-F238E27FC236}">
                <a16:creationId xmlns:a16="http://schemas.microsoft.com/office/drawing/2014/main" id="{0F40DE89-5890-4502-BF53-101895E08DA8}"/>
              </a:ext>
            </a:extLst>
          </p:cNvPr>
          <p:cNvGrpSpPr/>
          <p:nvPr/>
        </p:nvGrpSpPr>
        <p:grpSpPr>
          <a:xfrm>
            <a:off x="4338804" y="2926313"/>
            <a:ext cx="589805" cy="1070018"/>
            <a:chOff x="690407" y="2267226"/>
            <a:chExt cx="589805" cy="1416821"/>
          </a:xfrm>
        </p:grpSpPr>
        <p:sp>
          <p:nvSpPr>
            <p:cNvPr id="83" name="Shape">
              <a:extLst>
                <a:ext uri="{FF2B5EF4-FFF2-40B4-BE49-F238E27FC236}">
                  <a16:creationId xmlns:a16="http://schemas.microsoft.com/office/drawing/2014/main" id="{CBEBB452-FE21-48FE-A295-DD1453E9ECD4}"/>
                </a:ext>
              </a:extLst>
            </p:cNvPr>
            <p:cNvSpPr/>
            <p:nvPr/>
          </p:nvSpPr>
          <p:spPr>
            <a:xfrm rot="16200000">
              <a:off x="276899" y="2680734"/>
              <a:ext cx="1416821" cy="589805"/>
            </a:xfrm>
            <a:prstGeom prst="round2SameRect">
              <a:avLst>
                <a:gd name="adj1" fmla="val 12525"/>
                <a:gd name="adj2" fmla="val 0"/>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dirty="0">
                <a:latin typeface="Avenir Next LT Pro" panose="020B0504020202020204" pitchFamily="34" charset="0"/>
              </a:endParaRPr>
            </a:p>
          </p:txBody>
        </p:sp>
        <p:sp>
          <p:nvSpPr>
            <p:cNvPr id="84" name="Day 1:">
              <a:extLst>
                <a:ext uri="{FF2B5EF4-FFF2-40B4-BE49-F238E27FC236}">
                  <a16:creationId xmlns:a16="http://schemas.microsoft.com/office/drawing/2014/main" id="{464F0A74-810A-415F-8CCD-A65A9409A7F1}"/>
                </a:ext>
              </a:extLst>
            </p:cNvPr>
            <p:cNvSpPr txBox="1"/>
            <p:nvPr/>
          </p:nvSpPr>
          <p:spPr>
            <a:xfrm rot="16200000">
              <a:off x="424152" y="2819424"/>
              <a:ext cx="1108024" cy="2205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a:defRPr sz="2600" b="0" cap="all" spc="364">
                  <a:solidFill>
                    <a:srgbClr val="47A0F7"/>
                  </a:solidFill>
                  <a:latin typeface="Open Sans Bold"/>
                  <a:ea typeface="Open Sans Bold"/>
                  <a:cs typeface="Open Sans Bold"/>
                  <a:sym typeface="Open Sans Bold"/>
                </a:defRPr>
              </a:lvl1pPr>
            </a:lstStyle>
            <a:p>
              <a:pPr algn="ctr"/>
              <a:r>
                <a:rPr lang="en-US" sz="1100" spc="300" dirty="0">
                  <a:solidFill>
                    <a:schemeClr val="bg2">
                      <a:lumMod val="10000"/>
                    </a:schemeClr>
                  </a:solidFill>
                  <a:latin typeface="Avenir Next LT Pro" panose="020B0504020202020204" pitchFamily="34" charset="0"/>
                </a:rPr>
                <a:t> </a:t>
              </a:r>
              <a:r>
                <a:rPr lang="en-US" sz="1100" b="1" spc="300" dirty="0">
                  <a:solidFill>
                    <a:schemeClr val="bg2">
                      <a:lumMod val="10000"/>
                    </a:schemeClr>
                  </a:solidFill>
                  <a:latin typeface="Avenir Next LT Pro" panose="020B0504020202020204" pitchFamily="34" charset="0"/>
                </a:rPr>
                <a:t>05</a:t>
              </a:r>
              <a:endParaRPr sz="1100" b="1" spc="300" dirty="0">
                <a:solidFill>
                  <a:schemeClr val="bg2">
                    <a:lumMod val="10000"/>
                  </a:schemeClr>
                </a:solidFill>
                <a:latin typeface="Avenir Next LT Pro" panose="020B0504020202020204" pitchFamily="34" charset="0"/>
              </a:endParaRPr>
            </a:p>
          </p:txBody>
        </p:sp>
      </p:grpSp>
      <p:sp>
        <p:nvSpPr>
          <p:cNvPr id="85" name="Lorem ipsum dolor sit amet, eiusmod…">
            <a:extLst>
              <a:ext uri="{FF2B5EF4-FFF2-40B4-BE49-F238E27FC236}">
                <a16:creationId xmlns:a16="http://schemas.microsoft.com/office/drawing/2014/main" id="{6DC72D6D-82E2-46D0-8B16-0549A220B495}"/>
              </a:ext>
            </a:extLst>
          </p:cNvPr>
          <p:cNvSpPr txBox="1"/>
          <p:nvPr/>
        </p:nvSpPr>
        <p:spPr>
          <a:xfrm>
            <a:off x="5073821" y="3231132"/>
            <a:ext cx="2283923" cy="3790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p>
            <a:pPr algn="l" defTabSz="228600">
              <a:lnSpc>
                <a:spcPct val="150000"/>
              </a:lnSpc>
              <a:buClr>
                <a:srgbClr val="0C5196"/>
              </a:buClr>
              <a:buSzPct val="125000"/>
              <a:defRPr sz="2000" b="0">
                <a:solidFill>
                  <a:srgbClr val="8C8F98"/>
                </a:solidFill>
                <a:latin typeface="Open Sans Regular"/>
                <a:ea typeface="Open Sans Regular"/>
                <a:cs typeface="Open Sans Regular"/>
                <a:sym typeface="Open Sans Regular"/>
              </a:defRPr>
            </a:pPr>
            <a:r>
              <a:rPr lang="en-US" sz="1600" dirty="0">
                <a:solidFill>
                  <a:schemeClr val="bg1">
                    <a:lumMod val="95000"/>
                  </a:schemeClr>
                </a:solidFill>
                <a:latin typeface="Avenir Next LT Pro" panose="020B0504020202020204" pitchFamily="34" charset="0"/>
              </a:rPr>
              <a:t>CORPORATE SERVICES</a:t>
            </a:r>
          </a:p>
        </p:txBody>
      </p:sp>
      <p:sp>
        <p:nvSpPr>
          <p:cNvPr id="86" name="Shape">
            <a:extLst>
              <a:ext uri="{FF2B5EF4-FFF2-40B4-BE49-F238E27FC236}">
                <a16:creationId xmlns:a16="http://schemas.microsoft.com/office/drawing/2014/main" id="{2B42034A-BE0B-4A00-AB97-73E1CFFD0289}"/>
              </a:ext>
            </a:extLst>
          </p:cNvPr>
          <p:cNvSpPr/>
          <p:nvPr/>
        </p:nvSpPr>
        <p:spPr>
          <a:xfrm>
            <a:off x="8118874" y="1518334"/>
            <a:ext cx="3128956" cy="1070018"/>
          </a:xfrm>
          <a:prstGeom prst="roundRect">
            <a:avLst>
              <a:gd name="adj" fmla="val 5621"/>
            </a:avLst>
          </a:prstGeom>
          <a:solidFill>
            <a:schemeClr val="tx1"/>
          </a:solidFill>
          <a:ln w="12700">
            <a:miter lim="400000"/>
          </a:ln>
          <a:effectLst>
            <a:outerShdw blurRad="190500" dist="38100" dir="2700000" algn="tl"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a:latin typeface="Avenir Next LT Pro" panose="020B0504020202020204" pitchFamily="34" charset="0"/>
            </a:endParaRPr>
          </a:p>
        </p:txBody>
      </p:sp>
      <p:grpSp>
        <p:nvGrpSpPr>
          <p:cNvPr id="87" name="Group 86">
            <a:extLst>
              <a:ext uri="{FF2B5EF4-FFF2-40B4-BE49-F238E27FC236}">
                <a16:creationId xmlns:a16="http://schemas.microsoft.com/office/drawing/2014/main" id="{C433DCA1-48CD-4CF1-81DC-A802FF83EFA9}"/>
              </a:ext>
            </a:extLst>
          </p:cNvPr>
          <p:cNvGrpSpPr/>
          <p:nvPr/>
        </p:nvGrpSpPr>
        <p:grpSpPr>
          <a:xfrm>
            <a:off x="8129192" y="1515516"/>
            <a:ext cx="589805" cy="1093979"/>
            <a:chOff x="690407" y="2280478"/>
            <a:chExt cx="589805" cy="1416821"/>
          </a:xfrm>
        </p:grpSpPr>
        <p:sp>
          <p:nvSpPr>
            <p:cNvPr id="88" name="Shape">
              <a:extLst>
                <a:ext uri="{FF2B5EF4-FFF2-40B4-BE49-F238E27FC236}">
                  <a16:creationId xmlns:a16="http://schemas.microsoft.com/office/drawing/2014/main" id="{AB22D93D-FDB5-4C0E-86C7-5FE9D7C8E871}"/>
                </a:ext>
              </a:extLst>
            </p:cNvPr>
            <p:cNvSpPr/>
            <p:nvPr/>
          </p:nvSpPr>
          <p:spPr>
            <a:xfrm rot="16200000">
              <a:off x="276899" y="2693986"/>
              <a:ext cx="1416821" cy="589805"/>
            </a:xfrm>
            <a:prstGeom prst="round2SameRect">
              <a:avLst>
                <a:gd name="adj1" fmla="val 12525"/>
                <a:gd name="adj2" fmla="val 0"/>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latin typeface="Avenir Next LT Pro" panose="020B0504020202020204" pitchFamily="34" charset="0"/>
              </a:endParaRPr>
            </a:p>
          </p:txBody>
        </p:sp>
        <p:sp>
          <p:nvSpPr>
            <p:cNvPr id="89" name="Day 1:">
              <a:extLst>
                <a:ext uri="{FF2B5EF4-FFF2-40B4-BE49-F238E27FC236}">
                  <a16:creationId xmlns:a16="http://schemas.microsoft.com/office/drawing/2014/main" id="{8267D723-9CE0-4EAB-921D-E8ECDF60A1F7}"/>
                </a:ext>
              </a:extLst>
            </p:cNvPr>
            <p:cNvSpPr txBox="1"/>
            <p:nvPr/>
          </p:nvSpPr>
          <p:spPr>
            <a:xfrm rot="16200000">
              <a:off x="424152" y="2819424"/>
              <a:ext cx="1108024" cy="2205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a:defRPr sz="2600" b="0" cap="all" spc="364">
                  <a:solidFill>
                    <a:srgbClr val="47A0F7"/>
                  </a:solidFill>
                  <a:latin typeface="Open Sans Bold"/>
                  <a:ea typeface="Open Sans Bold"/>
                  <a:cs typeface="Open Sans Bold"/>
                  <a:sym typeface="Open Sans Bold"/>
                </a:defRPr>
              </a:lvl1pPr>
            </a:lstStyle>
            <a:p>
              <a:pPr algn="ctr"/>
              <a:r>
                <a:rPr lang="en-US" sz="1100" spc="300" dirty="0">
                  <a:solidFill>
                    <a:schemeClr val="bg2">
                      <a:lumMod val="10000"/>
                    </a:schemeClr>
                  </a:solidFill>
                  <a:latin typeface="Avenir Next LT Pro" panose="020B0504020202020204" pitchFamily="34" charset="0"/>
                </a:rPr>
                <a:t> </a:t>
              </a:r>
              <a:r>
                <a:rPr lang="en-US" sz="1100" b="1" spc="300" dirty="0">
                  <a:solidFill>
                    <a:schemeClr val="bg2">
                      <a:lumMod val="10000"/>
                    </a:schemeClr>
                  </a:solidFill>
                  <a:latin typeface="Avenir Next LT Pro" panose="020B0504020202020204" pitchFamily="34" charset="0"/>
                </a:rPr>
                <a:t>03</a:t>
              </a:r>
              <a:endParaRPr sz="1100" b="1" spc="300" dirty="0">
                <a:solidFill>
                  <a:schemeClr val="bg2">
                    <a:lumMod val="10000"/>
                  </a:schemeClr>
                </a:solidFill>
                <a:latin typeface="Avenir Next LT Pro" panose="020B0504020202020204" pitchFamily="34" charset="0"/>
              </a:endParaRPr>
            </a:p>
          </p:txBody>
        </p:sp>
      </p:grpSp>
      <p:sp>
        <p:nvSpPr>
          <p:cNvPr id="90" name="Lorem ipsum dolor sit amet, eiusmod…">
            <a:extLst>
              <a:ext uri="{FF2B5EF4-FFF2-40B4-BE49-F238E27FC236}">
                <a16:creationId xmlns:a16="http://schemas.microsoft.com/office/drawing/2014/main" id="{BC066D69-1DF8-49D7-A1DF-772384E438D8}"/>
              </a:ext>
            </a:extLst>
          </p:cNvPr>
          <p:cNvSpPr txBox="1"/>
          <p:nvPr/>
        </p:nvSpPr>
        <p:spPr>
          <a:xfrm>
            <a:off x="8836235" y="1699746"/>
            <a:ext cx="2283923" cy="7431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p>
            <a:pPr algn="l" defTabSz="228600">
              <a:lnSpc>
                <a:spcPct val="150000"/>
              </a:lnSpc>
              <a:buClr>
                <a:srgbClr val="0C5196"/>
              </a:buClr>
              <a:buSzPct val="125000"/>
              <a:defRPr sz="2000" b="0">
                <a:solidFill>
                  <a:srgbClr val="8C8F98"/>
                </a:solidFill>
                <a:latin typeface="Open Sans Regular"/>
                <a:ea typeface="Open Sans Regular"/>
                <a:cs typeface="Open Sans Regular"/>
                <a:sym typeface="Open Sans Regular"/>
              </a:defRPr>
            </a:pPr>
            <a:r>
              <a:rPr lang="en-US" sz="1600" dirty="0">
                <a:solidFill>
                  <a:schemeClr val="bg1"/>
                </a:solidFill>
                <a:latin typeface="Avenir Next LT Pro" panose="020B0504020202020204" pitchFamily="34" charset="0"/>
              </a:rPr>
              <a:t>INTERNAL AUDIT, RISK &amp; COMPLIANCE</a:t>
            </a:r>
            <a:endParaRPr lang="en-US" sz="1600" dirty="0">
              <a:solidFill>
                <a:srgbClr val="002060"/>
              </a:solidFill>
              <a:latin typeface="Avenir Next LT Pro" panose="020B0504020202020204" pitchFamily="34" charset="0"/>
            </a:endParaRPr>
          </a:p>
        </p:txBody>
      </p:sp>
      <p:sp>
        <p:nvSpPr>
          <p:cNvPr id="91" name="Shape">
            <a:extLst>
              <a:ext uri="{FF2B5EF4-FFF2-40B4-BE49-F238E27FC236}">
                <a16:creationId xmlns:a16="http://schemas.microsoft.com/office/drawing/2014/main" id="{B3BF952A-CBD8-4125-9678-96B2BB1E5E5C}"/>
              </a:ext>
            </a:extLst>
          </p:cNvPr>
          <p:cNvSpPr/>
          <p:nvPr/>
        </p:nvSpPr>
        <p:spPr>
          <a:xfrm>
            <a:off x="8141397" y="2896775"/>
            <a:ext cx="2926145" cy="1076121"/>
          </a:xfrm>
          <a:prstGeom prst="roundRect">
            <a:avLst>
              <a:gd name="adj" fmla="val 5621"/>
            </a:avLst>
          </a:prstGeom>
          <a:solidFill>
            <a:schemeClr val="tx1"/>
          </a:solidFill>
          <a:ln w="12700">
            <a:miter lim="400000"/>
          </a:ln>
          <a:effectLst>
            <a:outerShdw blurRad="190500" dist="38100" dir="2700000" algn="tl"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a:latin typeface="Avenir Next LT Pro" panose="020B0504020202020204" pitchFamily="34" charset="0"/>
            </a:endParaRPr>
          </a:p>
        </p:txBody>
      </p:sp>
      <p:grpSp>
        <p:nvGrpSpPr>
          <p:cNvPr id="92" name="Group 91">
            <a:extLst>
              <a:ext uri="{FF2B5EF4-FFF2-40B4-BE49-F238E27FC236}">
                <a16:creationId xmlns:a16="http://schemas.microsoft.com/office/drawing/2014/main" id="{BD513DAA-5187-4EAA-A24D-CD609FBDEB28}"/>
              </a:ext>
            </a:extLst>
          </p:cNvPr>
          <p:cNvGrpSpPr/>
          <p:nvPr/>
        </p:nvGrpSpPr>
        <p:grpSpPr>
          <a:xfrm>
            <a:off x="8136338" y="2885486"/>
            <a:ext cx="589805" cy="1076122"/>
            <a:chOff x="690407" y="2267226"/>
            <a:chExt cx="589805" cy="1416821"/>
          </a:xfrm>
        </p:grpSpPr>
        <p:sp>
          <p:nvSpPr>
            <p:cNvPr id="93" name="Shape">
              <a:extLst>
                <a:ext uri="{FF2B5EF4-FFF2-40B4-BE49-F238E27FC236}">
                  <a16:creationId xmlns:a16="http://schemas.microsoft.com/office/drawing/2014/main" id="{5F620E39-722B-4A78-9238-BBC6F793489B}"/>
                </a:ext>
              </a:extLst>
            </p:cNvPr>
            <p:cNvSpPr/>
            <p:nvPr/>
          </p:nvSpPr>
          <p:spPr>
            <a:xfrm rot="16200000">
              <a:off x="276899" y="2680734"/>
              <a:ext cx="1416821" cy="589805"/>
            </a:xfrm>
            <a:prstGeom prst="round2SameRect">
              <a:avLst>
                <a:gd name="adj1" fmla="val 12525"/>
                <a:gd name="adj2" fmla="val 0"/>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dirty="0">
                <a:latin typeface="Avenir Next LT Pro" panose="020B0504020202020204" pitchFamily="34" charset="0"/>
              </a:endParaRPr>
            </a:p>
          </p:txBody>
        </p:sp>
        <p:sp>
          <p:nvSpPr>
            <p:cNvPr id="94" name="Day 1:">
              <a:extLst>
                <a:ext uri="{FF2B5EF4-FFF2-40B4-BE49-F238E27FC236}">
                  <a16:creationId xmlns:a16="http://schemas.microsoft.com/office/drawing/2014/main" id="{71E81A47-2418-477E-9BC8-7146903D874E}"/>
                </a:ext>
              </a:extLst>
            </p:cNvPr>
            <p:cNvSpPr txBox="1"/>
            <p:nvPr/>
          </p:nvSpPr>
          <p:spPr>
            <a:xfrm rot="16200000">
              <a:off x="424152" y="2819424"/>
              <a:ext cx="1108024" cy="2205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a:defRPr sz="2600" b="0" cap="all" spc="364">
                  <a:solidFill>
                    <a:srgbClr val="47A0F7"/>
                  </a:solidFill>
                  <a:latin typeface="Open Sans Bold"/>
                  <a:ea typeface="Open Sans Bold"/>
                  <a:cs typeface="Open Sans Bold"/>
                  <a:sym typeface="Open Sans Bold"/>
                </a:defRPr>
              </a:lvl1pPr>
            </a:lstStyle>
            <a:p>
              <a:pPr algn="ctr"/>
              <a:r>
                <a:rPr lang="en-US" sz="1100" spc="300" dirty="0">
                  <a:solidFill>
                    <a:schemeClr val="bg2">
                      <a:lumMod val="10000"/>
                    </a:schemeClr>
                  </a:solidFill>
                  <a:latin typeface="Avenir Next LT Pro" panose="020B0504020202020204" pitchFamily="34" charset="0"/>
                </a:rPr>
                <a:t> </a:t>
              </a:r>
              <a:r>
                <a:rPr lang="en-US" sz="1100" b="1" spc="300" dirty="0">
                  <a:solidFill>
                    <a:schemeClr val="bg2">
                      <a:lumMod val="10000"/>
                    </a:schemeClr>
                  </a:solidFill>
                  <a:latin typeface="Avenir Next LT Pro" panose="020B0504020202020204" pitchFamily="34" charset="0"/>
                </a:rPr>
                <a:t>06</a:t>
              </a:r>
              <a:endParaRPr sz="1100" b="1" spc="300" dirty="0">
                <a:solidFill>
                  <a:schemeClr val="bg2">
                    <a:lumMod val="10000"/>
                  </a:schemeClr>
                </a:solidFill>
                <a:latin typeface="Avenir Next LT Pro" panose="020B0504020202020204" pitchFamily="34" charset="0"/>
              </a:endParaRPr>
            </a:p>
          </p:txBody>
        </p:sp>
      </p:grpSp>
      <p:sp>
        <p:nvSpPr>
          <p:cNvPr id="95" name="Lorem ipsum dolor sit amet, eiusmod…">
            <a:extLst>
              <a:ext uri="{FF2B5EF4-FFF2-40B4-BE49-F238E27FC236}">
                <a16:creationId xmlns:a16="http://schemas.microsoft.com/office/drawing/2014/main" id="{2C9AC4E9-529C-4421-B91C-F265D700B844}"/>
              </a:ext>
            </a:extLst>
          </p:cNvPr>
          <p:cNvSpPr txBox="1"/>
          <p:nvPr/>
        </p:nvSpPr>
        <p:spPr>
          <a:xfrm>
            <a:off x="8898556" y="3167350"/>
            <a:ext cx="2051810" cy="3688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p>
            <a:pPr algn="l" defTabSz="228600">
              <a:lnSpc>
                <a:spcPct val="150000"/>
              </a:lnSpc>
              <a:buClr>
                <a:srgbClr val="0C5196"/>
              </a:buClr>
              <a:buSzPct val="125000"/>
              <a:defRPr sz="2000" b="0">
                <a:solidFill>
                  <a:srgbClr val="8C8F98"/>
                </a:solidFill>
                <a:latin typeface="Open Sans Regular"/>
                <a:ea typeface="Open Sans Regular"/>
                <a:cs typeface="Open Sans Regular"/>
                <a:sym typeface="Open Sans Regular"/>
              </a:defRPr>
            </a:pPr>
            <a:r>
              <a:rPr lang="en-US" sz="1550" dirty="0">
                <a:solidFill>
                  <a:schemeClr val="bg1"/>
                </a:solidFill>
                <a:latin typeface="Avenir Next LT Pro" panose="020B0504020202020204" pitchFamily="34" charset="0"/>
              </a:rPr>
              <a:t>OPERATIONS</a:t>
            </a:r>
            <a:endParaRPr lang="en-US" sz="1550" dirty="0">
              <a:solidFill>
                <a:srgbClr val="002060"/>
              </a:solidFill>
              <a:latin typeface="Avenir Next LT Pro" panose="020B0504020202020204" pitchFamily="34" charset="0"/>
            </a:endParaRPr>
          </a:p>
        </p:txBody>
      </p:sp>
      <p:sp>
        <p:nvSpPr>
          <p:cNvPr id="100" name="Lorem ipsum dolor sit amet, eiusmod…">
            <a:extLst>
              <a:ext uri="{FF2B5EF4-FFF2-40B4-BE49-F238E27FC236}">
                <a16:creationId xmlns:a16="http://schemas.microsoft.com/office/drawing/2014/main" id="{9D22672B-AB1A-4ADE-8613-7622D493F140}"/>
              </a:ext>
            </a:extLst>
          </p:cNvPr>
          <p:cNvSpPr txBox="1"/>
          <p:nvPr/>
        </p:nvSpPr>
        <p:spPr>
          <a:xfrm>
            <a:off x="1396730" y="4637046"/>
            <a:ext cx="2292026" cy="3790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p>
            <a:pPr algn="l" defTabSz="228600">
              <a:lnSpc>
                <a:spcPct val="150000"/>
              </a:lnSpc>
              <a:buClr>
                <a:srgbClr val="0C5196"/>
              </a:buClr>
              <a:buSzPct val="125000"/>
              <a:defRPr sz="2000" b="0">
                <a:solidFill>
                  <a:srgbClr val="8C8F98"/>
                </a:solidFill>
                <a:latin typeface="Open Sans Regular"/>
                <a:ea typeface="Open Sans Regular"/>
                <a:cs typeface="Open Sans Regular"/>
                <a:sym typeface="Open Sans Regular"/>
              </a:defRPr>
            </a:pPr>
            <a:r>
              <a:rPr lang="en-US" sz="1600" dirty="0">
                <a:solidFill>
                  <a:schemeClr val="bg1"/>
                </a:solidFill>
                <a:latin typeface="Avenir Next LT Pro" panose="020B0504020202020204" pitchFamily="34" charset="0"/>
              </a:rPr>
              <a:t>INFO. TECHNOLOGY</a:t>
            </a:r>
            <a:endParaRPr lang="en-US" sz="1600" dirty="0">
              <a:solidFill>
                <a:srgbClr val="002060"/>
              </a:solidFill>
              <a:latin typeface="Avenir Next LT Pro" panose="020B0504020202020204" pitchFamily="34" charset="0"/>
            </a:endParaRPr>
          </a:p>
        </p:txBody>
      </p:sp>
      <p:sp>
        <p:nvSpPr>
          <p:cNvPr id="101" name="Shape">
            <a:extLst>
              <a:ext uri="{FF2B5EF4-FFF2-40B4-BE49-F238E27FC236}">
                <a16:creationId xmlns:a16="http://schemas.microsoft.com/office/drawing/2014/main" id="{0E9FAE71-51FE-459D-9975-4B5BCB522A68}"/>
              </a:ext>
            </a:extLst>
          </p:cNvPr>
          <p:cNvSpPr/>
          <p:nvPr/>
        </p:nvSpPr>
        <p:spPr>
          <a:xfrm>
            <a:off x="729913" y="4426297"/>
            <a:ext cx="3152693" cy="1070017"/>
          </a:xfrm>
          <a:prstGeom prst="roundRect">
            <a:avLst>
              <a:gd name="adj" fmla="val 5621"/>
            </a:avLst>
          </a:prstGeom>
          <a:solidFill>
            <a:schemeClr val="tx1"/>
          </a:solidFill>
          <a:ln w="12700">
            <a:miter lim="400000"/>
          </a:ln>
          <a:effectLst>
            <a:outerShdw blurRad="190500" dist="38100" dir="2700000" algn="tl"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a:latin typeface="Avenir Next LT Pro" panose="020B0504020202020204" pitchFamily="34" charset="0"/>
            </a:endParaRPr>
          </a:p>
        </p:txBody>
      </p:sp>
      <p:grpSp>
        <p:nvGrpSpPr>
          <p:cNvPr id="102" name="Group 101">
            <a:extLst>
              <a:ext uri="{FF2B5EF4-FFF2-40B4-BE49-F238E27FC236}">
                <a16:creationId xmlns:a16="http://schemas.microsoft.com/office/drawing/2014/main" id="{72F18EA9-6680-4380-9DBD-2105992A2CC5}"/>
              </a:ext>
            </a:extLst>
          </p:cNvPr>
          <p:cNvGrpSpPr/>
          <p:nvPr/>
        </p:nvGrpSpPr>
        <p:grpSpPr>
          <a:xfrm>
            <a:off x="713298" y="4415789"/>
            <a:ext cx="589805" cy="1070018"/>
            <a:chOff x="690407" y="2267226"/>
            <a:chExt cx="589805" cy="1416821"/>
          </a:xfrm>
        </p:grpSpPr>
        <p:sp>
          <p:nvSpPr>
            <p:cNvPr id="103" name="Shape">
              <a:extLst>
                <a:ext uri="{FF2B5EF4-FFF2-40B4-BE49-F238E27FC236}">
                  <a16:creationId xmlns:a16="http://schemas.microsoft.com/office/drawing/2014/main" id="{9D58385B-9FDE-4DB9-8F23-63D77A4AC7AC}"/>
                </a:ext>
              </a:extLst>
            </p:cNvPr>
            <p:cNvSpPr/>
            <p:nvPr/>
          </p:nvSpPr>
          <p:spPr>
            <a:xfrm rot="16200000">
              <a:off x="276899" y="2680734"/>
              <a:ext cx="1416821" cy="589805"/>
            </a:xfrm>
            <a:prstGeom prst="round2SameRect">
              <a:avLst>
                <a:gd name="adj1" fmla="val 12525"/>
                <a:gd name="adj2" fmla="val 0"/>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latin typeface="Avenir Next LT Pro" panose="020B0504020202020204" pitchFamily="34" charset="0"/>
              </a:endParaRPr>
            </a:p>
          </p:txBody>
        </p:sp>
        <p:sp>
          <p:nvSpPr>
            <p:cNvPr id="104" name="Day 1:">
              <a:extLst>
                <a:ext uri="{FF2B5EF4-FFF2-40B4-BE49-F238E27FC236}">
                  <a16:creationId xmlns:a16="http://schemas.microsoft.com/office/drawing/2014/main" id="{B8F71B9E-4641-4470-A4BF-CF66F6F76D42}"/>
                </a:ext>
              </a:extLst>
            </p:cNvPr>
            <p:cNvSpPr txBox="1"/>
            <p:nvPr/>
          </p:nvSpPr>
          <p:spPr>
            <a:xfrm rot="16200000">
              <a:off x="424152" y="2819424"/>
              <a:ext cx="1108024" cy="2205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a:defRPr sz="2600" b="0" cap="all" spc="364">
                  <a:solidFill>
                    <a:srgbClr val="47A0F7"/>
                  </a:solidFill>
                  <a:latin typeface="Open Sans Bold"/>
                  <a:ea typeface="Open Sans Bold"/>
                  <a:cs typeface="Open Sans Bold"/>
                  <a:sym typeface="Open Sans Bold"/>
                </a:defRPr>
              </a:lvl1pPr>
            </a:lstStyle>
            <a:p>
              <a:pPr algn="ctr"/>
              <a:r>
                <a:rPr lang="en-US" sz="1100" spc="300" dirty="0">
                  <a:solidFill>
                    <a:schemeClr val="bg2">
                      <a:lumMod val="10000"/>
                    </a:schemeClr>
                  </a:solidFill>
                  <a:latin typeface="Avenir Next LT Pro" panose="020B0504020202020204" pitchFamily="34" charset="0"/>
                </a:rPr>
                <a:t> </a:t>
              </a:r>
              <a:r>
                <a:rPr lang="en-US" sz="1100" b="1" spc="300" dirty="0">
                  <a:solidFill>
                    <a:schemeClr val="bg2">
                      <a:lumMod val="10000"/>
                    </a:schemeClr>
                  </a:solidFill>
                  <a:latin typeface="Avenir Next LT Pro" panose="020B0504020202020204" pitchFamily="34" charset="0"/>
                </a:rPr>
                <a:t>07</a:t>
              </a:r>
              <a:endParaRPr sz="1100" b="1" spc="300" dirty="0">
                <a:solidFill>
                  <a:schemeClr val="bg2">
                    <a:lumMod val="10000"/>
                  </a:schemeClr>
                </a:solidFill>
                <a:latin typeface="Avenir Next LT Pro" panose="020B0504020202020204" pitchFamily="34" charset="0"/>
              </a:endParaRPr>
            </a:p>
          </p:txBody>
        </p:sp>
      </p:grpSp>
      <p:sp>
        <p:nvSpPr>
          <p:cNvPr id="105" name="Lorem ipsum dolor sit amet, eiusmod…">
            <a:extLst>
              <a:ext uri="{FF2B5EF4-FFF2-40B4-BE49-F238E27FC236}">
                <a16:creationId xmlns:a16="http://schemas.microsoft.com/office/drawing/2014/main" id="{981C3722-73C7-4081-A1FC-3DD43032D083}"/>
              </a:ext>
            </a:extLst>
          </p:cNvPr>
          <p:cNvSpPr txBox="1"/>
          <p:nvPr/>
        </p:nvSpPr>
        <p:spPr>
          <a:xfrm>
            <a:off x="1691646" y="4687602"/>
            <a:ext cx="2429246" cy="3790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p>
            <a:pPr algn="l" defTabSz="228600">
              <a:lnSpc>
                <a:spcPct val="150000"/>
              </a:lnSpc>
              <a:buClr>
                <a:srgbClr val="0C5196"/>
              </a:buClr>
              <a:buSzPct val="125000"/>
              <a:defRPr sz="2000" b="0">
                <a:solidFill>
                  <a:srgbClr val="8C8F98"/>
                </a:solidFill>
                <a:latin typeface="Open Sans Regular"/>
                <a:ea typeface="Open Sans Regular"/>
                <a:cs typeface="Open Sans Regular"/>
                <a:sym typeface="Open Sans Regular"/>
              </a:defRPr>
            </a:pPr>
            <a:r>
              <a:rPr lang="en-US" sz="1600" dirty="0">
                <a:solidFill>
                  <a:schemeClr val="bg1"/>
                </a:solidFill>
                <a:latin typeface="Avenir Next LT Pro" panose="020B0504020202020204" pitchFamily="34" charset="0"/>
              </a:rPr>
              <a:t>COMMERCIAL</a:t>
            </a:r>
            <a:endParaRPr lang="en-US" sz="1600" dirty="0">
              <a:solidFill>
                <a:srgbClr val="002060"/>
              </a:solidFill>
              <a:latin typeface="Avenir Next LT Pro" panose="020B0504020202020204" pitchFamily="34" charset="0"/>
            </a:endParaRPr>
          </a:p>
        </p:txBody>
      </p:sp>
    </p:spTree>
    <p:extLst>
      <p:ext uri="{BB962C8B-B14F-4D97-AF65-F5344CB8AC3E}">
        <p14:creationId xmlns:p14="http://schemas.microsoft.com/office/powerpoint/2010/main" val="2697165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100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1000"/>
                                        <p:tgtEl>
                                          <p:spTgt spid="36"/>
                                        </p:tgtEl>
                                      </p:cBhvr>
                                    </p:animEffect>
                                  </p:childTnLst>
                                </p:cTn>
                              </p:par>
                              <p:par>
                                <p:cTn id="8" presetID="2" presetClass="entr" presetSubtype="8" decel="50000" fill="hold" grpId="0" nodeType="withEffect">
                                  <p:stCondLst>
                                    <p:cond delay="1000"/>
                                  </p:stCondLst>
                                  <p:childTnLst>
                                    <p:set>
                                      <p:cBhvr>
                                        <p:cTn id="9" dur="1" fill="hold">
                                          <p:stCondLst>
                                            <p:cond delay="0"/>
                                          </p:stCondLst>
                                        </p:cTn>
                                        <p:tgtEl>
                                          <p:spTgt spid="39"/>
                                        </p:tgtEl>
                                        <p:attrNameLst>
                                          <p:attrName>style.visibility</p:attrName>
                                        </p:attrNameLst>
                                      </p:cBhvr>
                                      <p:to>
                                        <p:strVal val="visible"/>
                                      </p:to>
                                    </p:set>
                                    <p:anim calcmode="lin" valueType="num">
                                      <p:cBhvr additive="base">
                                        <p:cTn id="10" dur="3000" fill="hold"/>
                                        <p:tgtEl>
                                          <p:spTgt spid="39"/>
                                        </p:tgtEl>
                                        <p:attrNameLst>
                                          <p:attrName>ppt_x</p:attrName>
                                        </p:attrNameLst>
                                      </p:cBhvr>
                                      <p:tavLst>
                                        <p:tav tm="0">
                                          <p:val>
                                            <p:strVal val="0-#ppt_w/2"/>
                                          </p:val>
                                        </p:tav>
                                        <p:tav tm="100000">
                                          <p:val>
                                            <p:strVal val="#ppt_x"/>
                                          </p:val>
                                        </p:tav>
                                      </p:tavLst>
                                    </p:anim>
                                    <p:anim calcmode="lin" valueType="num">
                                      <p:cBhvr additive="base">
                                        <p:cTn id="11" dur="3000" fill="hold"/>
                                        <p:tgtEl>
                                          <p:spTgt spid="39"/>
                                        </p:tgtEl>
                                        <p:attrNameLst>
                                          <p:attrName>ppt_y</p:attrName>
                                        </p:attrNameLst>
                                      </p:cBhvr>
                                      <p:tavLst>
                                        <p:tav tm="0">
                                          <p:val>
                                            <p:strVal val="#ppt_y"/>
                                          </p:val>
                                        </p:tav>
                                        <p:tav tm="100000">
                                          <p:val>
                                            <p:strVal val="#ppt_y"/>
                                          </p:val>
                                        </p:tav>
                                      </p:tavLst>
                                    </p:anim>
                                  </p:childTnLst>
                                </p:cTn>
                              </p:par>
                              <p:par>
                                <p:cTn id="12" presetID="12" presetClass="entr" presetSubtype="8" fill="hold" nodeType="withEffect">
                                  <p:stCondLst>
                                    <p:cond delay="30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000"/>
                                        <p:tgtEl>
                                          <p:spTgt spid="2"/>
                                        </p:tgtEl>
                                        <p:attrNameLst>
                                          <p:attrName>ppt_x</p:attrName>
                                        </p:attrNameLst>
                                      </p:cBhvr>
                                      <p:tavLst>
                                        <p:tav tm="0">
                                          <p:val>
                                            <p:strVal val="#ppt_x-#ppt_w*1.125000"/>
                                          </p:val>
                                        </p:tav>
                                        <p:tav tm="100000">
                                          <p:val>
                                            <p:strVal val="#ppt_x"/>
                                          </p:val>
                                        </p:tav>
                                      </p:tavLst>
                                    </p:anim>
                                    <p:animEffect transition="in" filter="wipe(right)">
                                      <p:cBhvr>
                                        <p:cTn id="15" dur="1000"/>
                                        <p:tgtEl>
                                          <p:spTgt spid="2"/>
                                        </p:tgtEl>
                                      </p:cBhvr>
                                    </p:animEffect>
                                  </p:childTnLst>
                                </p:cTn>
                              </p:par>
                              <p:par>
                                <p:cTn id="16" presetID="12" presetClass="entr" presetSubtype="1" fill="hold" grpId="0" nodeType="withEffect">
                                  <p:stCondLst>
                                    <p:cond delay="3500"/>
                                  </p:stCondLst>
                                  <p:childTnLst>
                                    <p:set>
                                      <p:cBhvr>
                                        <p:cTn id="17" dur="1" fill="hold">
                                          <p:stCondLst>
                                            <p:cond delay="0"/>
                                          </p:stCondLst>
                                        </p:cTn>
                                        <p:tgtEl>
                                          <p:spTgt spid="9618"/>
                                        </p:tgtEl>
                                        <p:attrNameLst>
                                          <p:attrName>style.visibility</p:attrName>
                                        </p:attrNameLst>
                                      </p:cBhvr>
                                      <p:to>
                                        <p:strVal val="visible"/>
                                      </p:to>
                                    </p:set>
                                    <p:anim calcmode="lin" valueType="num">
                                      <p:cBhvr additive="base">
                                        <p:cTn id="18" dur="1500"/>
                                        <p:tgtEl>
                                          <p:spTgt spid="9618"/>
                                        </p:tgtEl>
                                        <p:attrNameLst>
                                          <p:attrName>ppt_y</p:attrName>
                                        </p:attrNameLst>
                                      </p:cBhvr>
                                      <p:tavLst>
                                        <p:tav tm="0">
                                          <p:val>
                                            <p:strVal val="#ppt_y-#ppt_h*1.125000"/>
                                          </p:val>
                                        </p:tav>
                                        <p:tav tm="100000">
                                          <p:val>
                                            <p:strVal val="#ppt_y"/>
                                          </p:val>
                                        </p:tav>
                                      </p:tavLst>
                                    </p:anim>
                                    <p:animEffect transition="in" filter="wipe(down)">
                                      <p:cBhvr>
                                        <p:cTn id="19" dur="1500"/>
                                        <p:tgtEl>
                                          <p:spTgt spid="9618"/>
                                        </p:tgtEl>
                                      </p:cBhvr>
                                    </p:animEffect>
                                  </p:childTnLst>
                                </p:cTn>
                              </p:par>
                              <p:par>
                                <p:cTn id="20" presetID="12" presetClass="entr" presetSubtype="1" fill="hold" grpId="0" nodeType="withEffect">
                                  <p:stCondLst>
                                    <p:cond delay="3500"/>
                                  </p:stCondLst>
                                  <p:childTnLst>
                                    <p:set>
                                      <p:cBhvr>
                                        <p:cTn id="21" dur="1" fill="hold">
                                          <p:stCondLst>
                                            <p:cond delay="0"/>
                                          </p:stCondLst>
                                        </p:cTn>
                                        <p:tgtEl>
                                          <p:spTgt spid="45"/>
                                        </p:tgtEl>
                                        <p:attrNameLst>
                                          <p:attrName>style.visibility</p:attrName>
                                        </p:attrNameLst>
                                      </p:cBhvr>
                                      <p:to>
                                        <p:strVal val="visible"/>
                                      </p:to>
                                    </p:set>
                                    <p:anim calcmode="lin" valueType="num">
                                      <p:cBhvr additive="base">
                                        <p:cTn id="22" dur="1500"/>
                                        <p:tgtEl>
                                          <p:spTgt spid="45"/>
                                        </p:tgtEl>
                                        <p:attrNameLst>
                                          <p:attrName>ppt_y</p:attrName>
                                        </p:attrNameLst>
                                      </p:cBhvr>
                                      <p:tavLst>
                                        <p:tav tm="0">
                                          <p:val>
                                            <p:strVal val="#ppt_y-#ppt_h*1.125000"/>
                                          </p:val>
                                        </p:tav>
                                        <p:tav tm="100000">
                                          <p:val>
                                            <p:strVal val="#ppt_y"/>
                                          </p:val>
                                        </p:tav>
                                      </p:tavLst>
                                    </p:anim>
                                    <p:animEffect transition="in" filter="wipe(down)">
                                      <p:cBhvr>
                                        <p:cTn id="23" dur="1500"/>
                                        <p:tgtEl>
                                          <p:spTgt spid="45"/>
                                        </p:tgtEl>
                                      </p:cBhvr>
                                    </p:animEffect>
                                  </p:childTnLst>
                                </p:cTn>
                              </p:par>
                              <p:par>
                                <p:cTn id="24" presetID="12" presetClass="entr" presetSubtype="1" fill="hold" grpId="0" nodeType="withEffect">
                                  <p:stCondLst>
                                    <p:cond delay="3500"/>
                                  </p:stCondLst>
                                  <p:childTnLst>
                                    <p:set>
                                      <p:cBhvr>
                                        <p:cTn id="25" dur="1" fill="hold">
                                          <p:stCondLst>
                                            <p:cond delay="0"/>
                                          </p:stCondLst>
                                        </p:cTn>
                                        <p:tgtEl>
                                          <p:spTgt spid="57"/>
                                        </p:tgtEl>
                                        <p:attrNameLst>
                                          <p:attrName>style.visibility</p:attrName>
                                        </p:attrNameLst>
                                      </p:cBhvr>
                                      <p:to>
                                        <p:strVal val="visible"/>
                                      </p:to>
                                    </p:set>
                                    <p:anim calcmode="lin" valueType="num">
                                      <p:cBhvr additive="base">
                                        <p:cTn id="26" dur="1500"/>
                                        <p:tgtEl>
                                          <p:spTgt spid="57"/>
                                        </p:tgtEl>
                                        <p:attrNameLst>
                                          <p:attrName>ppt_y</p:attrName>
                                        </p:attrNameLst>
                                      </p:cBhvr>
                                      <p:tavLst>
                                        <p:tav tm="0">
                                          <p:val>
                                            <p:strVal val="#ppt_y-#ppt_h*1.125000"/>
                                          </p:val>
                                        </p:tav>
                                        <p:tav tm="100000">
                                          <p:val>
                                            <p:strVal val="#ppt_y"/>
                                          </p:val>
                                        </p:tav>
                                      </p:tavLst>
                                    </p:anim>
                                    <p:animEffect transition="in" filter="wipe(down)">
                                      <p:cBhvr>
                                        <p:cTn id="27" dur="1500"/>
                                        <p:tgtEl>
                                          <p:spTgt spid="57"/>
                                        </p:tgtEl>
                                      </p:cBhvr>
                                    </p:animEffect>
                                  </p:childTnLst>
                                </p:cTn>
                              </p:par>
                              <p:par>
                                <p:cTn id="28" presetID="12" presetClass="entr" presetSubtype="1" fill="hold" grpId="0" nodeType="withEffect">
                                  <p:stCondLst>
                                    <p:cond delay="3500"/>
                                  </p:stCondLst>
                                  <p:childTnLst>
                                    <p:set>
                                      <p:cBhvr>
                                        <p:cTn id="29" dur="1" fill="hold">
                                          <p:stCondLst>
                                            <p:cond delay="0"/>
                                          </p:stCondLst>
                                        </p:cTn>
                                        <p:tgtEl>
                                          <p:spTgt spid="70"/>
                                        </p:tgtEl>
                                        <p:attrNameLst>
                                          <p:attrName>style.visibility</p:attrName>
                                        </p:attrNameLst>
                                      </p:cBhvr>
                                      <p:to>
                                        <p:strVal val="visible"/>
                                      </p:to>
                                    </p:set>
                                    <p:anim calcmode="lin" valueType="num">
                                      <p:cBhvr additive="base">
                                        <p:cTn id="30" dur="1500"/>
                                        <p:tgtEl>
                                          <p:spTgt spid="70"/>
                                        </p:tgtEl>
                                        <p:attrNameLst>
                                          <p:attrName>ppt_y</p:attrName>
                                        </p:attrNameLst>
                                      </p:cBhvr>
                                      <p:tavLst>
                                        <p:tav tm="0">
                                          <p:val>
                                            <p:strVal val="#ppt_y-#ppt_h*1.125000"/>
                                          </p:val>
                                        </p:tav>
                                        <p:tav tm="100000">
                                          <p:val>
                                            <p:strVal val="#ppt_y"/>
                                          </p:val>
                                        </p:tav>
                                      </p:tavLst>
                                    </p:anim>
                                    <p:animEffect transition="in" filter="wipe(down)">
                                      <p:cBhvr>
                                        <p:cTn id="31" dur="1500"/>
                                        <p:tgtEl>
                                          <p:spTgt spid="70"/>
                                        </p:tgtEl>
                                      </p:cBhvr>
                                    </p:animEffect>
                                  </p:childTnLst>
                                </p:cTn>
                              </p:par>
                              <p:par>
                                <p:cTn id="32" presetID="2" presetClass="entr" presetSubtype="8" decel="50000" fill="hold" grpId="0" nodeType="withEffect">
                                  <p:stCondLst>
                                    <p:cond delay="1000"/>
                                  </p:stCondLst>
                                  <p:childTnLst>
                                    <p:set>
                                      <p:cBhvr>
                                        <p:cTn id="33" dur="1" fill="hold">
                                          <p:stCondLst>
                                            <p:cond delay="0"/>
                                          </p:stCondLst>
                                        </p:cTn>
                                        <p:tgtEl>
                                          <p:spTgt spid="71"/>
                                        </p:tgtEl>
                                        <p:attrNameLst>
                                          <p:attrName>style.visibility</p:attrName>
                                        </p:attrNameLst>
                                      </p:cBhvr>
                                      <p:to>
                                        <p:strVal val="visible"/>
                                      </p:to>
                                    </p:set>
                                    <p:anim calcmode="lin" valueType="num">
                                      <p:cBhvr additive="base">
                                        <p:cTn id="34" dur="3000" fill="hold"/>
                                        <p:tgtEl>
                                          <p:spTgt spid="71"/>
                                        </p:tgtEl>
                                        <p:attrNameLst>
                                          <p:attrName>ppt_x</p:attrName>
                                        </p:attrNameLst>
                                      </p:cBhvr>
                                      <p:tavLst>
                                        <p:tav tm="0">
                                          <p:val>
                                            <p:strVal val="0-#ppt_w/2"/>
                                          </p:val>
                                        </p:tav>
                                        <p:tav tm="100000">
                                          <p:val>
                                            <p:strVal val="#ppt_x"/>
                                          </p:val>
                                        </p:tav>
                                      </p:tavLst>
                                    </p:anim>
                                    <p:anim calcmode="lin" valueType="num">
                                      <p:cBhvr additive="base">
                                        <p:cTn id="35" dur="3000" fill="hold"/>
                                        <p:tgtEl>
                                          <p:spTgt spid="71"/>
                                        </p:tgtEl>
                                        <p:attrNameLst>
                                          <p:attrName>ppt_y</p:attrName>
                                        </p:attrNameLst>
                                      </p:cBhvr>
                                      <p:tavLst>
                                        <p:tav tm="0">
                                          <p:val>
                                            <p:strVal val="#ppt_y"/>
                                          </p:val>
                                        </p:tav>
                                        <p:tav tm="100000">
                                          <p:val>
                                            <p:strVal val="#ppt_y"/>
                                          </p:val>
                                        </p:tav>
                                      </p:tavLst>
                                    </p:anim>
                                  </p:childTnLst>
                                </p:cTn>
                              </p:par>
                              <p:par>
                                <p:cTn id="36" presetID="12" presetClass="entr" presetSubtype="8" fill="hold" nodeType="withEffect">
                                  <p:stCondLst>
                                    <p:cond delay="3000"/>
                                  </p:stCondLst>
                                  <p:childTnLst>
                                    <p:set>
                                      <p:cBhvr>
                                        <p:cTn id="37" dur="1" fill="hold">
                                          <p:stCondLst>
                                            <p:cond delay="0"/>
                                          </p:stCondLst>
                                        </p:cTn>
                                        <p:tgtEl>
                                          <p:spTgt spid="72"/>
                                        </p:tgtEl>
                                        <p:attrNameLst>
                                          <p:attrName>style.visibility</p:attrName>
                                        </p:attrNameLst>
                                      </p:cBhvr>
                                      <p:to>
                                        <p:strVal val="visible"/>
                                      </p:to>
                                    </p:set>
                                    <p:anim calcmode="lin" valueType="num">
                                      <p:cBhvr additive="base">
                                        <p:cTn id="38" dur="1000"/>
                                        <p:tgtEl>
                                          <p:spTgt spid="72"/>
                                        </p:tgtEl>
                                        <p:attrNameLst>
                                          <p:attrName>ppt_x</p:attrName>
                                        </p:attrNameLst>
                                      </p:cBhvr>
                                      <p:tavLst>
                                        <p:tav tm="0">
                                          <p:val>
                                            <p:strVal val="#ppt_x-#ppt_w*1.125000"/>
                                          </p:val>
                                        </p:tav>
                                        <p:tav tm="100000">
                                          <p:val>
                                            <p:strVal val="#ppt_x"/>
                                          </p:val>
                                        </p:tav>
                                      </p:tavLst>
                                    </p:anim>
                                    <p:animEffect transition="in" filter="wipe(right)">
                                      <p:cBhvr>
                                        <p:cTn id="39" dur="1000"/>
                                        <p:tgtEl>
                                          <p:spTgt spid="72"/>
                                        </p:tgtEl>
                                      </p:cBhvr>
                                    </p:animEffect>
                                  </p:childTnLst>
                                </p:cTn>
                              </p:par>
                              <p:par>
                                <p:cTn id="40" presetID="12" presetClass="entr" presetSubtype="1" fill="hold" grpId="0" nodeType="withEffect">
                                  <p:stCondLst>
                                    <p:cond delay="3500"/>
                                  </p:stCondLst>
                                  <p:childTnLst>
                                    <p:set>
                                      <p:cBhvr>
                                        <p:cTn id="41" dur="1" fill="hold">
                                          <p:stCondLst>
                                            <p:cond delay="0"/>
                                          </p:stCondLst>
                                        </p:cTn>
                                        <p:tgtEl>
                                          <p:spTgt spid="75"/>
                                        </p:tgtEl>
                                        <p:attrNameLst>
                                          <p:attrName>style.visibility</p:attrName>
                                        </p:attrNameLst>
                                      </p:cBhvr>
                                      <p:to>
                                        <p:strVal val="visible"/>
                                      </p:to>
                                    </p:set>
                                    <p:anim calcmode="lin" valueType="num">
                                      <p:cBhvr additive="base">
                                        <p:cTn id="42" dur="1500"/>
                                        <p:tgtEl>
                                          <p:spTgt spid="75"/>
                                        </p:tgtEl>
                                        <p:attrNameLst>
                                          <p:attrName>ppt_y</p:attrName>
                                        </p:attrNameLst>
                                      </p:cBhvr>
                                      <p:tavLst>
                                        <p:tav tm="0">
                                          <p:val>
                                            <p:strVal val="#ppt_y-#ppt_h*1.125000"/>
                                          </p:val>
                                        </p:tav>
                                        <p:tav tm="100000">
                                          <p:val>
                                            <p:strVal val="#ppt_y"/>
                                          </p:val>
                                        </p:tav>
                                      </p:tavLst>
                                    </p:anim>
                                    <p:animEffect transition="in" filter="wipe(down)">
                                      <p:cBhvr>
                                        <p:cTn id="43" dur="1500"/>
                                        <p:tgtEl>
                                          <p:spTgt spid="75"/>
                                        </p:tgtEl>
                                      </p:cBhvr>
                                    </p:animEffect>
                                  </p:childTnLst>
                                </p:cTn>
                              </p:par>
                              <p:par>
                                <p:cTn id="44" presetID="2" presetClass="entr" presetSubtype="8" decel="50000" fill="hold" grpId="0" nodeType="withEffect">
                                  <p:stCondLst>
                                    <p:cond delay="1000"/>
                                  </p:stCondLst>
                                  <p:childTnLst>
                                    <p:set>
                                      <p:cBhvr>
                                        <p:cTn id="45" dur="1" fill="hold">
                                          <p:stCondLst>
                                            <p:cond delay="0"/>
                                          </p:stCondLst>
                                        </p:cTn>
                                        <p:tgtEl>
                                          <p:spTgt spid="76"/>
                                        </p:tgtEl>
                                        <p:attrNameLst>
                                          <p:attrName>style.visibility</p:attrName>
                                        </p:attrNameLst>
                                      </p:cBhvr>
                                      <p:to>
                                        <p:strVal val="visible"/>
                                      </p:to>
                                    </p:set>
                                    <p:anim calcmode="lin" valueType="num">
                                      <p:cBhvr additive="base">
                                        <p:cTn id="46" dur="3000" fill="hold"/>
                                        <p:tgtEl>
                                          <p:spTgt spid="76"/>
                                        </p:tgtEl>
                                        <p:attrNameLst>
                                          <p:attrName>ppt_x</p:attrName>
                                        </p:attrNameLst>
                                      </p:cBhvr>
                                      <p:tavLst>
                                        <p:tav tm="0">
                                          <p:val>
                                            <p:strVal val="0-#ppt_w/2"/>
                                          </p:val>
                                        </p:tav>
                                        <p:tav tm="100000">
                                          <p:val>
                                            <p:strVal val="#ppt_x"/>
                                          </p:val>
                                        </p:tav>
                                      </p:tavLst>
                                    </p:anim>
                                    <p:anim calcmode="lin" valueType="num">
                                      <p:cBhvr additive="base">
                                        <p:cTn id="47" dur="3000" fill="hold"/>
                                        <p:tgtEl>
                                          <p:spTgt spid="76"/>
                                        </p:tgtEl>
                                        <p:attrNameLst>
                                          <p:attrName>ppt_y</p:attrName>
                                        </p:attrNameLst>
                                      </p:cBhvr>
                                      <p:tavLst>
                                        <p:tav tm="0">
                                          <p:val>
                                            <p:strVal val="#ppt_y"/>
                                          </p:val>
                                        </p:tav>
                                        <p:tav tm="100000">
                                          <p:val>
                                            <p:strVal val="#ppt_y"/>
                                          </p:val>
                                        </p:tav>
                                      </p:tavLst>
                                    </p:anim>
                                  </p:childTnLst>
                                </p:cTn>
                              </p:par>
                              <p:par>
                                <p:cTn id="48" presetID="12" presetClass="entr" presetSubtype="8" fill="hold" nodeType="withEffect">
                                  <p:stCondLst>
                                    <p:cond delay="3000"/>
                                  </p:stCondLst>
                                  <p:childTnLst>
                                    <p:set>
                                      <p:cBhvr>
                                        <p:cTn id="49" dur="1" fill="hold">
                                          <p:stCondLst>
                                            <p:cond delay="0"/>
                                          </p:stCondLst>
                                        </p:cTn>
                                        <p:tgtEl>
                                          <p:spTgt spid="77"/>
                                        </p:tgtEl>
                                        <p:attrNameLst>
                                          <p:attrName>style.visibility</p:attrName>
                                        </p:attrNameLst>
                                      </p:cBhvr>
                                      <p:to>
                                        <p:strVal val="visible"/>
                                      </p:to>
                                    </p:set>
                                    <p:anim calcmode="lin" valueType="num">
                                      <p:cBhvr additive="base">
                                        <p:cTn id="50" dur="1000"/>
                                        <p:tgtEl>
                                          <p:spTgt spid="77"/>
                                        </p:tgtEl>
                                        <p:attrNameLst>
                                          <p:attrName>ppt_x</p:attrName>
                                        </p:attrNameLst>
                                      </p:cBhvr>
                                      <p:tavLst>
                                        <p:tav tm="0">
                                          <p:val>
                                            <p:strVal val="#ppt_x-#ppt_w*1.125000"/>
                                          </p:val>
                                        </p:tav>
                                        <p:tav tm="100000">
                                          <p:val>
                                            <p:strVal val="#ppt_x"/>
                                          </p:val>
                                        </p:tav>
                                      </p:tavLst>
                                    </p:anim>
                                    <p:animEffect transition="in" filter="wipe(right)">
                                      <p:cBhvr>
                                        <p:cTn id="51" dur="1000"/>
                                        <p:tgtEl>
                                          <p:spTgt spid="77"/>
                                        </p:tgtEl>
                                      </p:cBhvr>
                                    </p:animEffect>
                                  </p:childTnLst>
                                </p:cTn>
                              </p:par>
                              <p:par>
                                <p:cTn id="52" presetID="12" presetClass="entr" presetSubtype="1" fill="hold" grpId="0" nodeType="withEffect">
                                  <p:stCondLst>
                                    <p:cond delay="3500"/>
                                  </p:stCondLst>
                                  <p:childTnLst>
                                    <p:set>
                                      <p:cBhvr>
                                        <p:cTn id="53" dur="1" fill="hold">
                                          <p:stCondLst>
                                            <p:cond delay="0"/>
                                          </p:stCondLst>
                                        </p:cTn>
                                        <p:tgtEl>
                                          <p:spTgt spid="80"/>
                                        </p:tgtEl>
                                        <p:attrNameLst>
                                          <p:attrName>style.visibility</p:attrName>
                                        </p:attrNameLst>
                                      </p:cBhvr>
                                      <p:to>
                                        <p:strVal val="visible"/>
                                      </p:to>
                                    </p:set>
                                    <p:anim calcmode="lin" valueType="num">
                                      <p:cBhvr additive="base">
                                        <p:cTn id="54" dur="1500"/>
                                        <p:tgtEl>
                                          <p:spTgt spid="80"/>
                                        </p:tgtEl>
                                        <p:attrNameLst>
                                          <p:attrName>ppt_y</p:attrName>
                                        </p:attrNameLst>
                                      </p:cBhvr>
                                      <p:tavLst>
                                        <p:tav tm="0">
                                          <p:val>
                                            <p:strVal val="#ppt_y-#ppt_h*1.125000"/>
                                          </p:val>
                                        </p:tav>
                                        <p:tav tm="100000">
                                          <p:val>
                                            <p:strVal val="#ppt_y"/>
                                          </p:val>
                                        </p:tav>
                                      </p:tavLst>
                                    </p:anim>
                                    <p:animEffect transition="in" filter="wipe(down)">
                                      <p:cBhvr>
                                        <p:cTn id="55" dur="1500"/>
                                        <p:tgtEl>
                                          <p:spTgt spid="80"/>
                                        </p:tgtEl>
                                      </p:cBhvr>
                                    </p:animEffect>
                                  </p:childTnLst>
                                </p:cTn>
                              </p:par>
                              <p:par>
                                <p:cTn id="56" presetID="2" presetClass="entr" presetSubtype="8" decel="50000" fill="hold" grpId="0" nodeType="withEffect">
                                  <p:stCondLst>
                                    <p:cond delay="1000"/>
                                  </p:stCondLst>
                                  <p:childTnLst>
                                    <p:set>
                                      <p:cBhvr>
                                        <p:cTn id="57" dur="1" fill="hold">
                                          <p:stCondLst>
                                            <p:cond delay="0"/>
                                          </p:stCondLst>
                                        </p:cTn>
                                        <p:tgtEl>
                                          <p:spTgt spid="81"/>
                                        </p:tgtEl>
                                        <p:attrNameLst>
                                          <p:attrName>style.visibility</p:attrName>
                                        </p:attrNameLst>
                                      </p:cBhvr>
                                      <p:to>
                                        <p:strVal val="visible"/>
                                      </p:to>
                                    </p:set>
                                    <p:anim calcmode="lin" valueType="num">
                                      <p:cBhvr additive="base">
                                        <p:cTn id="58" dur="3000" fill="hold"/>
                                        <p:tgtEl>
                                          <p:spTgt spid="81"/>
                                        </p:tgtEl>
                                        <p:attrNameLst>
                                          <p:attrName>ppt_x</p:attrName>
                                        </p:attrNameLst>
                                      </p:cBhvr>
                                      <p:tavLst>
                                        <p:tav tm="0">
                                          <p:val>
                                            <p:strVal val="0-#ppt_w/2"/>
                                          </p:val>
                                        </p:tav>
                                        <p:tav tm="100000">
                                          <p:val>
                                            <p:strVal val="#ppt_x"/>
                                          </p:val>
                                        </p:tav>
                                      </p:tavLst>
                                    </p:anim>
                                    <p:anim calcmode="lin" valueType="num">
                                      <p:cBhvr additive="base">
                                        <p:cTn id="59" dur="3000" fill="hold"/>
                                        <p:tgtEl>
                                          <p:spTgt spid="81"/>
                                        </p:tgtEl>
                                        <p:attrNameLst>
                                          <p:attrName>ppt_y</p:attrName>
                                        </p:attrNameLst>
                                      </p:cBhvr>
                                      <p:tavLst>
                                        <p:tav tm="0">
                                          <p:val>
                                            <p:strVal val="#ppt_y"/>
                                          </p:val>
                                        </p:tav>
                                        <p:tav tm="100000">
                                          <p:val>
                                            <p:strVal val="#ppt_y"/>
                                          </p:val>
                                        </p:tav>
                                      </p:tavLst>
                                    </p:anim>
                                  </p:childTnLst>
                                </p:cTn>
                              </p:par>
                              <p:par>
                                <p:cTn id="60" presetID="12" presetClass="entr" presetSubtype="8" fill="hold" nodeType="withEffect">
                                  <p:stCondLst>
                                    <p:cond delay="3000"/>
                                  </p:stCondLst>
                                  <p:childTnLst>
                                    <p:set>
                                      <p:cBhvr>
                                        <p:cTn id="61" dur="1" fill="hold">
                                          <p:stCondLst>
                                            <p:cond delay="0"/>
                                          </p:stCondLst>
                                        </p:cTn>
                                        <p:tgtEl>
                                          <p:spTgt spid="82"/>
                                        </p:tgtEl>
                                        <p:attrNameLst>
                                          <p:attrName>style.visibility</p:attrName>
                                        </p:attrNameLst>
                                      </p:cBhvr>
                                      <p:to>
                                        <p:strVal val="visible"/>
                                      </p:to>
                                    </p:set>
                                    <p:anim calcmode="lin" valueType="num">
                                      <p:cBhvr additive="base">
                                        <p:cTn id="62" dur="1000"/>
                                        <p:tgtEl>
                                          <p:spTgt spid="82"/>
                                        </p:tgtEl>
                                        <p:attrNameLst>
                                          <p:attrName>ppt_x</p:attrName>
                                        </p:attrNameLst>
                                      </p:cBhvr>
                                      <p:tavLst>
                                        <p:tav tm="0">
                                          <p:val>
                                            <p:strVal val="#ppt_x-#ppt_w*1.125000"/>
                                          </p:val>
                                        </p:tav>
                                        <p:tav tm="100000">
                                          <p:val>
                                            <p:strVal val="#ppt_x"/>
                                          </p:val>
                                        </p:tav>
                                      </p:tavLst>
                                    </p:anim>
                                    <p:animEffect transition="in" filter="wipe(right)">
                                      <p:cBhvr>
                                        <p:cTn id="63" dur="1000"/>
                                        <p:tgtEl>
                                          <p:spTgt spid="82"/>
                                        </p:tgtEl>
                                      </p:cBhvr>
                                    </p:animEffect>
                                  </p:childTnLst>
                                </p:cTn>
                              </p:par>
                              <p:par>
                                <p:cTn id="64" presetID="12" presetClass="entr" presetSubtype="1" fill="hold" grpId="0" nodeType="withEffect">
                                  <p:stCondLst>
                                    <p:cond delay="3500"/>
                                  </p:stCondLst>
                                  <p:childTnLst>
                                    <p:set>
                                      <p:cBhvr>
                                        <p:cTn id="65" dur="1" fill="hold">
                                          <p:stCondLst>
                                            <p:cond delay="0"/>
                                          </p:stCondLst>
                                        </p:cTn>
                                        <p:tgtEl>
                                          <p:spTgt spid="85"/>
                                        </p:tgtEl>
                                        <p:attrNameLst>
                                          <p:attrName>style.visibility</p:attrName>
                                        </p:attrNameLst>
                                      </p:cBhvr>
                                      <p:to>
                                        <p:strVal val="visible"/>
                                      </p:to>
                                    </p:set>
                                    <p:anim calcmode="lin" valueType="num">
                                      <p:cBhvr additive="base">
                                        <p:cTn id="66" dur="1500"/>
                                        <p:tgtEl>
                                          <p:spTgt spid="85"/>
                                        </p:tgtEl>
                                        <p:attrNameLst>
                                          <p:attrName>ppt_y</p:attrName>
                                        </p:attrNameLst>
                                      </p:cBhvr>
                                      <p:tavLst>
                                        <p:tav tm="0">
                                          <p:val>
                                            <p:strVal val="#ppt_y-#ppt_h*1.125000"/>
                                          </p:val>
                                        </p:tav>
                                        <p:tav tm="100000">
                                          <p:val>
                                            <p:strVal val="#ppt_y"/>
                                          </p:val>
                                        </p:tav>
                                      </p:tavLst>
                                    </p:anim>
                                    <p:animEffect transition="in" filter="wipe(down)">
                                      <p:cBhvr>
                                        <p:cTn id="67" dur="1500"/>
                                        <p:tgtEl>
                                          <p:spTgt spid="85"/>
                                        </p:tgtEl>
                                      </p:cBhvr>
                                    </p:animEffect>
                                  </p:childTnLst>
                                </p:cTn>
                              </p:par>
                              <p:par>
                                <p:cTn id="68" presetID="2" presetClass="entr" presetSubtype="8" decel="50000" fill="hold" grpId="0" nodeType="withEffect">
                                  <p:stCondLst>
                                    <p:cond delay="1000"/>
                                  </p:stCondLst>
                                  <p:childTnLst>
                                    <p:set>
                                      <p:cBhvr>
                                        <p:cTn id="69" dur="1" fill="hold">
                                          <p:stCondLst>
                                            <p:cond delay="0"/>
                                          </p:stCondLst>
                                        </p:cTn>
                                        <p:tgtEl>
                                          <p:spTgt spid="86"/>
                                        </p:tgtEl>
                                        <p:attrNameLst>
                                          <p:attrName>style.visibility</p:attrName>
                                        </p:attrNameLst>
                                      </p:cBhvr>
                                      <p:to>
                                        <p:strVal val="visible"/>
                                      </p:to>
                                    </p:set>
                                    <p:anim calcmode="lin" valueType="num">
                                      <p:cBhvr additive="base">
                                        <p:cTn id="70" dur="3000" fill="hold"/>
                                        <p:tgtEl>
                                          <p:spTgt spid="86"/>
                                        </p:tgtEl>
                                        <p:attrNameLst>
                                          <p:attrName>ppt_x</p:attrName>
                                        </p:attrNameLst>
                                      </p:cBhvr>
                                      <p:tavLst>
                                        <p:tav tm="0">
                                          <p:val>
                                            <p:strVal val="0-#ppt_w/2"/>
                                          </p:val>
                                        </p:tav>
                                        <p:tav tm="100000">
                                          <p:val>
                                            <p:strVal val="#ppt_x"/>
                                          </p:val>
                                        </p:tav>
                                      </p:tavLst>
                                    </p:anim>
                                    <p:anim calcmode="lin" valueType="num">
                                      <p:cBhvr additive="base">
                                        <p:cTn id="71" dur="3000" fill="hold"/>
                                        <p:tgtEl>
                                          <p:spTgt spid="86"/>
                                        </p:tgtEl>
                                        <p:attrNameLst>
                                          <p:attrName>ppt_y</p:attrName>
                                        </p:attrNameLst>
                                      </p:cBhvr>
                                      <p:tavLst>
                                        <p:tav tm="0">
                                          <p:val>
                                            <p:strVal val="#ppt_y"/>
                                          </p:val>
                                        </p:tav>
                                        <p:tav tm="100000">
                                          <p:val>
                                            <p:strVal val="#ppt_y"/>
                                          </p:val>
                                        </p:tav>
                                      </p:tavLst>
                                    </p:anim>
                                  </p:childTnLst>
                                </p:cTn>
                              </p:par>
                              <p:par>
                                <p:cTn id="72" presetID="12" presetClass="entr" presetSubtype="8" fill="hold" nodeType="withEffect">
                                  <p:stCondLst>
                                    <p:cond delay="3000"/>
                                  </p:stCondLst>
                                  <p:childTnLst>
                                    <p:set>
                                      <p:cBhvr>
                                        <p:cTn id="73" dur="1" fill="hold">
                                          <p:stCondLst>
                                            <p:cond delay="0"/>
                                          </p:stCondLst>
                                        </p:cTn>
                                        <p:tgtEl>
                                          <p:spTgt spid="87"/>
                                        </p:tgtEl>
                                        <p:attrNameLst>
                                          <p:attrName>style.visibility</p:attrName>
                                        </p:attrNameLst>
                                      </p:cBhvr>
                                      <p:to>
                                        <p:strVal val="visible"/>
                                      </p:to>
                                    </p:set>
                                    <p:anim calcmode="lin" valueType="num">
                                      <p:cBhvr additive="base">
                                        <p:cTn id="74" dur="1000"/>
                                        <p:tgtEl>
                                          <p:spTgt spid="87"/>
                                        </p:tgtEl>
                                        <p:attrNameLst>
                                          <p:attrName>ppt_x</p:attrName>
                                        </p:attrNameLst>
                                      </p:cBhvr>
                                      <p:tavLst>
                                        <p:tav tm="0">
                                          <p:val>
                                            <p:strVal val="#ppt_x-#ppt_w*1.125000"/>
                                          </p:val>
                                        </p:tav>
                                        <p:tav tm="100000">
                                          <p:val>
                                            <p:strVal val="#ppt_x"/>
                                          </p:val>
                                        </p:tav>
                                      </p:tavLst>
                                    </p:anim>
                                    <p:animEffect transition="in" filter="wipe(right)">
                                      <p:cBhvr>
                                        <p:cTn id="75" dur="1000"/>
                                        <p:tgtEl>
                                          <p:spTgt spid="87"/>
                                        </p:tgtEl>
                                      </p:cBhvr>
                                    </p:animEffect>
                                  </p:childTnLst>
                                </p:cTn>
                              </p:par>
                              <p:par>
                                <p:cTn id="76" presetID="12" presetClass="entr" presetSubtype="1" fill="hold" grpId="0" nodeType="withEffect">
                                  <p:stCondLst>
                                    <p:cond delay="3500"/>
                                  </p:stCondLst>
                                  <p:childTnLst>
                                    <p:set>
                                      <p:cBhvr>
                                        <p:cTn id="77" dur="1" fill="hold">
                                          <p:stCondLst>
                                            <p:cond delay="0"/>
                                          </p:stCondLst>
                                        </p:cTn>
                                        <p:tgtEl>
                                          <p:spTgt spid="90"/>
                                        </p:tgtEl>
                                        <p:attrNameLst>
                                          <p:attrName>style.visibility</p:attrName>
                                        </p:attrNameLst>
                                      </p:cBhvr>
                                      <p:to>
                                        <p:strVal val="visible"/>
                                      </p:to>
                                    </p:set>
                                    <p:anim calcmode="lin" valueType="num">
                                      <p:cBhvr additive="base">
                                        <p:cTn id="78" dur="1500"/>
                                        <p:tgtEl>
                                          <p:spTgt spid="90"/>
                                        </p:tgtEl>
                                        <p:attrNameLst>
                                          <p:attrName>ppt_y</p:attrName>
                                        </p:attrNameLst>
                                      </p:cBhvr>
                                      <p:tavLst>
                                        <p:tav tm="0">
                                          <p:val>
                                            <p:strVal val="#ppt_y-#ppt_h*1.125000"/>
                                          </p:val>
                                        </p:tav>
                                        <p:tav tm="100000">
                                          <p:val>
                                            <p:strVal val="#ppt_y"/>
                                          </p:val>
                                        </p:tav>
                                      </p:tavLst>
                                    </p:anim>
                                    <p:animEffect transition="in" filter="wipe(down)">
                                      <p:cBhvr>
                                        <p:cTn id="79" dur="1500"/>
                                        <p:tgtEl>
                                          <p:spTgt spid="90"/>
                                        </p:tgtEl>
                                      </p:cBhvr>
                                    </p:animEffect>
                                  </p:childTnLst>
                                </p:cTn>
                              </p:par>
                              <p:par>
                                <p:cTn id="80" presetID="2" presetClass="entr" presetSubtype="8" decel="50000" fill="hold" grpId="0" nodeType="withEffect">
                                  <p:stCondLst>
                                    <p:cond delay="1000"/>
                                  </p:stCondLst>
                                  <p:childTnLst>
                                    <p:set>
                                      <p:cBhvr>
                                        <p:cTn id="81" dur="1" fill="hold">
                                          <p:stCondLst>
                                            <p:cond delay="0"/>
                                          </p:stCondLst>
                                        </p:cTn>
                                        <p:tgtEl>
                                          <p:spTgt spid="91"/>
                                        </p:tgtEl>
                                        <p:attrNameLst>
                                          <p:attrName>style.visibility</p:attrName>
                                        </p:attrNameLst>
                                      </p:cBhvr>
                                      <p:to>
                                        <p:strVal val="visible"/>
                                      </p:to>
                                    </p:set>
                                    <p:anim calcmode="lin" valueType="num">
                                      <p:cBhvr additive="base">
                                        <p:cTn id="82" dur="3000" fill="hold"/>
                                        <p:tgtEl>
                                          <p:spTgt spid="91"/>
                                        </p:tgtEl>
                                        <p:attrNameLst>
                                          <p:attrName>ppt_x</p:attrName>
                                        </p:attrNameLst>
                                      </p:cBhvr>
                                      <p:tavLst>
                                        <p:tav tm="0">
                                          <p:val>
                                            <p:strVal val="0-#ppt_w/2"/>
                                          </p:val>
                                        </p:tav>
                                        <p:tav tm="100000">
                                          <p:val>
                                            <p:strVal val="#ppt_x"/>
                                          </p:val>
                                        </p:tav>
                                      </p:tavLst>
                                    </p:anim>
                                    <p:anim calcmode="lin" valueType="num">
                                      <p:cBhvr additive="base">
                                        <p:cTn id="83" dur="3000" fill="hold"/>
                                        <p:tgtEl>
                                          <p:spTgt spid="91"/>
                                        </p:tgtEl>
                                        <p:attrNameLst>
                                          <p:attrName>ppt_y</p:attrName>
                                        </p:attrNameLst>
                                      </p:cBhvr>
                                      <p:tavLst>
                                        <p:tav tm="0">
                                          <p:val>
                                            <p:strVal val="#ppt_y"/>
                                          </p:val>
                                        </p:tav>
                                        <p:tav tm="100000">
                                          <p:val>
                                            <p:strVal val="#ppt_y"/>
                                          </p:val>
                                        </p:tav>
                                      </p:tavLst>
                                    </p:anim>
                                  </p:childTnLst>
                                </p:cTn>
                              </p:par>
                              <p:par>
                                <p:cTn id="84" presetID="12" presetClass="entr" presetSubtype="8" fill="hold" nodeType="withEffect">
                                  <p:stCondLst>
                                    <p:cond delay="3000"/>
                                  </p:stCondLst>
                                  <p:childTnLst>
                                    <p:set>
                                      <p:cBhvr>
                                        <p:cTn id="85" dur="1" fill="hold">
                                          <p:stCondLst>
                                            <p:cond delay="0"/>
                                          </p:stCondLst>
                                        </p:cTn>
                                        <p:tgtEl>
                                          <p:spTgt spid="92"/>
                                        </p:tgtEl>
                                        <p:attrNameLst>
                                          <p:attrName>style.visibility</p:attrName>
                                        </p:attrNameLst>
                                      </p:cBhvr>
                                      <p:to>
                                        <p:strVal val="visible"/>
                                      </p:to>
                                    </p:set>
                                    <p:anim calcmode="lin" valueType="num">
                                      <p:cBhvr additive="base">
                                        <p:cTn id="86" dur="1000"/>
                                        <p:tgtEl>
                                          <p:spTgt spid="92"/>
                                        </p:tgtEl>
                                        <p:attrNameLst>
                                          <p:attrName>ppt_x</p:attrName>
                                        </p:attrNameLst>
                                      </p:cBhvr>
                                      <p:tavLst>
                                        <p:tav tm="0">
                                          <p:val>
                                            <p:strVal val="#ppt_x-#ppt_w*1.125000"/>
                                          </p:val>
                                        </p:tav>
                                        <p:tav tm="100000">
                                          <p:val>
                                            <p:strVal val="#ppt_x"/>
                                          </p:val>
                                        </p:tav>
                                      </p:tavLst>
                                    </p:anim>
                                    <p:animEffect transition="in" filter="wipe(right)">
                                      <p:cBhvr>
                                        <p:cTn id="87" dur="1000"/>
                                        <p:tgtEl>
                                          <p:spTgt spid="92"/>
                                        </p:tgtEl>
                                      </p:cBhvr>
                                    </p:animEffect>
                                  </p:childTnLst>
                                </p:cTn>
                              </p:par>
                              <p:par>
                                <p:cTn id="88" presetID="12" presetClass="entr" presetSubtype="1" fill="hold" grpId="0" nodeType="withEffect">
                                  <p:stCondLst>
                                    <p:cond delay="3500"/>
                                  </p:stCondLst>
                                  <p:childTnLst>
                                    <p:set>
                                      <p:cBhvr>
                                        <p:cTn id="89" dur="1" fill="hold">
                                          <p:stCondLst>
                                            <p:cond delay="0"/>
                                          </p:stCondLst>
                                        </p:cTn>
                                        <p:tgtEl>
                                          <p:spTgt spid="95"/>
                                        </p:tgtEl>
                                        <p:attrNameLst>
                                          <p:attrName>style.visibility</p:attrName>
                                        </p:attrNameLst>
                                      </p:cBhvr>
                                      <p:to>
                                        <p:strVal val="visible"/>
                                      </p:to>
                                    </p:set>
                                    <p:anim calcmode="lin" valueType="num">
                                      <p:cBhvr additive="base">
                                        <p:cTn id="90" dur="1500"/>
                                        <p:tgtEl>
                                          <p:spTgt spid="95"/>
                                        </p:tgtEl>
                                        <p:attrNameLst>
                                          <p:attrName>ppt_y</p:attrName>
                                        </p:attrNameLst>
                                      </p:cBhvr>
                                      <p:tavLst>
                                        <p:tav tm="0">
                                          <p:val>
                                            <p:strVal val="#ppt_y-#ppt_h*1.125000"/>
                                          </p:val>
                                        </p:tav>
                                        <p:tav tm="100000">
                                          <p:val>
                                            <p:strVal val="#ppt_y"/>
                                          </p:val>
                                        </p:tav>
                                      </p:tavLst>
                                    </p:anim>
                                    <p:animEffect transition="in" filter="wipe(down)">
                                      <p:cBhvr>
                                        <p:cTn id="91" dur="1500"/>
                                        <p:tgtEl>
                                          <p:spTgt spid="95"/>
                                        </p:tgtEl>
                                      </p:cBhvr>
                                    </p:animEffect>
                                  </p:childTnLst>
                                </p:cTn>
                              </p:par>
                              <p:par>
                                <p:cTn id="92" presetID="12" presetClass="entr" presetSubtype="1" fill="hold" grpId="0" nodeType="withEffect">
                                  <p:stCondLst>
                                    <p:cond delay="3500"/>
                                  </p:stCondLst>
                                  <p:childTnLst>
                                    <p:set>
                                      <p:cBhvr>
                                        <p:cTn id="93" dur="1" fill="hold">
                                          <p:stCondLst>
                                            <p:cond delay="0"/>
                                          </p:stCondLst>
                                        </p:cTn>
                                        <p:tgtEl>
                                          <p:spTgt spid="100"/>
                                        </p:tgtEl>
                                        <p:attrNameLst>
                                          <p:attrName>style.visibility</p:attrName>
                                        </p:attrNameLst>
                                      </p:cBhvr>
                                      <p:to>
                                        <p:strVal val="visible"/>
                                      </p:to>
                                    </p:set>
                                    <p:anim calcmode="lin" valueType="num">
                                      <p:cBhvr additive="base">
                                        <p:cTn id="94" dur="1500"/>
                                        <p:tgtEl>
                                          <p:spTgt spid="100"/>
                                        </p:tgtEl>
                                        <p:attrNameLst>
                                          <p:attrName>ppt_y</p:attrName>
                                        </p:attrNameLst>
                                      </p:cBhvr>
                                      <p:tavLst>
                                        <p:tav tm="0">
                                          <p:val>
                                            <p:strVal val="#ppt_y-#ppt_h*1.125000"/>
                                          </p:val>
                                        </p:tav>
                                        <p:tav tm="100000">
                                          <p:val>
                                            <p:strVal val="#ppt_y"/>
                                          </p:val>
                                        </p:tav>
                                      </p:tavLst>
                                    </p:anim>
                                    <p:animEffect transition="in" filter="wipe(down)">
                                      <p:cBhvr>
                                        <p:cTn id="95" dur="1500"/>
                                        <p:tgtEl>
                                          <p:spTgt spid="100"/>
                                        </p:tgtEl>
                                      </p:cBhvr>
                                    </p:animEffect>
                                  </p:childTnLst>
                                </p:cTn>
                              </p:par>
                              <p:par>
                                <p:cTn id="96" presetID="2" presetClass="entr" presetSubtype="8" decel="50000" fill="hold" grpId="0" nodeType="withEffect">
                                  <p:stCondLst>
                                    <p:cond delay="1000"/>
                                  </p:stCondLst>
                                  <p:childTnLst>
                                    <p:set>
                                      <p:cBhvr>
                                        <p:cTn id="97" dur="1" fill="hold">
                                          <p:stCondLst>
                                            <p:cond delay="0"/>
                                          </p:stCondLst>
                                        </p:cTn>
                                        <p:tgtEl>
                                          <p:spTgt spid="101"/>
                                        </p:tgtEl>
                                        <p:attrNameLst>
                                          <p:attrName>style.visibility</p:attrName>
                                        </p:attrNameLst>
                                      </p:cBhvr>
                                      <p:to>
                                        <p:strVal val="visible"/>
                                      </p:to>
                                    </p:set>
                                    <p:anim calcmode="lin" valueType="num">
                                      <p:cBhvr additive="base">
                                        <p:cTn id="98" dur="3000" fill="hold"/>
                                        <p:tgtEl>
                                          <p:spTgt spid="101"/>
                                        </p:tgtEl>
                                        <p:attrNameLst>
                                          <p:attrName>ppt_x</p:attrName>
                                        </p:attrNameLst>
                                      </p:cBhvr>
                                      <p:tavLst>
                                        <p:tav tm="0">
                                          <p:val>
                                            <p:strVal val="0-#ppt_w/2"/>
                                          </p:val>
                                        </p:tav>
                                        <p:tav tm="100000">
                                          <p:val>
                                            <p:strVal val="#ppt_x"/>
                                          </p:val>
                                        </p:tav>
                                      </p:tavLst>
                                    </p:anim>
                                    <p:anim calcmode="lin" valueType="num">
                                      <p:cBhvr additive="base">
                                        <p:cTn id="99" dur="3000" fill="hold"/>
                                        <p:tgtEl>
                                          <p:spTgt spid="101"/>
                                        </p:tgtEl>
                                        <p:attrNameLst>
                                          <p:attrName>ppt_y</p:attrName>
                                        </p:attrNameLst>
                                      </p:cBhvr>
                                      <p:tavLst>
                                        <p:tav tm="0">
                                          <p:val>
                                            <p:strVal val="#ppt_y"/>
                                          </p:val>
                                        </p:tav>
                                        <p:tav tm="100000">
                                          <p:val>
                                            <p:strVal val="#ppt_y"/>
                                          </p:val>
                                        </p:tav>
                                      </p:tavLst>
                                    </p:anim>
                                  </p:childTnLst>
                                </p:cTn>
                              </p:par>
                              <p:par>
                                <p:cTn id="100" presetID="12" presetClass="entr" presetSubtype="8" fill="hold" nodeType="withEffect">
                                  <p:stCondLst>
                                    <p:cond delay="3000"/>
                                  </p:stCondLst>
                                  <p:childTnLst>
                                    <p:set>
                                      <p:cBhvr>
                                        <p:cTn id="101" dur="1" fill="hold">
                                          <p:stCondLst>
                                            <p:cond delay="0"/>
                                          </p:stCondLst>
                                        </p:cTn>
                                        <p:tgtEl>
                                          <p:spTgt spid="102"/>
                                        </p:tgtEl>
                                        <p:attrNameLst>
                                          <p:attrName>style.visibility</p:attrName>
                                        </p:attrNameLst>
                                      </p:cBhvr>
                                      <p:to>
                                        <p:strVal val="visible"/>
                                      </p:to>
                                    </p:set>
                                    <p:anim calcmode="lin" valueType="num">
                                      <p:cBhvr additive="base">
                                        <p:cTn id="102" dur="1000"/>
                                        <p:tgtEl>
                                          <p:spTgt spid="102"/>
                                        </p:tgtEl>
                                        <p:attrNameLst>
                                          <p:attrName>ppt_x</p:attrName>
                                        </p:attrNameLst>
                                      </p:cBhvr>
                                      <p:tavLst>
                                        <p:tav tm="0">
                                          <p:val>
                                            <p:strVal val="#ppt_x-#ppt_w*1.125000"/>
                                          </p:val>
                                        </p:tav>
                                        <p:tav tm="100000">
                                          <p:val>
                                            <p:strVal val="#ppt_x"/>
                                          </p:val>
                                        </p:tav>
                                      </p:tavLst>
                                    </p:anim>
                                    <p:animEffect transition="in" filter="wipe(right)">
                                      <p:cBhvr>
                                        <p:cTn id="103" dur="1000"/>
                                        <p:tgtEl>
                                          <p:spTgt spid="102"/>
                                        </p:tgtEl>
                                      </p:cBhvr>
                                    </p:animEffect>
                                  </p:childTnLst>
                                </p:cTn>
                              </p:par>
                              <p:par>
                                <p:cTn id="104" presetID="12" presetClass="entr" presetSubtype="1" fill="hold" grpId="0" nodeType="withEffect">
                                  <p:stCondLst>
                                    <p:cond delay="3500"/>
                                  </p:stCondLst>
                                  <p:childTnLst>
                                    <p:set>
                                      <p:cBhvr>
                                        <p:cTn id="105" dur="1" fill="hold">
                                          <p:stCondLst>
                                            <p:cond delay="0"/>
                                          </p:stCondLst>
                                        </p:cTn>
                                        <p:tgtEl>
                                          <p:spTgt spid="105"/>
                                        </p:tgtEl>
                                        <p:attrNameLst>
                                          <p:attrName>style.visibility</p:attrName>
                                        </p:attrNameLst>
                                      </p:cBhvr>
                                      <p:to>
                                        <p:strVal val="visible"/>
                                      </p:to>
                                    </p:set>
                                    <p:anim calcmode="lin" valueType="num">
                                      <p:cBhvr additive="base">
                                        <p:cTn id="106" dur="1500"/>
                                        <p:tgtEl>
                                          <p:spTgt spid="105"/>
                                        </p:tgtEl>
                                        <p:attrNameLst>
                                          <p:attrName>ppt_y</p:attrName>
                                        </p:attrNameLst>
                                      </p:cBhvr>
                                      <p:tavLst>
                                        <p:tav tm="0">
                                          <p:val>
                                            <p:strVal val="#ppt_y-#ppt_h*1.125000"/>
                                          </p:val>
                                        </p:tav>
                                        <p:tav tm="100000">
                                          <p:val>
                                            <p:strVal val="#ppt_y"/>
                                          </p:val>
                                        </p:tav>
                                      </p:tavLst>
                                    </p:anim>
                                    <p:animEffect transition="in" filter="wipe(down)">
                                      <p:cBhvr>
                                        <p:cTn id="107" dur="1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9" grpId="0" animBg="1"/>
      <p:bldP spid="9618" grpId="0" animBg="1"/>
      <p:bldP spid="45" grpId="0" animBg="1"/>
      <p:bldP spid="57" grpId="0" animBg="1"/>
      <p:bldP spid="70" grpId="0" animBg="1"/>
      <p:bldP spid="71" grpId="0" animBg="1"/>
      <p:bldP spid="75" grpId="0" animBg="1"/>
      <p:bldP spid="76" grpId="0" animBg="1"/>
      <p:bldP spid="80" grpId="0" animBg="1"/>
      <p:bldP spid="81" grpId="0" animBg="1"/>
      <p:bldP spid="85" grpId="0" animBg="1"/>
      <p:bldP spid="86" grpId="0" animBg="1"/>
      <p:bldP spid="90" grpId="0" animBg="1"/>
      <p:bldP spid="91" grpId="0" animBg="1"/>
      <p:bldP spid="95" grpId="0" animBg="1"/>
      <p:bldP spid="100" grpId="0" animBg="1"/>
      <p:bldP spid="101" grpId="0" animBg="1"/>
      <p:bldP spid="10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953509FB-5A76-AC61-9AE5-0244BE922D1D}"/>
              </a:ext>
            </a:extLst>
          </p:cNvPr>
          <p:cNvGrpSpPr/>
          <p:nvPr/>
        </p:nvGrpSpPr>
        <p:grpSpPr>
          <a:xfrm>
            <a:off x="6379257" y="5359792"/>
            <a:ext cx="4095806" cy="1005429"/>
            <a:chOff x="4855257" y="5359791"/>
            <a:chExt cx="4095806" cy="1005429"/>
          </a:xfrm>
          <a:solidFill>
            <a:schemeClr val="bg1"/>
          </a:solidFill>
        </p:grpSpPr>
        <p:sp>
          <p:nvSpPr>
            <p:cNvPr id="209" name="Rectangle: Top Corners Rounded 208">
              <a:extLst>
                <a:ext uri="{FF2B5EF4-FFF2-40B4-BE49-F238E27FC236}">
                  <a16:creationId xmlns:a16="http://schemas.microsoft.com/office/drawing/2014/main" id="{08968ACE-609E-A9B4-DC7F-E26497E2023E}"/>
                </a:ext>
              </a:extLst>
            </p:cNvPr>
            <p:cNvSpPr/>
            <p:nvPr/>
          </p:nvSpPr>
          <p:spPr bwMode="auto">
            <a:xfrm rot="5400000">
              <a:off x="7428157" y="4842314"/>
              <a:ext cx="709076" cy="2336736"/>
            </a:xfrm>
            <a:prstGeom prst="round2SameRect">
              <a:avLst>
                <a:gd name="adj1" fmla="val 10032"/>
                <a:gd name="adj2" fmla="val 0"/>
              </a:avLst>
            </a:prstGeom>
            <a:grpFill/>
            <a:ln>
              <a:solidFill>
                <a:schemeClr val="bg2">
                  <a:lumMod val="75000"/>
                </a:schemeClr>
              </a:solidFill>
            </a:ln>
          </p:spPr>
          <p:txBody>
            <a:bodyPr vert="horz" wrap="square" lIns="91440" tIns="45720" rIns="91440" bIns="45720" numCol="1" rtlCol="0" anchor="ctr" anchorCtr="0" compatLnSpc="1">
              <a:prstTxWarp prst="textNoShape">
                <a:avLst/>
              </a:prstTxWarp>
            </a:bodyPr>
            <a:lstStyle/>
            <a:p>
              <a:pPr algn="ctr"/>
              <a:endParaRPr lang="en-US"/>
            </a:p>
          </p:txBody>
        </p:sp>
        <p:sp>
          <p:nvSpPr>
            <p:cNvPr id="210" name="Arrow: Pentagon 209">
              <a:extLst>
                <a:ext uri="{FF2B5EF4-FFF2-40B4-BE49-F238E27FC236}">
                  <a16:creationId xmlns:a16="http://schemas.microsoft.com/office/drawing/2014/main" id="{51443DFB-BA5E-E31E-BF86-38867EF7A553}"/>
                </a:ext>
              </a:extLst>
            </p:cNvPr>
            <p:cNvSpPr/>
            <p:nvPr/>
          </p:nvSpPr>
          <p:spPr bwMode="auto">
            <a:xfrm>
              <a:off x="6614327" y="5656145"/>
              <a:ext cx="128196" cy="709074"/>
            </a:xfrm>
            <a:prstGeom prst="homePlate">
              <a:avLst/>
            </a:prstGeom>
            <a:grpFill/>
            <a:ln>
              <a:solidFill>
                <a:schemeClr val="bg2">
                  <a:lumMod val="75000"/>
                </a:schemeClr>
              </a:solidFill>
            </a:ln>
            <a:effectLst>
              <a:outerShdw blurRad="50800" dist="38100" algn="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a:endParaRPr lang="en-US" dirty="0"/>
            </a:p>
          </p:txBody>
        </p:sp>
        <p:sp>
          <p:nvSpPr>
            <p:cNvPr id="76" name="Freeform: Shape 75">
              <a:extLst>
                <a:ext uri="{FF2B5EF4-FFF2-40B4-BE49-F238E27FC236}">
                  <a16:creationId xmlns:a16="http://schemas.microsoft.com/office/drawing/2014/main" id="{4AFB5367-FB71-51B8-81C4-81AF1F552D3C}"/>
                </a:ext>
              </a:extLst>
            </p:cNvPr>
            <p:cNvSpPr/>
            <p:nvPr/>
          </p:nvSpPr>
          <p:spPr bwMode="auto">
            <a:xfrm flipH="1" flipV="1">
              <a:off x="4855257" y="5359791"/>
              <a:ext cx="1736061" cy="608094"/>
            </a:xfrm>
            <a:custGeom>
              <a:avLst/>
              <a:gdLst>
                <a:gd name="connsiteX0" fmla="*/ 0 w 1325880"/>
                <a:gd name="connsiteY0" fmla="*/ 0 h 198120"/>
                <a:gd name="connsiteX1" fmla="*/ 1165860 w 1325880"/>
                <a:gd name="connsiteY1" fmla="*/ 0 h 198120"/>
                <a:gd name="connsiteX2" fmla="*/ 1325880 w 1325880"/>
                <a:gd name="connsiteY2" fmla="*/ 198120 h 198120"/>
                <a:gd name="connsiteX0" fmla="*/ 0 w 1351466"/>
                <a:gd name="connsiteY0" fmla="*/ 0 h 299912"/>
                <a:gd name="connsiteX1" fmla="*/ 1165860 w 1351466"/>
                <a:gd name="connsiteY1" fmla="*/ 0 h 299912"/>
                <a:gd name="connsiteX2" fmla="*/ 1351466 w 1351466"/>
                <a:gd name="connsiteY2" fmla="*/ 299912 h 299912"/>
              </a:gdLst>
              <a:ahLst/>
              <a:cxnLst>
                <a:cxn ang="0">
                  <a:pos x="connsiteX0" y="connsiteY0"/>
                </a:cxn>
                <a:cxn ang="0">
                  <a:pos x="connsiteX1" y="connsiteY1"/>
                </a:cxn>
                <a:cxn ang="0">
                  <a:pos x="connsiteX2" y="connsiteY2"/>
                </a:cxn>
              </a:cxnLst>
              <a:rect l="l" t="t" r="r" b="b"/>
              <a:pathLst>
                <a:path w="1351466" h="299912">
                  <a:moveTo>
                    <a:pt x="0" y="0"/>
                  </a:moveTo>
                  <a:lnTo>
                    <a:pt x="1165860" y="0"/>
                  </a:lnTo>
                  <a:cubicBezTo>
                    <a:pt x="1219200" y="66040"/>
                    <a:pt x="1298126" y="233872"/>
                    <a:pt x="1351466" y="299912"/>
                  </a:cubicBezTo>
                </a:path>
              </a:pathLst>
            </a:custGeom>
            <a:grpFill/>
            <a:ln w="19050">
              <a:solidFill>
                <a:schemeClr val="bg2">
                  <a:lumMod val="75000"/>
                </a:schemeClr>
              </a:solidFill>
              <a:headEnd type="diamond" w="med" len="med"/>
              <a:tailEnd type="diamond" w="med" len="med"/>
            </a:ln>
          </p:spPr>
          <p:txBody>
            <a:bodyPr rtlCol="0" anchor="ctr"/>
            <a:lstStyle/>
            <a:p>
              <a:pPr algn="ctr"/>
              <a:endParaRPr lang="en-US"/>
            </a:p>
          </p:txBody>
        </p:sp>
      </p:grpSp>
      <p:grpSp>
        <p:nvGrpSpPr>
          <p:cNvPr id="16" name="Group 15">
            <a:extLst>
              <a:ext uri="{FF2B5EF4-FFF2-40B4-BE49-F238E27FC236}">
                <a16:creationId xmlns:a16="http://schemas.microsoft.com/office/drawing/2014/main" id="{B31BE23A-E012-73A0-53F6-79961BB256DF}"/>
              </a:ext>
            </a:extLst>
          </p:cNvPr>
          <p:cNvGrpSpPr/>
          <p:nvPr/>
        </p:nvGrpSpPr>
        <p:grpSpPr>
          <a:xfrm>
            <a:off x="1716938" y="5302936"/>
            <a:ext cx="3961599" cy="1062580"/>
            <a:chOff x="192937" y="5302936"/>
            <a:chExt cx="3961599" cy="1062580"/>
          </a:xfrm>
          <a:solidFill>
            <a:schemeClr val="bg1"/>
          </a:solidFill>
        </p:grpSpPr>
        <p:sp>
          <p:nvSpPr>
            <p:cNvPr id="235" name="Rectangle: Top Corners Rounded 234">
              <a:extLst>
                <a:ext uri="{FF2B5EF4-FFF2-40B4-BE49-F238E27FC236}">
                  <a16:creationId xmlns:a16="http://schemas.microsoft.com/office/drawing/2014/main" id="{96A8C514-22CA-40D4-2D29-13C7804F987E}"/>
                </a:ext>
              </a:extLst>
            </p:cNvPr>
            <p:cNvSpPr/>
            <p:nvPr/>
          </p:nvSpPr>
          <p:spPr bwMode="auto">
            <a:xfrm rot="16200000" flipH="1">
              <a:off x="1006767" y="4842610"/>
              <a:ext cx="709076" cy="2336736"/>
            </a:xfrm>
            <a:prstGeom prst="round2SameRect">
              <a:avLst>
                <a:gd name="adj1" fmla="val 10032"/>
                <a:gd name="adj2" fmla="val 0"/>
              </a:avLst>
            </a:prstGeom>
            <a:grpFill/>
            <a:ln>
              <a:solidFill>
                <a:schemeClr val="accent1">
                  <a:lumMod val="75000"/>
                </a:schemeClr>
              </a:solidFill>
            </a:ln>
          </p:spPr>
          <p:txBody>
            <a:bodyPr vert="horz" wrap="square" lIns="91440" tIns="45720" rIns="91440" bIns="45720" numCol="1" rtlCol="0" anchor="ctr" anchorCtr="0" compatLnSpc="1">
              <a:prstTxWarp prst="textNoShape">
                <a:avLst/>
              </a:prstTxWarp>
            </a:bodyPr>
            <a:lstStyle/>
            <a:p>
              <a:pPr algn="ctr"/>
              <a:endParaRPr lang="en-US"/>
            </a:p>
          </p:txBody>
        </p:sp>
        <p:sp>
          <p:nvSpPr>
            <p:cNvPr id="236" name="Arrow: Pentagon 235">
              <a:extLst>
                <a:ext uri="{FF2B5EF4-FFF2-40B4-BE49-F238E27FC236}">
                  <a16:creationId xmlns:a16="http://schemas.microsoft.com/office/drawing/2014/main" id="{132EB67F-6750-9194-4938-052E8AE8F9ED}"/>
                </a:ext>
              </a:extLst>
            </p:cNvPr>
            <p:cNvSpPr/>
            <p:nvPr/>
          </p:nvSpPr>
          <p:spPr bwMode="auto">
            <a:xfrm flipH="1">
              <a:off x="2401477" y="5656114"/>
              <a:ext cx="128196" cy="709074"/>
            </a:xfrm>
            <a:prstGeom prst="homePlate">
              <a:avLst/>
            </a:prstGeom>
            <a:grpFill/>
            <a:ln>
              <a:solidFill>
                <a:schemeClr val="accent1">
                  <a:lumMod val="75000"/>
                </a:schemeClr>
              </a:solidFill>
            </a:ln>
            <a:effectLst>
              <a:outerShdw blurRad="50800" dist="38100" dir="10800000" algn="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a:endParaRPr lang="en-US"/>
            </a:p>
          </p:txBody>
        </p:sp>
        <p:sp>
          <p:nvSpPr>
            <p:cNvPr id="272" name="Freeform: Shape 271">
              <a:extLst>
                <a:ext uri="{FF2B5EF4-FFF2-40B4-BE49-F238E27FC236}">
                  <a16:creationId xmlns:a16="http://schemas.microsoft.com/office/drawing/2014/main" id="{21EF6308-5521-16DA-47E9-1717E814278F}"/>
                </a:ext>
              </a:extLst>
            </p:cNvPr>
            <p:cNvSpPr/>
            <p:nvPr/>
          </p:nvSpPr>
          <p:spPr bwMode="auto">
            <a:xfrm flipV="1">
              <a:off x="2518521" y="5302936"/>
              <a:ext cx="1636015" cy="706999"/>
            </a:xfrm>
            <a:custGeom>
              <a:avLst/>
              <a:gdLst>
                <a:gd name="connsiteX0" fmla="*/ 0 w 1325880"/>
                <a:gd name="connsiteY0" fmla="*/ 0 h 198120"/>
                <a:gd name="connsiteX1" fmla="*/ 1165860 w 1325880"/>
                <a:gd name="connsiteY1" fmla="*/ 0 h 198120"/>
                <a:gd name="connsiteX2" fmla="*/ 1325880 w 1325880"/>
                <a:gd name="connsiteY2" fmla="*/ 198120 h 198120"/>
                <a:gd name="connsiteX0" fmla="*/ 0 w 1351466"/>
                <a:gd name="connsiteY0" fmla="*/ 0 h 299912"/>
                <a:gd name="connsiteX1" fmla="*/ 1165860 w 1351466"/>
                <a:gd name="connsiteY1" fmla="*/ 0 h 299912"/>
                <a:gd name="connsiteX2" fmla="*/ 1351466 w 1351466"/>
                <a:gd name="connsiteY2" fmla="*/ 299912 h 299912"/>
              </a:gdLst>
              <a:ahLst/>
              <a:cxnLst>
                <a:cxn ang="0">
                  <a:pos x="connsiteX0" y="connsiteY0"/>
                </a:cxn>
                <a:cxn ang="0">
                  <a:pos x="connsiteX1" y="connsiteY1"/>
                </a:cxn>
                <a:cxn ang="0">
                  <a:pos x="connsiteX2" y="connsiteY2"/>
                </a:cxn>
              </a:cxnLst>
              <a:rect l="l" t="t" r="r" b="b"/>
              <a:pathLst>
                <a:path w="1351466" h="299912">
                  <a:moveTo>
                    <a:pt x="0" y="0"/>
                  </a:moveTo>
                  <a:lnTo>
                    <a:pt x="1165860" y="0"/>
                  </a:lnTo>
                  <a:cubicBezTo>
                    <a:pt x="1219200" y="66040"/>
                    <a:pt x="1298126" y="233872"/>
                    <a:pt x="1351466" y="299912"/>
                  </a:cubicBezTo>
                </a:path>
              </a:pathLst>
            </a:custGeom>
            <a:grpFill/>
            <a:ln w="19050">
              <a:solidFill>
                <a:schemeClr val="accent1">
                  <a:lumMod val="75000"/>
                </a:schemeClr>
              </a:solidFill>
              <a:headEnd type="diamond" w="med" len="med"/>
              <a:tailEnd type="diamond" w="med" len="med"/>
            </a:ln>
          </p:spPr>
          <p:txBody>
            <a:bodyPr rtlCol="0" anchor="ctr"/>
            <a:lstStyle/>
            <a:p>
              <a:pPr algn="ctr"/>
              <a:endParaRPr lang="en-US"/>
            </a:p>
          </p:txBody>
        </p:sp>
      </p:grpSp>
      <p:grpSp>
        <p:nvGrpSpPr>
          <p:cNvPr id="23" name="Group 22">
            <a:extLst>
              <a:ext uri="{FF2B5EF4-FFF2-40B4-BE49-F238E27FC236}">
                <a16:creationId xmlns:a16="http://schemas.microsoft.com/office/drawing/2014/main" id="{5B57438C-C8CD-C36E-CC18-81C3D526BAF2}"/>
              </a:ext>
            </a:extLst>
          </p:cNvPr>
          <p:cNvGrpSpPr/>
          <p:nvPr/>
        </p:nvGrpSpPr>
        <p:grpSpPr>
          <a:xfrm>
            <a:off x="1716938" y="1137301"/>
            <a:ext cx="3961599" cy="1051313"/>
            <a:chOff x="192937" y="1137300"/>
            <a:chExt cx="3961599" cy="1051313"/>
          </a:xfrm>
          <a:solidFill>
            <a:schemeClr val="bg1"/>
          </a:solidFill>
        </p:grpSpPr>
        <p:sp>
          <p:nvSpPr>
            <p:cNvPr id="247" name="Rectangle: Top Corners Rounded 246">
              <a:extLst>
                <a:ext uri="{FF2B5EF4-FFF2-40B4-BE49-F238E27FC236}">
                  <a16:creationId xmlns:a16="http://schemas.microsoft.com/office/drawing/2014/main" id="{616B8628-FC3E-2236-874C-5DE348C731DD}"/>
                </a:ext>
              </a:extLst>
            </p:cNvPr>
            <p:cNvSpPr/>
            <p:nvPr/>
          </p:nvSpPr>
          <p:spPr bwMode="auto">
            <a:xfrm rot="16200000" flipH="1">
              <a:off x="1006767" y="323470"/>
              <a:ext cx="709076" cy="2336736"/>
            </a:xfrm>
            <a:prstGeom prst="round2SameRect">
              <a:avLst>
                <a:gd name="adj1" fmla="val 10032"/>
                <a:gd name="adj2" fmla="val 0"/>
              </a:avLst>
            </a:prstGeom>
            <a:grpFill/>
            <a:ln>
              <a:solidFill>
                <a:schemeClr val="bg1">
                  <a:lumMod val="65000"/>
                </a:schemeClr>
              </a:solidFill>
            </a:ln>
          </p:spPr>
          <p:txBody>
            <a:bodyPr vert="horz" wrap="square" lIns="91440" tIns="45720" rIns="91440" bIns="45720" numCol="1" rtlCol="0" anchor="ctr" anchorCtr="0" compatLnSpc="1">
              <a:prstTxWarp prst="textNoShape">
                <a:avLst/>
              </a:prstTxWarp>
            </a:bodyPr>
            <a:lstStyle/>
            <a:p>
              <a:pPr algn="ctr"/>
              <a:endParaRPr lang="en-US"/>
            </a:p>
          </p:txBody>
        </p:sp>
        <p:sp>
          <p:nvSpPr>
            <p:cNvPr id="248" name="Arrow: Pentagon 247">
              <a:extLst>
                <a:ext uri="{FF2B5EF4-FFF2-40B4-BE49-F238E27FC236}">
                  <a16:creationId xmlns:a16="http://schemas.microsoft.com/office/drawing/2014/main" id="{D53894A8-E9E8-2223-C545-E69688193104}"/>
                </a:ext>
              </a:extLst>
            </p:cNvPr>
            <p:cNvSpPr/>
            <p:nvPr/>
          </p:nvSpPr>
          <p:spPr bwMode="auto">
            <a:xfrm flipH="1">
              <a:off x="2401477" y="1137301"/>
              <a:ext cx="128196" cy="709074"/>
            </a:xfrm>
            <a:prstGeom prst="homePlate">
              <a:avLst/>
            </a:prstGeom>
            <a:grpFill/>
            <a:ln>
              <a:solidFill>
                <a:schemeClr val="bg1">
                  <a:lumMod val="65000"/>
                </a:schemeClr>
              </a:solidFill>
            </a:ln>
            <a:effectLst>
              <a:outerShdw blurRad="50800" dist="38100" dir="10800000" algn="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a:endParaRPr lang="en-US"/>
            </a:p>
          </p:txBody>
        </p:sp>
        <p:sp>
          <p:nvSpPr>
            <p:cNvPr id="275" name="Freeform: Shape 274">
              <a:extLst>
                <a:ext uri="{FF2B5EF4-FFF2-40B4-BE49-F238E27FC236}">
                  <a16:creationId xmlns:a16="http://schemas.microsoft.com/office/drawing/2014/main" id="{EA16373D-A055-B660-6845-359C09EBD030}"/>
                </a:ext>
              </a:extLst>
            </p:cNvPr>
            <p:cNvSpPr/>
            <p:nvPr/>
          </p:nvSpPr>
          <p:spPr bwMode="auto">
            <a:xfrm>
              <a:off x="2528462" y="1479540"/>
              <a:ext cx="1626074" cy="709073"/>
            </a:xfrm>
            <a:custGeom>
              <a:avLst/>
              <a:gdLst>
                <a:gd name="connsiteX0" fmla="*/ 0 w 1325880"/>
                <a:gd name="connsiteY0" fmla="*/ 0 h 198120"/>
                <a:gd name="connsiteX1" fmla="*/ 1165860 w 1325880"/>
                <a:gd name="connsiteY1" fmla="*/ 0 h 198120"/>
                <a:gd name="connsiteX2" fmla="*/ 1325880 w 1325880"/>
                <a:gd name="connsiteY2" fmla="*/ 198120 h 198120"/>
                <a:gd name="connsiteX0" fmla="*/ 0 w 1351466"/>
                <a:gd name="connsiteY0" fmla="*/ 0 h 299912"/>
                <a:gd name="connsiteX1" fmla="*/ 1165860 w 1351466"/>
                <a:gd name="connsiteY1" fmla="*/ 0 h 299912"/>
                <a:gd name="connsiteX2" fmla="*/ 1351466 w 1351466"/>
                <a:gd name="connsiteY2" fmla="*/ 299912 h 299912"/>
              </a:gdLst>
              <a:ahLst/>
              <a:cxnLst>
                <a:cxn ang="0">
                  <a:pos x="connsiteX0" y="connsiteY0"/>
                </a:cxn>
                <a:cxn ang="0">
                  <a:pos x="connsiteX1" y="connsiteY1"/>
                </a:cxn>
                <a:cxn ang="0">
                  <a:pos x="connsiteX2" y="connsiteY2"/>
                </a:cxn>
              </a:cxnLst>
              <a:rect l="l" t="t" r="r" b="b"/>
              <a:pathLst>
                <a:path w="1351466" h="299912">
                  <a:moveTo>
                    <a:pt x="0" y="0"/>
                  </a:moveTo>
                  <a:lnTo>
                    <a:pt x="1165860" y="0"/>
                  </a:lnTo>
                  <a:cubicBezTo>
                    <a:pt x="1219200" y="66040"/>
                    <a:pt x="1298126" y="233872"/>
                    <a:pt x="1351466" y="299912"/>
                  </a:cubicBezTo>
                </a:path>
              </a:pathLst>
            </a:custGeom>
            <a:grpFill/>
            <a:ln w="19050">
              <a:solidFill>
                <a:schemeClr val="bg1">
                  <a:lumMod val="65000"/>
                </a:schemeClr>
              </a:solidFill>
              <a:headEnd type="diamond" w="med" len="med"/>
              <a:tailEnd type="diamond" w="med" len="med"/>
            </a:ln>
          </p:spPr>
          <p:txBody>
            <a:bodyPr rtlCol="0" anchor="ctr"/>
            <a:lstStyle/>
            <a:p>
              <a:pPr algn="ctr"/>
              <a:endParaRPr lang="en-US"/>
            </a:p>
          </p:txBody>
        </p:sp>
      </p:grpSp>
      <p:grpSp>
        <p:nvGrpSpPr>
          <p:cNvPr id="22" name="Group 21">
            <a:extLst>
              <a:ext uri="{FF2B5EF4-FFF2-40B4-BE49-F238E27FC236}">
                <a16:creationId xmlns:a16="http://schemas.microsoft.com/office/drawing/2014/main" id="{73C0B4C5-B087-8061-E92F-B87C0BC5B7B6}"/>
              </a:ext>
            </a:extLst>
          </p:cNvPr>
          <p:cNvGrpSpPr/>
          <p:nvPr/>
        </p:nvGrpSpPr>
        <p:grpSpPr>
          <a:xfrm>
            <a:off x="1716938" y="1890435"/>
            <a:ext cx="3442487" cy="709076"/>
            <a:chOff x="192937" y="1890435"/>
            <a:chExt cx="3442487" cy="709076"/>
          </a:xfrm>
          <a:solidFill>
            <a:schemeClr val="bg1"/>
          </a:solidFill>
        </p:grpSpPr>
        <p:sp>
          <p:nvSpPr>
            <p:cNvPr id="245" name="Rectangle: Top Corners Rounded 244">
              <a:extLst>
                <a:ext uri="{FF2B5EF4-FFF2-40B4-BE49-F238E27FC236}">
                  <a16:creationId xmlns:a16="http://schemas.microsoft.com/office/drawing/2014/main" id="{67B5BBC0-9B76-DD84-E822-74583D21F101}"/>
                </a:ext>
              </a:extLst>
            </p:cNvPr>
            <p:cNvSpPr/>
            <p:nvPr/>
          </p:nvSpPr>
          <p:spPr bwMode="auto">
            <a:xfrm rot="16200000" flipH="1">
              <a:off x="1006767" y="1076605"/>
              <a:ext cx="709076" cy="2336736"/>
            </a:xfrm>
            <a:prstGeom prst="round2SameRect">
              <a:avLst>
                <a:gd name="adj1" fmla="val 10032"/>
                <a:gd name="adj2" fmla="val 0"/>
              </a:avLst>
            </a:prstGeom>
            <a:grpFill/>
            <a:ln>
              <a:solidFill>
                <a:srgbClr val="92D050"/>
              </a:solidFill>
            </a:ln>
          </p:spPr>
          <p:txBody>
            <a:bodyPr vert="horz" wrap="square" lIns="91440" tIns="45720" rIns="91440" bIns="45720" numCol="1" rtlCol="0" anchor="ctr" anchorCtr="0" compatLnSpc="1">
              <a:prstTxWarp prst="textNoShape">
                <a:avLst/>
              </a:prstTxWarp>
            </a:bodyPr>
            <a:lstStyle/>
            <a:p>
              <a:pPr algn="ctr"/>
              <a:endParaRPr lang="en-US"/>
            </a:p>
          </p:txBody>
        </p:sp>
        <p:sp>
          <p:nvSpPr>
            <p:cNvPr id="246" name="Arrow: Pentagon 245">
              <a:extLst>
                <a:ext uri="{FF2B5EF4-FFF2-40B4-BE49-F238E27FC236}">
                  <a16:creationId xmlns:a16="http://schemas.microsoft.com/office/drawing/2014/main" id="{AD779590-DE0D-A033-7304-06F3741D4DBB}"/>
                </a:ext>
              </a:extLst>
            </p:cNvPr>
            <p:cNvSpPr/>
            <p:nvPr/>
          </p:nvSpPr>
          <p:spPr bwMode="auto">
            <a:xfrm flipH="1">
              <a:off x="2401477" y="1890437"/>
              <a:ext cx="128196" cy="709074"/>
            </a:xfrm>
            <a:prstGeom prst="homePlate">
              <a:avLst/>
            </a:prstGeom>
            <a:grpFill/>
            <a:ln>
              <a:solidFill>
                <a:srgbClr val="92D050"/>
              </a:solidFill>
            </a:ln>
            <a:effectLst>
              <a:outerShdw blurRad="50800" dist="38100" dir="10800000" algn="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a:endParaRPr lang="en-US"/>
            </a:p>
          </p:txBody>
        </p:sp>
        <p:sp>
          <p:nvSpPr>
            <p:cNvPr id="276" name="Freeform: Shape 275">
              <a:extLst>
                <a:ext uri="{FF2B5EF4-FFF2-40B4-BE49-F238E27FC236}">
                  <a16:creationId xmlns:a16="http://schemas.microsoft.com/office/drawing/2014/main" id="{7842D628-905E-EEFA-2957-296A3F1AB400}"/>
                </a:ext>
              </a:extLst>
            </p:cNvPr>
            <p:cNvSpPr/>
            <p:nvPr/>
          </p:nvSpPr>
          <p:spPr bwMode="auto">
            <a:xfrm>
              <a:off x="2523491" y="2233759"/>
              <a:ext cx="1111933" cy="189680"/>
            </a:xfrm>
            <a:custGeom>
              <a:avLst/>
              <a:gdLst>
                <a:gd name="connsiteX0" fmla="*/ 0 w 906780"/>
                <a:gd name="connsiteY0" fmla="*/ 0 h 167640"/>
                <a:gd name="connsiteX1" fmla="*/ 693420 w 906780"/>
                <a:gd name="connsiteY1" fmla="*/ 0 h 167640"/>
                <a:gd name="connsiteX2" fmla="*/ 906780 w 906780"/>
                <a:gd name="connsiteY2" fmla="*/ 167640 h 167640"/>
              </a:gdLst>
              <a:ahLst/>
              <a:cxnLst>
                <a:cxn ang="0">
                  <a:pos x="connsiteX0" y="connsiteY0"/>
                </a:cxn>
                <a:cxn ang="0">
                  <a:pos x="connsiteX1" y="connsiteY1"/>
                </a:cxn>
                <a:cxn ang="0">
                  <a:pos x="connsiteX2" y="connsiteY2"/>
                </a:cxn>
              </a:cxnLst>
              <a:rect l="l" t="t" r="r" b="b"/>
              <a:pathLst>
                <a:path w="906780" h="167640">
                  <a:moveTo>
                    <a:pt x="0" y="0"/>
                  </a:moveTo>
                  <a:lnTo>
                    <a:pt x="693420" y="0"/>
                  </a:lnTo>
                  <a:lnTo>
                    <a:pt x="906780" y="167640"/>
                  </a:lnTo>
                </a:path>
              </a:pathLst>
            </a:custGeom>
            <a:grpFill/>
            <a:ln w="19050">
              <a:solidFill>
                <a:srgbClr val="92D050"/>
              </a:solidFill>
              <a:headEnd type="diamond" w="med" len="med"/>
              <a:tailEnd type="diamond" w="med" len="med"/>
            </a:ln>
          </p:spPr>
          <p:txBody>
            <a:bodyPr rtlCol="0" anchor="ctr"/>
            <a:lstStyle/>
            <a:p>
              <a:pPr algn="ctr"/>
              <a:endParaRPr lang="en-US"/>
            </a:p>
          </p:txBody>
        </p:sp>
      </p:grpSp>
      <p:grpSp>
        <p:nvGrpSpPr>
          <p:cNvPr id="19" name="Group 18">
            <a:extLst>
              <a:ext uri="{FF2B5EF4-FFF2-40B4-BE49-F238E27FC236}">
                <a16:creationId xmlns:a16="http://schemas.microsoft.com/office/drawing/2014/main" id="{98F3885C-2692-5D06-3924-693685D9F092}"/>
              </a:ext>
            </a:extLst>
          </p:cNvPr>
          <p:cNvGrpSpPr/>
          <p:nvPr/>
        </p:nvGrpSpPr>
        <p:grpSpPr>
          <a:xfrm>
            <a:off x="1716938" y="3396058"/>
            <a:ext cx="2708273" cy="709725"/>
            <a:chOff x="192937" y="3396057"/>
            <a:chExt cx="2708273" cy="709725"/>
          </a:xfrm>
          <a:solidFill>
            <a:schemeClr val="bg1"/>
          </a:solidFill>
        </p:grpSpPr>
        <p:sp>
          <p:nvSpPr>
            <p:cNvPr id="241" name="Rectangle: Top Corners Rounded 240">
              <a:extLst>
                <a:ext uri="{FF2B5EF4-FFF2-40B4-BE49-F238E27FC236}">
                  <a16:creationId xmlns:a16="http://schemas.microsoft.com/office/drawing/2014/main" id="{10F6F7E0-23AB-7C13-E39E-B84D0A9156BD}"/>
                </a:ext>
              </a:extLst>
            </p:cNvPr>
            <p:cNvSpPr/>
            <p:nvPr/>
          </p:nvSpPr>
          <p:spPr bwMode="auto">
            <a:xfrm rot="16200000" flipH="1">
              <a:off x="1006767" y="2582227"/>
              <a:ext cx="709076" cy="2336736"/>
            </a:xfrm>
            <a:prstGeom prst="round2SameRect">
              <a:avLst>
                <a:gd name="adj1" fmla="val 10032"/>
                <a:gd name="adj2" fmla="val 0"/>
              </a:avLst>
            </a:prstGeom>
            <a:grpFill/>
            <a:ln>
              <a:solidFill>
                <a:schemeClr val="accent4">
                  <a:lumMod val="60000"/>
                  <a:lumOff val="40000"/>
                </a:schemeClr>
              </a:solidFill>
            </a:ln>
          </p:spPr>
          <p:txBody>
            <a:bodyPr vert="horz" wrap="square" lIns="91440" tIns="45720" rIns="91440" bIns="45720" numCol="1" rtlCol="0" anchor="ctr" anchorCtr="0" compatLnSpc="1">
              <a:prstTxWarp prst="textNoShape">
                <a:avLst/>
              </a:prstTxWarp>
            </a:bodyPr>
            <a:lstStyle/>
            <a:p>
              <a:pPr algn="ctr"/>
              <a:endParaRPr lang="en-US"/>
            </a:p>
          </p:txBody>
        </p:sp>
        <p:sp>
          <p:nvSpPr>
            <p:cNvPr id="242" name="Arrow: Pentagon 241">
              <a:extLst>
                <a:ext uri="{FF2B5EF4-FFF2-40B4-BE49-F238E27FC236}">
                  <a16:creationId xmlns:a16="http://schemas.microsoft.com/office/drawing/2014/main" id="{14435EBE-A011-273C-71ED-77F174FFD459}"/>
                </a:ext>
              </a:extLst>
            </p:cNvPr>
            <p:cNvSpPr/>
            <p:nvPr/>
          </p:nvSpPr>
          <p:spPr bwMode="auto">
            <a:xfrm flipH="1">
              <a:off x="2401477" y="3396708"/>
              <a:ext cx="128196" cy="709074"/>
            </a:xfrm>
            <a:prstGeom prst="homePlate">
              <a:avLst/>
            </a:prstGeom>
            <a:grpFill/>
            <a:ln>
              <a:solidFill>
                <a:schemeClr val="accent4">
                  <a:lumMod val="60000"/>
                  <a:lumOff val="40000"/>
                </a:schemeClr>
              </a:solidFill>
            </a:ln>
            <a:effectLst>
              <a:outerShdw blurRad="50800" dist="38100" dir="10800000" algn="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a:endParaRPr lang="en-US"/>
            </a:p>
          </p:txBody>
        </p:sp>
        <p:cxnSp>
          <p:nvCxnSpPr>
            <p:cNvPr id="277" name="Straight Connector 276">
              <a:extLst>
                <a:ext uri="{FF2B5EF4-FFF2-40B4-BE49-F238E27FC236}">
                  <a16:creationId xmlns:a16="http://schemas.microsoft.com/office/drawing/2014/main" id="{17C8073F-167D-96A3-085F-943B56897479}"/>
                </a:ext>
              </a:extLst>
            </p:cNvPr>
            <p:cNvCxnSpPr>
              <a:cxnSpLocks/>
            </p:cNvCxnSpPr>
            <p:nvPr/>
          </p:nvCxnSpPr>
          <p:spPr>
            <a:xfrm>
              <a:off x="2518522" y="3751275"/>
              <a:ext cx="382688" cy="0"/>
            </a:xfrm>
            <a:prstGeom prst="line">
              <a:avLst/>
            </a:prstGeom>
            <a:grpFill/>
            <a:ln w="19050">
              <a:solidFill>
                <a:schemeClr val="accent4">
                  <a:lumMod val="60000"/>
                  <a:lumOff val="40000"/>
                </a:schemeClr>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0D77FC7D-7317-DE5D-216B-E90535A3039D}"/>
              </a:ext>
            </a:extLst>
          </p:cNvPr>
          <p:cNvGrpSpPr/>
          <p:nvPr/>
        </p:nvGrpSpPr>
        <p:grpSpPr>
          <a:xfrm>
            <a:off x="1716938" y="4902980"/>
            <a:ext cx="3442487" cy="709089"/>
            <a:chOff x="192937" y="4902979"/>
            <a:chExt cx="3442487" cy="709089"/>
          </a:xfrm>
          <a:solidFill>
            <a:schemeClr val="bg1"/>
          </a:solidFill>
        </p:grpSpPr>
        <p:sp>
          <p:nvSpPr>
            <p:cNvPr id="237" name="Rectangle: Top Corners Rounded 236">
              <a:extLst>
                <a:ext uri="{FF2B5EF4-FFF2-40B4-BE49-F238E27FC236}">
                  <a16:creationId xmlns:a16="http://schemas.microsoft.com/office/drawing/2014/main" id="{0462FD10-23D3-125B-E782-6BBA98E50918}"/>
                </a:ext>
              </a:extLst>
            </p:cNvPr>
            <p:cNvSpPr/>
            <p:nvPr/>
          </p:nvSpPr>
          <p:spPr bwMode="auto">
            <a:xfrm rot="16200000" flipH="1">
              <a:off x="1006767" y="4089162"/>
              <a:ext cx="709076" cy="2336736"/>
            </a:xfrm>
            <a:prstGeom prst="round2SameRect">
              <a:avLst>
                <a:gd name="adj1" fmla="val 10032"/>
                <a:gd name="adj2" fmla="val 0"/>
              </a:avLst>
            </a:prstGeom>
            <a:grpFill/>
            <a:ln>
              <a:solidFill>
                <a:schemeClr val="accent2">
                  <a:lumMod val="60000"/>
                  <a:lumOff val="40000"/>
                </a:schemeClr>
              </a:solidFill>
            </a:ln>
          </p:spPr>
          <p:txBody>
            <a:bodyPr vert="horz" wrap="square" lIns="91440" tIns="45720" rIns="91440" bIns="45720" numCol="1" rtlCol="0" anchor="ctr" anchorCtr="0" compatLnSpc="1">
              <a:prstTxWarp prst="textNoShape">
                <a:avLst/>
              </a:prstTxWarp>
            </a:bodyPr>
            <a:lstStyle/>
            <a:p>
              <a:pPr algn="ctr"/>
              <a:endParaRPr lang="en-US"/>
            </a:p>
          </p:txBody>
        </p:sp>
        <p:sp>
          <p:nvSpPr>
            <p:cNvPr id="238" name="Arrow: Pentagon 237">
              <a:extLst>
                <a:ext uri="{FF2B5EF4-FFF2-40B4-BE49-F238E27FC236}">
                  <a16:creationId xmlns:a16="http://schemas.microsoft.com/office/drawing/2014/main" id="{E08086EE-A3B8-96FA-10F4-EAF9A924D4DC}"/>
                </a:ext>
              </a:extLst>
            </p:cNvPr>
            <p:cNvSpPr/>
            <p:nvPr/>
          </p:nvSpPr>
          <p:spPr bwMode="auto">
            <a:xfrm flipH="1">
              <a:off x="2401477" y="4902979"/>
              <a:ext cx="128196" cy="709074"/>
            </a:xfrm>
            <a:prstGeom prst="homePlate">
              <a:avLst/>
            </a:prstGeom>
            <a:grpFill/>
            <a:ln>
              <a:solidFill>
                <a:schemeClr val="accent2">
                  <a:lumMod val="60000"/>
                  <a:lumOff val="40000"/>
                </a:schemeClr>
              </a:solidFill>
            </a:ln>
            <a:effectLst>
              <a:outerShdw blurRad="50800" dist="38100" dir="10800000" algn="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a:endParaRPr lang="en-US"/>
            </a:p>
          </p:txBody>
        </p:sp>
        <p:sp>
          <p:nvSpPr>
            <p:cNvPr id="279" name="Freeform: Shape 278">
              <a:extLst>
                <a:ext uri="{FF2B5EF4-FFF2-40B4-BE49-F238E27FC236}">
                  <a16:creationId xmlns:a16="http://schemas.microsoft.com/office/drawing/2014/main" id="{D454A5E3-E232-F995-AF18-C47BEA63E2E5}"/>
                </a:ext>
              </a:extLst>
            </p:cNvPr>
            <p:cNvSpPr/>
            <p:nvPr/>
          </p:nvSpPr>
          <p:spPr bwMode="auto">
            <a:xfrm flipV="1">
              <a:off x="2523492" y="4995535"/>
              <a:ext cx="1111932" cy="260186"/>
            </a:xfrm>
            <a:custGeom>
              <a:avLst/>
              <a:gdLst>
                <a:gd name="connsiteX0" fmla="*/ 0 w 906780"/>
                <a:gd name="connsiteY0" fmla="*/ 0 h 167640"/>
                <a:gd name="connsiteX1" fmla="*/ 693420 w 906780"/>
                <a:gd name="connsiteY1" fmla="*/ 0 h 167640"/>
                <a:gd name="connsiteX2" fmla="*/ 906780 w 906780"/>
                <a:gd name="connsiteY2" fmla="*/ 167640 h 167640"/>
              </a:gdLst>
              <a:ahLst/>
              <a:cxnLst>
                <a:cxn ang="0">
                  <a:pos x="connsiteX0" y="connsiteY0"/>
                </a:cxn>
                <a:cxn ang="0">
                  <a:pos x="connsiteX1" y="connsiteY1"/>
                </a:cxn>
                <a:cxn ang="0">
                  <a:pos x="connsiteX2" y="connsiteY2"/>
                </a:cxn>
              </a:cxnLst>
              <a:rect l="l" t="t" r="r" b="b"/>
              <a:pathLst>
                <a:path w="906780" h="167640">
                  <a:moveTo>
                    <a:pt x="0" y="0"/>
                  </a:moveTo>
                  <a:lnTo>
                    <a:pt x="693420" y="0"/>
                  </a:lnTo>
                  <a:lnTo>
                    <a:pt x="906780" y="167640"/>
                  </a:lnTo>
                </a:path>
              </a:pathLst>
            </a:custGeom>
            <a:grpFill/>
            <a:ln w="19050">
              <a:solidFill>
                <a:schemeClr val="accent2">
                  <a:lumMod val="60000"/>
                  <a:lumOff val="40000"/>
                </a:schemeClr>
              </a:solidFill>
              <a:headEnd type="diamond" w="med" len="med"/>
              <a:tailEnd type="diamond" w="med" len="med"/>
            </a:ln>
          </p:spPr>
          <p:txBody>
            <a:bodyPr rtlCol="0" anchor="ctr"/>
            <a:lstStyle/>
            <a:p>
              <a:pPr algn="ctr"/>
              <a:endParaRPr lang="en-US"/>
            </a:p>
          </p:txBody>
        </p:sp>
      </p:grpSp>
      <p:grpSp>
        <p:nvGrpSpPr>
          <p:cNvPr id="20" name="Group 19">
            <a:extLst>
              <a:ext uri="{FF2B5EF4-FFF2-40B4-BE49-F238E27FC236}">
                <a16:creationId xmlns:a16="http://schemas.microsoft.com/office/drawing/2014/main" id="{176B321B-CB72-A887-5439-523D158C286F}"/>
              </a:ext>
            </a:extLst>
          </p:cNvPr>
          <p:cNvGrpSpPr/>
          <p:nvPr/>
        </p:nvGrpSpPr>
        <p:grpSpPr>
          <a:xfrm>
            <a:off x="1716937" y="2642788"/>
            <a:ext cx="2920904" cy="709859"/>
            <a:chOff x="192937" y="2642787"/>
            <a:chExt cx="2920904" cy="709859"/>
          </a:xfrm>
          <a:solidFill>
            <a:schemeClr val="bg1"/>
          </a:solidFill>
        </p:grpSpPr>
        <p:sp>
          <p:nvSpPr>
            <p:cNvPr id="243" name="Rectangle: Top Corners Rounded 242">
              <a:extLst>
                <a:ext uri="{FF2B5EF4-FFF2-40B4-BE49-F238E27FC236}">
                  <a16:creationId xmlns:a16="http://schemas.microsoft.com/office/drawing/2014/main" id="{F5A3E16A-12B2-5203-1A13-90F6F3F7CF46}"/>
                </a:ext>
              </a:extLst>
            </p:cNvPr>
            <p:cNvSpPr/>
            <p:nvPr/>
          </p:nvSpPr>
          <p:spPr bwMode="auto">
            <a:xfrm rot="16200000" flipH="1">
              <a:off x="1006767" y="1828957"/>
              <a:ext cx="709076" cy="2336736"/>
            </a:xfrm>
            <a:prstGeom prst="round2SameRect">
              <a:avLst>
                <a:gd name="adj1" fmla="val 10032"/>
                <a:gd name="adj2" fmla="val 0"/>
              </a:avLst>
            </a:prstGeom>
            <a:grpFill/>
            <a:ln>
              <a:solidFill>
                <a:schemeClr val="accent5">
                  <a:lumMod val="60000"/>
                  <a:lumOff val="40000"/>
                </a:schemeClr>
              </a:solidFill>
            </a:ln>
          </p:spPr>
          <p:txBody>
            <a:bodyPr vert="horz" wrap="square" lIns="91440" tIns="45720" rIns="91440" bIns="45720" numCol="1" rtlCol="0" anchor="ctr" anchorCtr="0" compatLnSpc="1">
              <a:prstTxWarp prst="textNoShape">
                <a:avLst/>
              </a:prstTxWarp>
            </a:bodyPr>
            <a:lstStyle/>
            <a:p>
              <a:pPr algn="ctr"/>
              <a:endParaRPr lang="en-US"/>
            </a:p>
          </p:txBody>
        </p:sp>
        <p:sp>
          <p:nvSpPr>
            <p:cNvPr id="244" name="Arrow: Pentagon 243">
              <a:extLst>
                <a:ext uri="{FF2B5EF4-FFF2-40B4-BE49-F238E27FC236}">
                  <a16:creationId xmlns:a16="http://schemas.microsoft.com/office/drawing/2014/main" id="{83CA292B-3D69-4991-9874-1EA38264E65B}"/>
                </a:ext>
              </a:extLst>
            </p:cNvPr>
            <p:cNvSpPr/>
            <p:nvPr/>
          </p:nvSpPr>
          <p:spPr bwMode="auto">
            <a:xfrm flipH="1">
              <a:off x="2401477" y="2643572"/>
              <a:ext cx="128196" cy="709074"/>
            </a:xfrm>
            <a:prstGeom prst="homePlate">
              <a:avLst/>
            </a:prstGeom>
            <a:grpFill/>
            <a:ln>
              <a:solidFill>
                <a:schemeClr val="accent5">
                  <a:lumMod val="60000"/>
                  <a:lumOff val="40000"/>
                </a:schemeClr>
              </a:solidFill>
            </a:ln>
            <a:effectLst>
              <a:outerShdw blurRad="50800" dist="38100" dir="10800000" algn="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a:endParaRPr lang="en-US"/>
            </a:p>
          </p:txBody>
        </p:sp>
        <p:sp>
          <p:nvSpPr>
            <p:cNvPr id="280" name="Freeform: Shape 279">
              <a:extLst>
                <a:ext uri="{FF2B5EF4-FFF2-40B4-BE49-F238E27FC236}">
                  <a16:creationId xmlns:a16="http://schemas.microsoft.com/office/drawing/2014/main" id="{0811CEA2-69DB-7837-731F-D4873873F55C}"/>
                </a:ext>
              </a:extLst>
            </p:cNvPr>
            <p:cNvSpPr/>
            <p:nvPr/>
          </p:nvSpPr>
          <p:spPr bwMode="auto">
            <a:xfrm>
              <a:off x="2528462" y="2965229"/>
              <a:ext cx="585379" cy="276756"/>
            </a:xfrm>
            <a:custGeom>
              <a:avLst/>
              <a:gdLst>
                <a:gd name="connsiteX0" fmla="*/ 0 w 655320"/>
                <a:gd name="connsiteY0" fmla="*/ 0 h 83820"/>
                <a:gd name="connsiteX1" fmla="*/ 449580 w 655320"/>
                <a:gd name="connsiteY1" fmla="*/ 0 h 83820"/>
                <a:gd name="connsiteX2" fmla="*/ 655320 w 655320"/>
                <a:gd name="connsiteY2" fmla="*/ 83820 h 83820"/>
              </a:gdLst>
              <a:ahLst/>
              <a:cxnLst>
                <a:cxn ang="0">
                  <a:pos x="connsiteX0" y="connsiteY0"/>
                </a:cxn>
                <a:cxn ang="0">
                  <a:pos x="connsiteX1" y="connsiteY1"/>
                </a:cxn>
                <a:cxn ang="0">
                  <a:pos x="connsiteX2" y="connsiteY2"/>
                </a:cxn>
              </a:cxnLst>
              <a:rect l="l" t="t" r="r" b="b"/>
              <a:pathLst>
                <a:path w="655320" h="83820">
                  <a:moveTo>
                    <a:pt x="0" y="0"/>
                  </a:moveTo>
                  <a:lnTo>
                    <a:pt x="449580" y="0"/>
                  </a:lnTo>
                  <a:lnTo>
                    <a:pt x="655320" y="83820"/>
                  </a:lnTo>
                </a:path>
              </a:pathLst>
            </a:custGeom>
            <a:grpFill/>
            <a:ln w="19050">
              <a:solidFill>
                <a:schemeClr val="accent5">
                  <a:lumMod val="60000"/>
                  <a:lumOff val="40000"/>
                </a:schemeClr>
              </a:solidFill>
              <a:headEnd type="diamond" w="med" len="med"/>
              <a:tailEnd type="diamond" w="med" len="med"/>
            </a:ln>
          </p:spPr>
          <p:txBody>
            <a:bodyPr rtlCol="0" anchor="ctr"/>
            <a:lstStyle/>
            <a:p>
              <a:pPr algn="ctr"/>
              <a:endParaRPr lang="en-US"/>
            </a:p>
          </p:txBody>
        </p:sp>
      </p:grpSp>
      <p:grpSp>
        <p:nvGrpSpPr>
          <p:cNvPr id="18" name="Group 17">
            <a:extLst>
              <a:ext uri="{FF2B5EF4-FFF2-40B4-BE49-F238E27FC236}">
                <a16:creationId xmlns:a16="http://schemas.microsoft.com/office/drawing/2014/main" id="{2F590E72-4BDE-5113-5020-184D504A7A59}"/>
              </a:ext>
            </a:extLst>
          </p:cNvPr>
          <p:cNvGrpSpPr/>
          <p:nvPr/>
        </p:nvGrpSpPr>
        <p:grpSpPr>
          <a:xfrm>
            <a:off x="1716937" y="4149842"/>
            <a:ext cx="2920904" cy="709076"/>
            <a:chOff x="192937" y="4149842"/>
            <a:chExt cx="2920904" cy="709076"/>
          </a:xfrm>
          <a:solidFill>
            <a:schemeClr val="bg1"/>
          </a:solidFill>
        </p:grpSpPr>
        <p:sp>
          <p:nvSpPr>
            <p:cNvPr id="239" name="Rectangle: Top Corners Rounded 238">
              <a:extLst>
                <a:ext uri="{FF2B5EF4-FFF2-40B4-BE49-F238E27FC236}">
                  <a16:creationId xmlns:a16="http://schemas.microsoft.com/office/drawing/2014/main" id="{1CAFBF2F-9DBC-1BC2-CA9B-7D656A525AF3}"/>
                </a:ext>
              </a:extLst>
            </p:cNvPr>
            <p:cNvSpPr/>
            <p:nvPr/>
          </p:nvSpPr>
          <p:spPr bwMode="auto">
            <a:xfrm rot="16200000" flipH="1">
              <a:off x="1006767" y="3336012"/>
              <a:ext cx="709076" cy="2336736"/>
            </a:xfrm>
            <a:prstGeom prst="round2SameRect">
              <a:avLst>
                <a:gd name="adj1" fmla="val 10032"/>
                <a:gd name="adj2" fmla="val 0"/>
              </a:avLst>
            </a:prstGeom>
            <a:grpFill/>
            <a:ln>
              <a:solidFill>
                <a:schemeClr val="bg1">
                  <a:lumMod val="50000"/>
                </a:schemeClr>
              </a:solidFill>
            </a:ln>
          </p:spPr>
          <p:txBody>
            <a:bodyPr vert="horz" wrap="square" lIns="91440" tIns="45720" rIns="91440" bIns="45720" numCol="1" rtlCol="0" anchor="ctr" anchorCtr="0" compatLnSpc="1">
              <a:prstTxWarp prst="textNoShape">
                <a:avLst/>
              </a:prstTxWarp>
            </a:bodyPr>
            <a:lstStyle/>
            <a:p>
              <a:pPr algn="ctr"/>
              <a:endParaRPr lang="en-US"/>
            </a:p>
          </p:txBody>
        </p:sp>
        <p:sp>
          <p:nvSpPr>
            <p:cNvPr id="240" name="Arrow: Pentagon 239">
              <a:extLst>
                <a:ext uri="{FF2B5EF4-FFF2-40B4-BE49-F238E27FC236}">
                  <a16:creationId xmlns:a16="http://schemas.microsoft.com/office/drawing/2014/main" id="{729942BE-5D12-489B-EF31-BFA1E664BEC7}"/>
                </a:ext>
              </a:extLst>
            </p:cNvPr>
            <p:cNvSpPr/>
            <p:nvPr/>
          </p:nvSpPr>
          <p:spPr bwMode="auto">
            <a:xfrm flipH="1">
              <a:off x="2401477" y="4149843"/>
              <a:ext cx="128196" cy="709074"/>
            </a:xfrm>
            <a:prstGeom prst="homePlate">
              <a:avLst/>
            </a:prstGeom>
            <a:grpFill/>
            <a:ln>
              <a:solidFill>
                <a:schemeClr val="bg1">
                  <a:lumMod val="50000"/>
                </a:schemeClr>
              </a:solidFill>
            </a:ln>
            <a:effectLst>
              <a:outerShdw blurRad="50800" dist="38100" dir="10800000" algn="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a:endParaRPr lang="en-US"/>
            </a:p>
          </p:txBody>
        </p:sp>
        <p:sp>
          <p:nvSpPr>
            <p:cNvPr id="281" name="Freeform: Shape 280">
              <a:extLst>
                <a:ext uri="{FF2B5EF4-FFF2-40B4-BE49-F238E27FC236}">
                  <a16:creationId xmlns:a16="http://schemas.microsoft.com/office/drawing/2014/main" id="{9BCE8A34-447A-C481-30DB-EA3086A71E37}"/>
                </a:ext>
              </a:extLst>
            </p:cNvPr>
            <p:cNvSpPr/>
            <p:nvPr/>
          </p:nvSpPr>
          <p:spPr bwMode="auto">
            <a:xfrm flipV="1">
              <a:off x="2528462" y="4247495"/>
              <a:ext cx="585379" cy="276756"/>
            </a:xfrm>
            <a:custGeom>
              <a:avLst/>
              <a:gdLst>
                <a:gd name="connsiteX0" fmla="*/ 0 w 655320"/>
                <a:gd name="connsiteY0" fmla="*/ 0 h 83820"/>
                <a:gd name="connsiteX1" fmla="*/ 449580 w 655320"/>
                <a:gd name="connsiteY1" fmla="*/ 0 h 83820"/>
                <a:gd name="connsiteX2" fmla="*/ 655320 w 655320"/>
                <a:gd name="connsiteY2" fmla="*/ 83820 h 83820"/>
              </a:gdLst>
              <a:ahLst/>
              <a:cxnLst>
                <a:cxn ang="0">
                  <a:pos x="connsiteX0" y="connsiteY0"/>
                </a:cxn>
                <a:cxn ang="0">
                  <a:pos x="connsiteX1" y="connsiteY1"/>
                </a:cxn>
                <a:cxn ang="0">
                  <a:pos x="connsiteX2" y="connsiteY2"/>
                </a:cxn>
              </a:cxnLst>
              <a:rect l="l" t="t" r="r" b="b"/>
              <a:pathLst>
                <a:path w="655320" h="83820">
                  <a:moveTo>
                    <a:pt x="0" y="0"/>
                  </a:moveTo>
                  <a:lnTo>
                    <a:pt x="449580" y="0"/>
                  </a:lnTo>
                  <a:lnTo>
                    <a:pt x="655320" y="83820"/>
                  </a:lnTo>
                </a:path>
              </a:pathLst>
            </a:custGeom>
            <a:grpFill/>
            <a:ln w="19050">
              <a:solidFill>
                <a:schemeClr val="bg1">
                  <a:lumMod val="50000"/>
                </a:schemeClr>
              </a:solidFill>
              <a:headEnd type="diamond" w="med" len="med"/>
              <a:tailEnd type="diamond" w="med" len="med"/>
            </a:ln>
          </p:spPr>
          <p:txBody>
            <a:bodyPr rtlCol="0" anchor="ctr"/>
            <a:lstStyle/>
            <a:p>
              <a:pPr algn="ctr"/>
              <a:endParaRPr lang="en-US"/>
            </a:p>
          </p:txBody>
        </p:sp>
      </p:grpSp>
      <p:sp>
        <p:nvSpPr>
          <p:cNvPr id="251" name="TextBox 250">
            <a:extLst>
              <a:ext uri="{FF2B5EF4-FFF2-40B4-BE49-F238E27FC236}">
                <a16:creationId xmlns:a16="http://schemas.microsoft.com/office/drawing/2014/main" id="{29B30996-BE9A-3D3A-3327-2F32053977F0}"/>
              </a:ext>
            </a:extLst>
          </p:cNvPr>
          <p:cNvSpPr txBox="1"/>
          <p:nvPr/>
        </p:nvSpPr>
        <p:spPr>
          <a:xfrm>
            <a:off x="1960137" y="5814442"/>
            <a:ext cx="1381665" cy="400110"/>
          </a:xfrm>
          <a:prstGeom prst="rect">
            <a:avLst/>
          </a:prstGeom>
          <a:noFill/>
        </p:spPr>
        <p:txBody>
          <a:bodyPr wrap="square" anchor="ctr">
            <a:spAutoFit/>
          </a:bodyPr>
          <a:lstStyle/>
          <a:p>
            <a:pPr algn="r" fontAlgn="base"/>
            <a:r>
              <a:rPr lang="en-US" sz="2000" dirty="0"/>
              <a:t>ONIRU</a:t>
            </a:r>
          </a:p>
        </p:txBody>
      </p:sp>
      <p:sp>
        <p:nvSpPr>
          <p:cNvPr id="252" name="TextBox 251">
            <a:extLst>
              <a:ext uri="{FF2B5EF4-FFF2-40B4-BE49-F238E27FC236}">
                <a16:creationId xmlns:a16="http://schemas.microsoft.com/office/drawing/2014/main" id="{0013B870-3084-68BD-ACA9-264AF75EEB4F}"/>
              </a:ext>
            </a:extLst>
          </p:cNvPr>
          <p:cNvSpPr txBox="1"/>
          <p:nvPr/>
        </p:nvSpPr>
        <p:spPr>
          <a:xfrm>
            <a:off x="1960136" y="1313565"/>
            <a:ext cx="1264620" cy="400110"/>
          </a:xfrm>
          <a:prstGeom prst="rect">
            <a:avLst/>
          </a:prstGeom>
          <a:noFill/>
        </p:spPr>
        <p:txBody>
          <a:bodyPr wrap="square" anchor="ctr">
            <a:spAutoFit/>
          </a:bodyPr>
          <a:lstStyle/>
          <a:p>
            <a:pPr algn="r" fontAlgn="base"/>
            <a:r>
              <a:rPr lang="en-US" sz="2000" dirty="0"/>
              <a:t>IKEJA</a:t>
            </a:r>
          </a:p>
        </p:txBody>
      </p:sp>
      <p:sp>
        <p:nvSpPr>
          <p:cNvPr id="253" name="TextBox 252">
            <a:extLst>
              <a:ext uri="{FF2B5EF4-FFF2-40B4-BE49-F238E27FC236}">
                <a16:creationId xmlns:a16="http://schemas.microsoft.com/office/drawing/2014/main" id="{55DA187A-4F1E-A4C4-99BC-CE57B82B3FDD}"/>
              </a:ext>
            </a:extLst>
          </p:cNvPr>
          <p:cNvSpPr txBox="1"/>
          <p:nvPr/>
        </p:nvSpPr>
        <p:spPr>
          <a:xfrm>
            <a:off x="2007167" y="2057206"/>
            <a:ext cx="1196481" cy="400110"/>
          </a:xfrm>
          <a:prstGeom prst="rect">
            <a:avLst/>
          </a:prstGeom>
          <a:noFill/>
        </p:spPr>
        <p:txBody>
          <a:bodyPr wrap="square" anchor="ctr">
            <a:spAutoFit/>
          </a:bodyPr>
          <a:lstStyle/>
          <a:p>
            <a:pPr algn="r" fontAlgn="base"/>
            <a:r>
              <a:rPr lang="en-US" sz="2000" dirty="0"/>
              <a:t>KETU</a:t>
            </a:r>
          </a:p>
        </p:txBody>
      </p:sp>
      <p:sp>
        <p:nvSpPr>
          <p:cNvPr id="254" name="TextBox 253">
            <a:extLst>
              <a:ext uri="{FF2B5EF4-FFF2-40B4-BE49-F238E27FC236}">
                <a16:creationId xmlns:a16="http://schemas.microsoft.com/office/drawing/2014/main" id="{2B0453BD-2F54-8FB8-DB71-5A29F6BD5E5C}"/>
              </a:ext>
            </a:extLst>
          </p:cNvPr>
          <p:cNvSpPr txBox="1"/>
          <p:nvPr/>
        </p:nvSpPr>
        <p:spPr>
          <a:xfrm>
            <a:off x="1602660" y="2800693"/>
            <a:ext cx="1861864" cy="400110"/>
          </a:xfrm>
          <a:prstGeom prst="rect">
            <a:avLst/>
          </a:prstGeom>
          <a:noFill/>
        </p:spPr>
        <p:txBody>
          <a:bodyPr wrap="square" anchor="ctr">
            <a:spAutoFit/>
          </a:bodyPr>
          <a:lstStyle/>
          <a:p>
            <a:pPr algn="r" fontAlgn="base"/>
            <a:r>
              <a:rPr lang="en-US" sz="2000" dirty="0"/>
              <a:t>GBAGADA</a:t>
            </a:r>
          </a:p>
        </p:txBody>
      </p:sp>
      <p:sp>
        <p:nvSpPr>
          <p:cNvPr id="255" name="TextBox 254">
            <a:extLst>
              <a:ext uri="{FF2B5EF4-FFF2-40B4-BE49-F238E27FC236}">
                <a16:creationId xmlns:a16="http://schemas.microsoft.com/office/drawing/2014/main" id="{1365E27A-3768-977F-DE89-4B2D38761392}"/>
              </a:ext>
            </a:extLst>
          </p:cNvPr>
          <p:cNvSpPr txBox="1"/>
          <p:nvPr/>
        </p:nvSpPr>
        <p:spPr>
          <a:xfrm>
            <a:off x="1916829" y="3570614"/>
            <a:ext cx="1380604" cy="400110"/>
          </a:xfrm>
          <a:prstGeom prst="rect">
            <a:avLst/>
          </a:prstGeom>
          <a:noFill/>
        </p:spPr>
        <p:txBody>
          <a:bodyPr wrap="square" anchor="ctr">
            <a:spAutoFit/>
          </a:bodyPr>
          <a:lstStyle/>
          <a:p>
            <a:pPr algn="r" fontAlgn="base"/>
            <a:r>
              <a:rPr lang="en-US" sz="2000" dirty="0"/>
              <a:t>AREPO</a:t>
            </a:r>
          </a:p>
        </p:txBody>
      </p:sp>
      <p:sp>
        <p:nvSpPr>
          <p:cNvPr id="257" name="TextBox 256">
            <a:extLst>
              <a:ext uri="{FF2B5EF4-FFF2-40B4-BE49-F238E27FC236}">
                <a16:creationId xmlns:a16="http://schemas.microsoft.com/office/drawing/2014/main" id="{9BAAA858-B9F5-0D86-2CAA-CAFCE0252230}"/>
              </a:ext>
            </a:extLst>
          </p:cNvPr>
          <p:cNvSpPr txBox="1"/>
          <p:nvPr/>
        </p:nvSpPr>
        <p:spPr>
          <a:xfrm>
            <a:off x="1880575" y="4294530"/>
            <a:ext cx="1406992" cy="400110"/>
          </a:xfrm>
          <a:prstGeom prst="rect">
            <a:avLst/>
          </a:prstGeom>
          <a:noFill/>
        </p:spPr>
        <p:txBody>
          <a:bodyPr wrap="square" anchor="ctr">
            <a:spAutoFit/>
          </a:bodyPr>
          <a:lstStyle/>
          <a:p>
            <a:pPr algn="r" fontAlgn="base"/>
            <a:r>
              <a:rPr lang="en-US" sz="2000" dirty="0"/>
              <a:t>FESTAC</a:t>
            </a:r>
          </a:p>
        </p:txBody>
      </p:sp>
      <p:sp>
        <p:nvSpPr>
          <p:cNvPr id="258" name="TextBox 257">
            <a:extLst>
              <a:ext uri="{FF2B5EF4-FFF2-40B4-BE49-F238E27FC236}">
                <a16:creationId xmlns:a16="http://schemas.microsoft.com/office/drawing/2014/main" id="{4E632710-33D7-B1A3-95AB-B8C50154C560}"/>
              </a:ext>
            </a:extLst>
          </p:cNvPr>
          <p:cNvSpPr txBox="1"/>
          <p:nvPr/>
        </p:nvSpPr>
        <p:spPr>
          <a:xfrm>
            <a:off x="1869306" y="4877774"/>
            <a:ext cx="1599105" cy="707886"/>
          </a:xfrm>
          <a:prstGeom prst="rect">
            <a:avLst/>
          </a:prstGeom>
          <a:noFill/>
        </p:spPr>
        <p:txBody>
          <a:bodyPr wrap="square" anchor="ctr">
            <a:spAutoFit/>
          </a:bodyPr>
          <a:lstStyle/>
          <a:p>
            <a:pPr algn="ctr" fontAlgn="base"/>
            <a:r>
              <a:rPr lang="en-US" sz="2000" dirty="0"/>
              <a:t>SURULERE/YABA</a:t>
            </a:r>
          </a:p>
        </p:txBody>
      </p:sp>
      <p:grpSp>
        <p:nvGrpSpPr>
          <p:cNvPr id="7" name="Group 6">
            <a:extLst>
              <a:ext uri="{FF2B5EF4-FFF2-40B4-BE49-F238E27FC236}">
                <a16:creationId xmlns:a16="http://schemas.microsoft.com/office/drawing/2014/main" id="{CF152F82-05F8-7505-A822-A0FDF88DA0AB}"/>
              </a:ext>
            </a:extLst>
          </p:cNvPr>
          <p:cNvGrpSpPr/>
          <p:nvPr/>
        </p:nvGrpSpPr>
        <p:grpSpPr>
          <a:xfrm>
            <a:off x="6379259" y="1137330"/>
            <a:ext cx="4095804" cy="1005480"/>
            <a:chOff x="4855259" y="1137330"/>
            <a:chExt cx="4095804" cy="1005480"/>
          </a:xfrm>
          <a:solidFill>
            <a:schemeClr val="bg1"/>
          </a:solidFill>
        </p:grpSpPr>
        <p:sp>
          <p:nvSpPr>
            <p:cNvPr id="191" name="Rectangle: Top Corners Rounded 190">
              <a:extLst>
                <a:ext uri="{FF2B5EF4-FFF2-40B4-BE49-F238E27FC236}">
                  <a16:creationId xmlns:a16="http://schemas.microsoft.com/office/drawing/2014/main" id="{7EF72339-2EE2-733E-7064-179E0E327C13}"/>
                </a:ext>
              </a:extLst>
            </p:cNvPr>
            <p:cNvSpPr/>
            <p:nvPr/>
          </p:nvSpPr>
          <p:spPr bwMode="auto">
            <a:xfrm rot="5400000">
              <a:off x="7428157" y="323500"/>
              <a:ext cx="709076" cy="2336736"/>
            </a:xfrm>
            <a:prstGeom prst="round2SameRect">
              <a:avLst>
                <a:gd name="adj1" fmla="val 10032"/>
                <a:gd name="adj2" fmla="val 0"/>
              </a:avLst>
            </a:prstGeom>
            <a:grpFill/>
            <a:ln>
              <a:solidFill>
                <a:schemeClr val="accent1">
                  <a:lumMod val="75000"/>
                </a:schemeClr>
              </a:solidFill>
            </a:ln>
          </p:spPr>
          <p:txBody>
            <a:bodyPr vert="horz" wrap="square" lIns="91440" tIns="45720" rIns="91440" bIns="45720" numCol="1" rtlCol="0" anchor="ctr" anchorCtr="0" compatLnSpc="1">
              <a:prstTxWarp prst="textNoShape">
                <a:avLst/>
              </a:prstTxWarp>
            </a:bodyPr>
            <a:lstStyle/>
            <a:p>
              <a:pPr algn="ctr"/>
              <a:endParaRPr lang="en-US"/>
            </a:p>
          </p:txBody>
        </p:sp>
        <p:sp>
          <p:nvSpPr>
            <p:cNvPr id="192" name="Arrow: Pentagon 191">
              <a:extLst>
                <a:ext uri="{FF2B5EF4-FFF2-40B4-BE49-F238E27FC236}">
                  <a16:creationId xmlns:a16="http://schemas.microsoft.com/office/drawing/2014/main" id="{A3D1F03C-BB21-AE13-CA3E-598596A1DCE7}"/>
                </a:ext>
              </a:extLst>
            </p:cNvPr>
            <p:cNvSpPr/>
            <p:nvPr/>
          </p:nvSpPr>
          <p:spPr bwMode="auto">
            <a:xfrm>
              <a:off x="6614327" y="1137331"/>
              <a:ext cx="128196" cy="709074"/>
            </a:xfrm>
            <a:prstGeom prst="homePlate">
              <a:avLst/>
            </a:prstGeom>
            <a:grpFill/>
            <a:ln>
              <a:solidFill>
                <a:schemeClr val="accent1">
                  <a:lumMod val="75000"/>
                </a:schemeClr>
              </a:solidFill>
            </a:ln>
            <a:effectLst>
              <a:outerShdw blurRad="50800" dist="38100" algn="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a:endParaRPr lang="en-US"/>
            </a:p>
          </p:txBody>
        </p:sp>
        <p:sp>
          <p:nvSpPr>
            <p:cNvPr id="137" name="Freeform: Shape 136">
              <a:extLst>
                <a:ext uri="{FF2B5EF4-FFF2-40B4-BE49-F238E27FC236}">
                  <a16:creationId xmlns:a16="http://schemas.microsoft.com/office/drawing/2014/main" id="{A51E886E-31DE-114F-2D77-AD4D956AF2FD}"/>
                </a:ext>
              </a:extLst>
            </p:cNvPr>
            <p:cNvSpPr/>
            <p:nvPr/>
          </p:nvSpPr>
          <p:spPr bwMode="auto">
            <a:xfrm flipH="1">
              <a:off x="4855259" y="1479570"/>
              <a:ext cx="1752290" cy="663240"/>
            </a:xfrm>
            <a:custGeom>
              <a:avLst/>
              <a:gdLst>
                <a:gd name="connsiteX0" fmla="*/ 0 w 1325880"/>
                <a:gd name="connsiteY0" fmla="*/ 0 h 198120"/>
                <a:gd name="connsiteX1" fmla="*/ 1165860 w 1325880"/>
                <a:gd name="connsiteY1" fmla="*/ 0 h 198120"/>
                <a:gd name="connsiteX2" fmla="*/ 1325880 w 1325880"/>
                <a:gd name="connsiteY2" fmla="*/ 198120 h 198120"/>
                <a:gd name="connsiteX0" fmla="*/ 0 w 1351466"/>
                <a:gd name="connsiteY0" fmla="*/ 0 h 299912"/>
                <a:gd name="connsiteX1" fmla="*/ 1165860 w 1351466"/>
                <a:gd name="connsiteY1" fmla="*/ 0 h 299912"/>
                <a:gd name="connsiteX2" fmla="*/ 1351466 w 1351466"/>
                <a:gd name="connsiteY2" fmla="*/ 299912 h 299912"/>
              </a:gdLst>
              <a:ahLst/>
              <a:cxnLst>
                <a:cxn ang="0">
                  <a:pos x="connsiteX0" y="connsiteY0"/>
                </a:cxn>
                <a:cxn ang="0">
                  <a:pos x="connsiteX1" y="connsiteY1"/>
                </a:cxn>
                <a:cxn ang="0">
                  <a:pos x="connsiteX2" y="connsiteY2"/>
                </a:cxn>
              </a:cxnLst>
              <a:rect l="l" t="t" r="r" b="b"/>
              <a:pathLst>
                <a:path w="1351466" h="299912">
                  <a:moveTo>
                    <a:pt x="0" y="0"/>
                  </a:moveTo>
                  <a:lnTo>
                    <a:pt x="1165860" y="0"/>
                  </a:lnTo>
                  <a:cubicBezTo>
                    <a:pt x="1219200" y="66040"/>
                    <a:pt x="1298126" y="233872"/>
                    <a:pt x="1351466" y="299912"/>
                  </a:cubicBezTo>
                </a:path>
              </a:pathLst>
            </a:custGeom>
            <a:grpFill/>
            <a:ln w="19050">
              <a:solidFill>
                <a:schemeClr val="accent1">
                  <a:lumMod val="75000"/>
                </a:schemeClr>
              </a:solidFill>
              <a:headEnd type="diamond" w="med" len="med"/>
              <a:tailEnd type="diamond" w="med" len="med"/>
            </a:ln>
          </p:spPr>
          <p:txBody>
            <a:bodyPr rtlCol="0" anchor="ctr"/>
            <a:lstStyle/>
            <a:p>
              <a:pPr algn="ctr"/>
              <a:endParaRPr lang="en-US"/>
            </a:p>
          </p:txBody>
        </p:sp>
      </p:grpSp>
      <p:grpSp>
        <p:nvGrpSpPr>
          <p:cNvPr id="10" name="Group 9">
            <a:extLst>
              <a:ext uri="{FF2B5EF4-FFF2-40B4-BE49-F238E27FC236}">
                <a16:creationId xmlns:a16="http://schemas.microsoft.com/office/drawing/2014/main" id="{DA15FE53-4820-27C5-BCEF-41B54AC74191}"/>
              </a:ext>
            </a:extLst>
          </p:cNvPr>
          <p:cNvGrpSpPr/>
          <p:nvPr/>
        </p:nvGrpSpPr>
        <p:grpSpPr>
          <a:xfrm>
            <a:off x="7132687" y="1890467"/>
            <a:ext cx="3342376" cy="709692"/>
            <a:chOff x="5608687" y="1890467"/>
            <a:chExt cx="3342376" cy="709692"/>
          </a:xfrm>
          <a:solidFill>
            <a:schemeClr val="bg1"/>
          </a:solidFill>
        </p:grpSpPr>
        <p:sp>
          <p:nvSpPr>
            <p:cNvPr id="194" name="Rectangle: Top Corners Rounded 193">
              <a:extLst>
                <a:ext uri="{FF2B5EF4-FFF2-40B4-BE49-F238E27FC236}">
                  <a16:creationId xmlns:a16="http://schemas.microsoft.com/office/drawing/2014/main" id="{AAEE474F-DB17-9D7C-A4EE-73AB03078AEE}"/>
                </a:ext>
              </a:extLst>
            </p:cNvPr>
            <p:cNvSpPr/>
            <p:nvPr/>
          </p:nvSpPr>
          <p:spPr bwMode="auto">
            <a:xfrm rot="5400000">
              <a:off x="7428157" y="1077253"/>
              <a:ext cx="709076" cy="2336736"/>
            </a:xfrm>
            <a:prstGeom prst="round2SameRect">
              <a:avLst>
                <a:gd name="adj1" fmla="val 10032"/>
                <a:gd name="adj2" fmla="val 0"/>
              </a:avLst>
            </a:prstGeom>
            <a:grpFill/>
            <a:ln>
              <a:solidFill>
                <a:schemeClr val="accent2">
                  <a:lumMod val="60000"/>
                  <a:lumOff val="40000"/>
                </a:schemeClr>
              </a:solidFill>
            </a:ln>
          </p:spPr>
          <p:txBody>
            <a:bodyPr vert="horz" wrap="square" lIns="91440" tIns="45720" rIns="91440" bIns="45720" numCol="1" rtlCol="0" anchor="ctr" anchorCtr="0" compatLnSpc="1">
              <a:prstTxWarp prst="textNoShape">
                <a:avLst/>
              </a:prstTxWarp>
            </a:bodyPr>
            <a:lstStyle/>
            <a:p>
              <a:pPr algn="ctr"/>
              <a:endParaRPr lang="en-US"/>
            </a:p>
          </p:txBody>
        </p:sp>
        <p:sp>
          <p:nvSpPr>
            <p:cNvPr id="195" name="Arrow: Pentagon 194">
              <a:extLst>
                <a:ext uri="{FF2B5EF4-FFF2-40B4-BE49-F238E27FC236}">
                  <a16:creationId xmlns:a16="http://schemas.microsoft.com/office/drawing/2014/main" id="{E2613B39-B4DB-49FA-4BEB-A745B6EC4791}"/>
                </a:ext>
              </a:extLst>
            </p:cNvPr>
            <p:cNvSpPr/>
            <p:nvPr/>
          </p:nvSpPr>
          <p:spPr bwMode="auto">
            <a:xfrm>
              <a:off x="6614327" y="1890467"/>
              <a:ext cx="128196" cy="709074"/>
            </a:xfrm>
            <a:prstGeom prst="homePlate">
              <a:avLst/>
            </a:prstGeom>
            <a:grpFill/>
            <a:ln>
              <a:solidFill>
                <a:schemeClr val="accent2">
                  <a:lumMod val="60000"/>
                  <a:lumOff val="40000"/>
                </a:schemeClr>
              </a:solidFill>
            </a:ln>
            <a:effectLst>
              <a:outerShdw blurRad="50800" dist="38100" algn="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a:endParaRPr lang="en-US"/>
            </a:p>
          </p:txBody>
        </p:sp>
        <p:sp>
          <p:nvSpPr>
            <p:cNvPr id="138" name="Freeform: Shape 137">
              <a:extLst>
                <a:ext uri="{FF2B5EF4-FFF2-40B4-BE49-F238E27FC236}">
                  <a16:creationId xmlns:a16="http://schemas.microsoft.com/office/drawing/2014/main" id="{8E76A3A9-085E-2F12-22EF-05EB4FA172F6}"/>
                </a:ext>
              </a:extLst>
            </p:cNvPr>
            <p:cNvSpPr/>
            <p:nvPr/>
          </p:nvSpPr>
          <p:spPr bwMode="auto">
            <a:xfrm flipH="1">
              <a:off x="5608687" y="2233789"/>
              <a:ext cx="993893" cy="189681"/>
            </a:xfrm>
            <a:custGeom>
              <a:avLst/>
              <a:gdLst>
                <a:gd name="connsiteX0" fmla="*/ 0 w 906780"/>
                <a:gd name="connsiteY0" fmla="*/ 0 h 167640"/>
                <a:gd name="connsiteX1" fmla="*/ 693420 w 906780"/>
                <a:gd name="connsiteY1" fmla="*/ 0 h 167640"/>
                <a:gd name="connsiteX2" fmla="*/ 906780 w 906780"/>
                <a:gd name="connsiteY2" fmla="*/ 167640 h 167640"/>
              </a:gdLst>
              <a:ahLst/>
              <a:cxnLst>
                <a:cxn ang="0">
                  <a:pos x="connsiteX0" y="connsiteY0"/>
                </a:cxn>
                <a:cxn ang="0">
                  <a:pos x="connsiteX1" y="connsiteY1"/>
                </a:cxn>
                <a:cxn ang="0">
                  <a:pos x="connsiteX2" y="connsiteY2"/>
                </a:cxn>
              </a:cxnLst>
              <a:rect l="l" t="t" r="r" b="b"/>
              <a:pathLst>
                <a:path w="906780" h="167640">
                  <a:moveTo>
                    <a:pt x="0" y="0"/>
                  </a:moveTo>
                  <a:lnTo>
                    <a:pt x="693420" y="0"/>
                  </a:lnTo>
                  <a:lnTo>
                    <a:pt x="906780" y="167640"/>
                  </a:lnTo>
                </a:path>
              </a:pathLst>
            </a:custGeom>
            <a:grpFill/>
            <a:ln w="19050">
              <a:solidFill>
                <a:schemeClr val="accent2">
                  <a:lumMod val="60000"/>
                  <a:lumOff val="40000"/>
                </a:schemeClr>
              </a:solidFill>
              <a:headEnd type="diamond" w="med" len="med"/>
              <a:tailEnd type="diamond" w="med" len="med"/>
            </a:ln>
          </p:spPr>
          <p:txBody>
            <a:bodyPr rtlCol="0" anchor="ctr"/>
            <a:lstStyle/>
            <a:p>
              <a:pPr algn="ctr"/>
              <a:endParaRPr lang="en-US"/>
            </a:p>
          </p:txBody>
        </p:sp>
      </p:grpSp>
      <p:grpSp>
        <p:nvGrpSpPr>
          <p:cNvPr id="12" name="Group 11">
            <a:extLst>
              <a:ext uri="{FF2B5EF4-FFF2-40B4-BE49-F238E27FC236}">
                <a16:creationId xmlns:a16="http://schemas.microsoft.com/office/drawing/2014/main" id="{39177326-0E59-FF51-16C0-C5DC8CC3F531}"/>
              </a:ext>
            </a:extLst>
          </p:cNvPr>
          <p:cNvGrpSpPr/>
          <p:nvPr/>
        </p:nvGrpSpPr>
        <p:grpSpPr>
          <a:xfrm>
            <a:off x="7748863" y="3396737"/>
            <a:ext cx="2726201" cy="709076"/>
            <a:chOff x="6224862" y="3396737"/>
            <a:chExt cx="2726201" cy="709076"/>
          </a:xfrm>
          <a:solidFill>
            <a:schemeClr val="bg1"/>
          </a:solidFill>
        </p:grpSpPr>
        <p:sp>
          <p:nvSpPr>
            <p:cNvPr id="200" name="Rectangle: Top Corners Rounded 199">
              <a:extLst>
                <a:ext uri="{FF2B5EF4-FFF2-40B4-BE49-F238E27FC236}">
                  <a16:creationId xmlns:a16="http://schemas.microsoft.com/office/drawing/2014/main" id="{5A330BA9-99BE-9E45-65F7-266469DFDB1E}"/>
                </a:ext>
              </a:extLst>
            </p:cNvPr>
            <p:cNvSpPr/>
            <p:nvPr/>
          </p:nvSpPr>
          <p:spPr bwMode="auto">
            <a:xfrm rot="5400000">
              <a:off x="7428157" y="2582907"/>
              <a:ext cx="709076" cy="2336736"/>
            </a:xfrm>
            <a:prstGeom prst="round2SameRect">
              <a:avLst>
                <a:gd name="adj1" fmla="val 10032"/>
                <a:gd name="adj2" fmla="val 0"/>
              </a:avLst>
            </a:prstGeom>
            <a:grpFill/>
            <a:ln>
              <a:solidFill>
                <a:srgbClr val="FFC000"/>
              </a:solidFill>
            </a:ln>
          </p:spPr>
          <p:txBody>
            <a:bodyPr vert="horz" wrap="square" lIns="91440" tIns="45720" rIns="91440" bIns="45720" numCol="1" rtlCol="0" anchor="ctr" anchorCtr="0" compatLnSpc="1">
              <a:prstTxWarp prst="textNoShape">
                <a:avLst/>
              </a:prstTxWarp>
            </a:bodyPr>
            <a:lstStyle/>
            <a:p>
              <a:pPr algn="ctr"/>
              <a:endParaRPr lang="en-US"/>
            </a:p>
          </p:txBody>
        </p:sp>
        <p:sp>
          <p:nvSpPr>
            <p:cNvPr id="201" name="Arrow: Pentagon 200">
              <a:extLst>
                <a:ext uri="{FF2B5EF4-FFF2-40B4-BE49-F238E27FC236}">
                  <a16:creationId xmlns:a16="http://schemas.microsoft.com/office/drawing/2014/main" id="{774069EE-57B9-1A02-40CC-D95B54FDA6BD}"/>
                </a:ext>
              </a:extLst>
            </p:cNvPr>
            <p:cNvSpPr/>
            <p:nvPr/>
          </p:nvSpPr>
          <p:spPr bwMode="auto">
            <a:xfrm>
              <a:off x="6614327" y="3396738"/>
              <a:ext cx="128196" cy="709074"/>
            </a:xfrm>
            <a:prstGeom prst="homePlate">
              <a:avLst/>
            </a:prstGeom>
            <a:grpFill/>
            <a:ln>
              <a:solidFill>
                <a:srgbClr val="FFC000"/>
              </a:solidFill>
            </a:ln>
            <a:effectLst>
              <a:outerShdw blurRad="50800" dist="38100" algn="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a:endParaRPr lang="en-US"/>
            </a:p>
          </p:txBody>
        </p:sp>
        <p:cxnSp>
          <p:nvCxnSpPr>
            <p:cNvPr id="130" name="Straight Connector 129">
              <a:extLst>
                <a:ext uri="{FF2B5EF4-FFF2-40B4-BE49-F238E27FC236}">
                  <a16:creationId xmlns:a16="http://schemas.microsoft.com/office/drawing/2014/main" id="{88C7720B-4D19-9D60-A3E0-479E3B66A429}"/>
                </a:ext>
              </a:extLst>
            </p:cNvPr>
            <p:cNvCxnSpPr>
              <a:cxnSpLocks/>
            </p:cNvCxnSpPr>
            <p:nvPr/>
          </p:nvCxnSpPr>
          <p:spPr>
            <a:xfrm flipH="1">
              <a:off x="6224862" y="3751306"/>
              <a:ext cx="382688" cy="0"/>
            </a:xfrm>
            <a:prstGeom prst="line">
              <a:avLst/>
            </a:prstGeom>
            <a:grpFill/>
            <a:ln w="19050">
              <a:solidFill>
                <a:srgbClr val="FFC000"/>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6E31911E-CD19-CF91-C54D-D6ACAADCBA7A}"/>
              </a:ext>
            </a:extLst>
          </p:cNvPr>
          <p:cNvGrpSpPr/>
          <p:nvPr/>
        </p:nvGrpSpPr>
        <p:grpSpPr>
          <a:xfrm>
            <a:off x="7132687" y="4902993"/>
            <a:ext cx="3342377" cy="709091"/>
            <a:chOff x="5608686" y="4902992"/>
            <a:chExt cx="3342377" cy="709091"/>
          </a:xfrm>
          <a:solidFill>
            <a:schemeClr val="bg1"/>
          </a:solidFill>
        </p:grpSpPr>
        <p:sp>
          <p:nvSpPr>
            <p:cNvPr id="206" name="Rectangle: Top Corners Rounded 205">
              <a:extLst>
                <a:ext uri="{FF2B5EF4-FFF2-40B4-BE49-F238E27FC236}">
                  <a16:creationId xmlns:a16="http://schemas.microsoft.com/office/drawing/2014/main" id="{ECADD3A5-6802-FBF0-A6ED-885B2A8B0D8E}"/>
                </a:ext>
              </a:extLst>
            </p:cNvPr>
            <p:cNvSpPr/>
            <p:nvPr/>
          </p:nvSpPr>
          <p:spPr bwMode="auto">
            <a:xfrm rot="5400000">
              <a:off x="7428157" y="4089162"/>
              <a:ext cx="709076" cy="2336736"/>
            </a:xfrm>
            <a:prstGeom prst="round2SameRect">
              <a:avLst>
                <a:gd name="adj1" fmla="val 10032"/>
                <a:gd name="adj2" fmla="val 0"/>
              </a:avLst>
            </a:prstGeom>
            <a:grpFill/>
            <a:ln>
              <a:solidFill>
                <a:schemeClr val="accent6">
                  <a:lumMod val="60000"/>
                  <a:lumOff val="40000"/>
                </a:schemeClr>
              </a:solidFill>
            </a:ln>
          </p:spPr>
          <p:txBody>
            <a:bodyPr vert="horz" wrap="square" lIns="91440" tIns="45720" rIns="91440" bIns="45720" numCol="1" rtlCol="0" anchor="ctr" anchorCtr="0" compatLnSpc="1">
              <a:prstTxWarp prst="textNoShape">
                <a:avLst/>
              </a:prstTxWarp>
            </a:bodyPr>
            <a:lstStyle/>
            <a:p>
              <a:pPr algn="ctr"/>
              <a:endParaRPr lang="en-US"/>
            </a:p>
          </p:txBody>
        </p:sp>
        <p:sp>
          <p:nvSpPr>
            <p:cNvPr id="207" name="Arrow: Pentagon 206">
              <a:extLst>
                <a:ext uri="{FF2B5EF4-FFF2-40B4-BE49-F238E27FC236}">
                  <a16:creationId xmlns:a16="http://schemas.microsoft.com/office/drawing/2014/main" id="{D272D78F-36B1-4975-DF30-D1C371536AFA}"/>
                </a:ext>
              </a:extLst>
            </p:cNvPr>
            <p:cNvSpPr/>
            <p:nvPr/>
          </p:nvSpPr>
          <p:spPr bwMode="auto">
            <a:xfrm>
              <a:off x="6614327" y="4903009"/>
              <a:ext cx="128196" cy="709074"/>
            </a:xfrm>
            <a:prstGeom prst="homePlate">
              <a:avLst/>
            </a:prstGeom>
            <a:grpFill/>
            <a:ln>
              <a:solidFill>
                <a:schemeClr val="accent6">
                  <a:lumMod val="60000"/>
                  <a:lumOff val="40000"/>
                </a:schemeClr>
              </a:solidFill>
            </a:ln>
            <a:effectLst>
              <a:outerShdw blurRad="50800" dist="38100" algn="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a:endParaRPr lang="en-US"/>
            </a:p>
          </p:txBody>
        </p:sp>
        <p:sp>
          <p:nvSpPr>
            <p:cNvPr id="134" name="Freeform: Shape 133">
              <a:extLst>
                <a:ext uri="{FF2B5EF4-FFF2-40B4-BE49-F238E27FC236}">
                  <a16:creationId xmlns:a16="http://schemas.microsoft.com/office/drawing/2014/main" id="{72D93FCA-1F66-457E-787B-F2183AC9AA57}"/>
                </a:ext>
              </a:extLst>
            </p:cNvPr>
            <p:cNvSpPr/>
            <p:nvPr/>
          </p:nvSpPr>
          <p:spPr bwMode="auto">
            <a:xfrm flipH="1" flipV="1">
              <a:off x="5608686" y="5037476"/>
              <a:ext cx="993893" cy="218275"/>
            </a:xfrm>
            <a:custGeom>
              <a:avLst/>
              <a:gdLst>
                <a:gd name="connsiteX0" fmla="*/ 0 w 906780"/>
                <a:gd name="connsiteY0" fmla="*/ 0 h 167640"/>
                <a:gd name="connsiteX1" fmla="*/ 693420 w 906780"/>
                <a:gd name="connsiteY1" fmla="*/ 0 h 167640"/>
                <a:gd name="connsiteX2" fmla="*/ 906780 w 906780"/>
                <a:gd name="connsiteY2" fmla="*/ 167640 h 167640"/>
              </a:gdLst>
              <a:ahLst/>
              <a:cxnLst>
                <a:cxn ang="0">
                  <a:pos x="connsiteX0" y="connsiteY0"/>
                </a:cxn>
                <a:cxn ang="0">
                  <a:pos x="connsiteX1" y="connsiteY1"/>
                </a:cxn>
                <a:cxn ang="0">
                  <a:pos x="connsiteX2" y="connsiteY2"/>
                </a:cxn>
              </a:cxnLst>
              <a:rect l="l" t="t" r="r" b="b"/>
              <a:pathLst>
                <a:path w="906780" h="167640">
                  <a:moveTo>
                    <a:pt x="0" y="0"/>
                  </a:moveTo>
                  <a:lnTo>
                    <a:pt x="693420" y="0"/>
                  </a:lnTo>
                  <a:lnTo>
                    <a:pt x="906780" y="167640"/>
                  </a:lnTo>
                </a:path>
              </a:pathLst>
            </a:custGeom>
            <a:grpFill/>
            <a:ln w="19050">
              <a:solidFill>
                <a:schemeClr val="accent6">
                  <a:lumMod val="60000"/>
                  <a:lumOff val="40000"/>
                </a:schemeClr>
              </a:solidFill>
              <a:headEnd type="diamond" w="med" len="med"/>
              <a:tailEnd type="diamond" w="med" len="med"/>
            </a:ln>
          </p:spPr>
          <p:txBody>
            <a:bodyPr rtlCol="0" anchor="ctr"/>
            <a:lstStyle/>
            <a:p>
              <a:pPr algn="ctr"/>
              <a:endParaRPr lang="en-US"/>
            </a:p>
          </p:txBody>
        </p:sp>
      </p:grpSp>
      <p:grpSp>
        <p:nvGrpSpPr>
          <p:cNvPr id="11" name="Group 10">
            <a:extLst>
              <a:ext uri="{FF2B5EF4-FFF2-40B4-BE49-F238E27FC236}">
                <a16:creationId xmlns:a16="http://schemas.microsoft.com/office/drawing/2014/main" id="{F1D8324C-4919-26E9-751F-A18F22F6FD6D}"/>
              </a:ext>
            </a:extLst>
          </p:cNvPr>
          <p:cNvGrpSpPr/>
          <p:nvPr/>
        </p:nvGrpSpPr>
        <p:grpSpPr>
          <a:xfrm>
            <a:off x="7635925" y="2643601"/>
            <a:ext cx="2839139" cy="709076"/>
            <a:chOff x="6111924" y="2643601"/>
            <a:chExt cx="2839139" cy="709076"/>
          </a:xfrm>
          <a:solidFill>
            <a:schemeClr val="bg1"/>
          </a:solidFill>
        </p:grpSpPr>
        <p:sp>
          <p:nvSpPr>
            <p:cNvPr id="197" name="Rectangle: Top Corners Rounded 196">
              <a:extLst>
                <a:ext uri="{FF2B5EF4-FFF2-40B4-BE49-F238E27FC236}">
                  <a16:creationId xmlns:a16="http://schemas.microsoft.com/office/drawing/2014/main" id="{2B3BC46B-D1DB-318A-A1F1-F37387E21575}"/>
                </a:ext>
              </a:extLst>
            </p:cNvPr>
            <p:cNvSpPr/>
            <p:nvPr/>
          </p:nvSpPr>
          <p:spPr bwMode="auto">
            <a:xfrm rot="5400000">
              <a:off x="7428157" y="1829771"/>
              <a:ext cx="709076" cy="2336736"/>
            </a:xfrm>
            <a:prstGeom prst="round2SameRect">
              <a:avLst>
                <a:gd name="adj1" fmla="val 10032"/>
                <a:gd name="adj2" fmla="val 0"/>
              </a:avLst>
            </a:prstGeom>
            <a:grpFill/>
            <a:ln>
              <a:solidFill>
                <a:schemeClr val="accent3">
                  <a:lumMod val="75000"/>
                </a:schemeClr>
              </a:solidFill>
            </a:ln>
          </p:spPr>
          <p:txBody>
            <a:bodyPr vert="horz" wrap="square" lIns="91440" tIns="45720" rIns="91440" bIns="45720" numCol="1" rtlCol="0" anchor="ctr" anchorCtr="0" compatLnSpc="1">
              <a:prstTxWarp prst="textNoShape">
                <a:avLst/>
              </a:prstTxWarp>
            </a:bodyPr>
            <a:lstStyle/>
            <a:p>
              <a:pPr algn="ctr"/>
              <a:endParaRPr lang="en-US"/>
            </a:p>
          </p:txBody>
        </p:sp>
        <p:sp>
          <p:nvSpPr>
            <p:cNvPr id="198" name="Arrow: Pentagon 197">
              <a:extLst>
                <a:ext uri="{FF2B5EF4-FFF2-40B4-BE49-F238E27FC236}">
                  <a16:creationId xmlns:a16="http://schemas.microsoft.com/office/drawing/2014/main" id="{9EBEF3FE-971D-A87A-E76F-84B05A81A084}"/>
                </a:ext>
              </a:extLst>
            </p:cNvPr>
            <p:cNvSpPr/>
            <p:nvPr/>
          </p:nvSpPr>
          <p:spPr bwMode="auto">
            <a:xfrm>
              <a:off x="6614327" y="2643603"/>
              <a:ext cx="128196" cy="709074"/>
            </a:xfrm>
            <a:prstGeom prst="homePlate">
              <a:avLst/>
            </a:prstGeom>
            <a:grpFill/>
            <a:ln>
              <a:solidFill>
                <a:schemeClr val="accent3">
                  <a:lumMod val="75000"/>
                </a:schemeClr>
              </a:solidFill>
            </a:ln>
            <a:effectLst>
              <a:outerShdw blurRad="50800" dist="38100" algn="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a:endParaRPr lang="en-US"/>
            </a:p>
          </p:txBody>
        </p:sp>
        <p:sp>
          <p:nvSpPr>
            <p:cNvPr id="139" name="Freeform: Shape 138">
              <a:extLst>
                <a:ext uri="{FF2B5EF4-FFF2-40B4-BE49-F238E27FC236}">
                  <a16:creationId xmlns:a16="http://schemas.microsoft.com/office/drawing/2014/main" id="{4EE2891E-73D2-9E59-291D-E2E48B4BD6D2}"/>
                </a:ext>
              </a:extLst>
            </p:cNvPr>
            <p:cNvSpPr/>
            <p:nvPr/>
          </p:nvSpPr>
          <p:spPr bwMode="auto">
            <a:xfrm flipH="1">
              <a:off x="6111924" y="2965259"/>
              <a:ext cx="485685" cy="276756"/>
            </a:xfrm>
            <a:custGeom>
              <a:avLst/>
              <a:gdLst>
                <a:gd name="connsiteX0" fmla="*/ 0 w 655320"/>
                <a:gd name="connsiteY0" fmla="*/ 0 h 83820"/>
                <a:gd name="connsiteX1" fmla="*/ 449580 w 655320"/>
                <a:gd name="connsiteY1" fmla="*/ 0 h 83820"/>
                <a:gd name="connsiteX2" fmla="*/ 655320 w 655320"/>
                <a:gd name="connsiteY2" fmla="*/ 83820 h 83820"/>
              </a:gdLst>
              <a:ahLst/>
              <a:cxnLst>
                <a:cxn ang="0">
                  <a:pos x="connsiteX0" y="connsiteY0"/>
                </a:cxn>
                <a:cxn ang="0">
                  <a:pos x="connsiteX1" y="connsiteY1"/>
                </a:cxn>
                <a:cxn ang="0">
                  <a:pos x="connsiteX2" y="connsiteY2"/>
                </a:cxn>
              </a:cxnLst>
              <a:rect l="l" t="t" r="r" b="b"/>
              <a:pathLst>
                <a:path w="655320" h="83820">
                  <a:moveTo>
                    <a:pt x="0" y="0"/>
                  </a:moveTo>
                  <a:lnTo>
                    <a:pt x="449580" y="0"/>
                  </a:lnTo>
                  <a:lnTo>
                    <a:pt x="655320" y="83820"/>
                  </a:lnTo>
                </a:path>
              </a:pathLst>
            </a:custGeom>
            <a:grpFill/>
            <a:ln w="19050">
              <a:solidFill>
                <a:schemeClr val="accent3">
                  <a:lumMod val="75000"/>
                </a:schemeClr>
              </a:solidFill>
              <a:headEnd type="diamond" w="med" len="med"/>
              <a:tailEnd type="diamond" w="med" len="med"/>
            </a:ln>
          </p:spPr>
          <p:txBody>
            <a:bodyPr rtlCol="0" anchor="ctr"/>
            <a:lstStyle/>
            <a:p>
              <a:pPr algn="ctr"/>
              <a:endParaRPr lang="en-US"/>
            </a:p>
          </p:txBody>
        </p:sp>
      </p:grpSp>
      <p:grpSp>
        <p:nvGrpSpPr>
          <p:cNvPr id="13" name="Group 12">
            <a:extLst>
              <a:ext uri="{FF2B5EF4-FFF2-40B4-BE49-F238E27FC236}">
                <a16:creationId xmlns:a16="http://schemas.microsoft.com/office/drawing/2014/main" id="{8B3067E6-B387-B067-0DB8-0C769B88A992}"/>
              </a:ext>
            </a:extLst>
          </p:cNvPr>
          <p:cNvGrpSpPr/>
          <p:nvPr/>
        </p:nvGrpSpPr>
        <p:grpSpPr>
          <a:xfrm>
            <a:off x="7635925" y="4149873"/>
            <a:ext cx="2839139" cy="709076"/>
            <a:chOff x="6111924" y="4149873"/>
            <a:chExt cx="2839139" cy="709076"/>
          </a:xfrm>
          <a:solidFill>
            <a:schemeClr val="bg1"/>
          </a:solidFill>
        </p:grpSpPr>
        <p:sp>
          <p:nvSpPr>
            <p:cNvPr id="203" name="Rectangle: Top Corners Rounded 202">
              <a:extLst>
                <a:ext uri="{FF2B5EF4-FFF2-40B4-BE49-F238E27FC236}">
                  <a16:creationId xmlns:a16="http://schemas.microsoft.com/office/drawing/2014/main" id="{0ABAAC4F-B436-1845-88EB-92D0B6199480}"/>
                </a:ext>
              </a:extLst>
            </p:cNvPr>
            <p:cNvSpPr/>
            <p:nvPr/>
          </p:nvSpPr>
          <p:spPr bwMode="auto">
            <a:xfrm rot="5400000">
              <a:off x="7428157" y="3336043"/>
              <a:ext cx="709076" cy="2336736"/>
            </a:xfrm>
            <a:prstGeom prst="round2SameRect">
              <a:avLst>
                <a:gd name="adj1" fmla="val 10032"/>
                <a:gd name="adj2" fmla="val 0"/>
              </a:avLst>
            </a:prstGeom>
            <a:grpFill/>
            <a:ln>
              <a:solidFill>
                <a:schemeClr val="accent5">
                  <a:lumMod val="60000"/>
                  <a:lumOff val="40000"/>
                </a:schemeClr>
              </a:solidFill>
            </a:ln>
          </p:spPr>
          <p:txBody>
            <a:bodyPr vert="horz" wrap="square" lIns="91440" tIns="45720" rIns="91440" bIns="45720" numCol="1" rtlCol="0" anchor="ctr" anchorCtr="0" compatLnSpc="1">
              <a:prstTxWarp prst="textNoShape">
                <a:avLst/>
              </a:prstTxWarp>
            </a:bodyPr>
            <a:lstStyle/>
            <a:p>
              <a:pPr algn="ctr"/>
              <a:endParaRPr lang="en-US"/>
            </a:p>
          </p:txBody>
        </p:sp>
        <p:sp>
          <p:nvSpPr>
            <p:cNvPr id="204" name="Arrow: Pentagon 203">
              <a:extLst>
                <a:ext uri="{FF2B5EF4-FFF2-40B4-BE49-F238E27FC236}">
                  <a16:creationId xmlns:a16="http://schemas.microsoft.com/office/drawing/2014/main" id="{E38481AA-BA21-A5D0-48FF-EC316DD812AE}"/>
                </a:ext>
              </a:extLst>
            </p:cNvPr>
            <p:cNvSpPr/>
            <p:nvPr/>
          </p:nvSpPr>
          <p:spPr bwMode="auto">
            <a:xfrm>
              <a:off x="6614327" y="4149874"/>
              <a:ext cx="128196" cy="709074"/>
            </a:xfrm>
            <a:prstGeom prst="homePlate">
              <a:avLst/>
            </a:prstGeom>
            <a:grpFill/>
            <a:ln>
              <a:solidFill>
                <a:schemeClr val="accent5">
                  <a:lumMod val="60000"/>
                  <a:lumOff val="40000"/>
                </a:schemeClr>
              </a:solidFill>
            </a:ln>
            <a:effectLst>
              <a:outerShdw blurRad="50800" dist="38100" algn="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a:endParaRPr lang="en-US"/>
            </a:p>
          </p:txBody>
        </p:sp>
        <p:sp>
          <p:nvSpPr>
            <p:cNvPr id="135" name="Freeform: Shape 134">
              <a:extLst>
                <a:ext uri="{FF2B5EF4-FFF2-40B4-BE49-F238E27FC236}">
                  <a16:creationId xmlns:a16="http://schemas.microsoft.com/office/drawing/2014/main" id="{1F3C95A8-E8B6-E2C7-9DD1-0CEA66BCA31E}"/>
                </a:ext>
              </a:extLst>
            </p:cNvPr>
            <p:cNvSpPr/>
            <p:nvPr/>
          </p:nvSpPr>
          <p:spPr bwMode="auto">
            <a:xfrm flipH="1" flipV="1">
              <a:off x="6111924" y="4247526"/>
              <a:ext cx="485686" cy="276756"/>
            </a:xfrm>
            <a:custGeom>
              <a:avLst/>
              <a:gdLst>
                <a:gd name="connsiteX0" fmla="*/ 0 w 655320"/>
                <a:gd name="connsiteY0" fmla="*/ 0 h 83820"/>
                <a:gd name="connsiteX1" fmla="*/ 449580 w 655320"/>
                <a:gd name="connsiteY1" fmla="*/ 0 h 83820"/>
                <a:gd name="connsiteX2" fmla="*/ 655320 w 655320"/>
                <a:gd name="connsiteY2" fmla="*/ 83820 h 83820"/>
              </a:gdLst>
              <a:ahLst/>
              <a:cxnLst>
                <a:cxn ang="0">
                  <a:pos x="connsiteX0" y="connsiteY0"/>
                </a:cxn>
                <a:cxn ang="0">
                  <a:pos x="connsiteX1" y="connsiteY1"/>
                </a:cxn>
                <a:cxn ang="0">
                  <a:pos x="connsiteX2" y="connsiteY2"/>
                </a:cxn>
              </a:cxnLst>
              <a:rect l="l" t="t" r="r" b="b"/>
              <a:pathLst>
                <a:path w="655320" h="83820">
                  <a:moveTo>
                    <a:pt x="0" y="0"/>
                  </a:moveTo>
                  <a:lnTo>
                    <a:pt x="449580" y="0"/>
                  </a:lnTo>
                  <a:lnTo>
                    <a:pt x="655320" y="83820"/>
                  </a:lnTo>
                </a:path>
              </a:pathLst>
            </a:custGeom>
            <a:grpFill/>
            <a:ln w="19050">
              <a:solidFill>
                <a:schemeClr val="accent5">
                  <a:lumMod val="60000"/>
                  <a:lumOff val="40000"/>
                </a:schemeClr>
              </a:solidFill>
              <a:headEnd type="diamond" w="med" len="med"/>
              <a:tailEnd type="diamond" w="med" len="med"/>
            </a:ln>
          </p:spPr>
          <p:txBody>
            <a:bodyPr rtlCol="0" anchor="ctr"/>
            <a:lstStyle/>
            <a:p>
              <a:pPr algn="ctr"/>
              <a:endParaRPr lang="en-US"/>
            </a:p>
          </p:txBody>
        </p:sp>
      </p:grpSp>
      <p:sp>
        <p:nvSpPr>
          <p:cNvPr id="169" name="TextBox 168">
            <a:extLst>
              <a:ext uri="{FF2B5EF4-FFF2-40B4-BE49-F238E27FC236}">
                <a16:creationId xmlns:a16="http://schemas.microsoft.com/office/drawing/2014/main" id="{C7F7560D-0A46-E7A1-D21F-8AD5CD06AA8B}"/>
              </a:ext>
            </a:extLst>
          </p:cNvPr>
          <p:cNvSpPr txBox="1"/>
          <p:nvPr/>
        </p:nvSpPr>
        <p:spPr>
          <a:xfrm>
            <a:off x="8709959" y="5082631"/>
            <a:ext cx="1420018" cy="400110"/>
          </a:xfrm>
          <a:prstGeom prst="rect">
            <a:avLst/>
          </a:prstGeom>
          <a:noFill/>
        </p:spPr>
        <p:txBody>
          <a:bodyPr wrap="square" anchor="ctr">
            <a:spAutoFit/>
          </a:bodyPr>
          <a:lstStyle/>
          <a:p>
            <a:pPr fontAlgn="base"/>
            <a:r>
              <a:rPr lang="en-US" sz="2000" dirty="0"/>
              <a:t>ABUJA</a:t>
            </a:r>
          </a:p>
        </p:txBody>
      </p:sp>
      <p:sp>
        <p:nvSpPr>
          <p:cNvPr id="214" name="TextBox 213">
            <a:extLst>
              <a:ext uri="{FF2B5EF4-FFF2-40B4-BE49-F238E27FC236}">
                <a16:creationId xmlns:a16="http://schemas.microsoft.com/office/drawing/2014/main" id="{37492AE0-E03D-532C-599C-C94D86166BA1}"/>
              </a:ext>
            </a:extLst>
          </p:cNvPr>
          <p:cNvSpPr txBox="1"/>
          <p:nvPr/>
        </p:nvSpPr>
        <p:spPr>
          <a:xfrm>
            <a:off x="8701197" y="1295989"/>
            <a:ext cx="1136682" cy="400110"/>
          </a:xfrm>
          <a:prstGeom prst="rect">
            <a:avLst/>
          </a:prstGeom>
          <a:noFill/>
        </p:spPr>
        <p:txBody>
          <a:bodyPr wrap="square" anchor="ctr">
            <a:spAutoFit/>
          </a:bodyPr>
          <a:lstStyle/>
          <a:p>
            <a:pPr fontAlgn="base"/>
            <a:r>
              <a:rPr lang="en-US" sz="2000" dirty="0"/>
              <a:t>VI</a:t>
            </a:r>
          </a:p>
        </p:txBody>
      </p:sp>
      <p:sp>
        <p:nvSpPr>
          <p:cNvPr id="216" name="TextBox 215">
            <a:extLst>
              <a:ext uri="{FF2B5EF4-FFF2-40B4-BE49-F238E27FC236}">
                <a16:creationId xmlns:a16="http://schemas.microsoft.com/office/drawing/2014/main" id="{AFF01026-5530-47D0-3556-1C36259EF6E5}"/>
              </a:ext>
            </a:extLst>
          </p:cNvPr>
          <p:cNvSpPr txBox="1"/>
          <p:nvPr/>
        </p:nvSpPr>
        <p:spPr>
          <a:xfrm>
            <a:off x="8692434" y="2044917"/>
            <a:ext cx="1437545" cy="398003"/>
          </a:xfrm>
          <a:prstGeom prst="rect">
            <a:avLst/>
          </a:prstGeom>
          <a:noFill/>
        </p:spPr>
        <p:txBody>
          <a:bodyPr wrap="square" anchor="ctr">
            <a:spAutoFit/>
          </a:bodyPr>
          <a:lstStyle/>
          <a:p>
            <a:pPr fontAlgn="base"/>
            <a:r>
              <a:rPr lang="en-US" sz="2000" dirty="0"/>
              <a:t>LEKKI</a:t>
            </a:r>
          </a:p>
        </p:txBody>
      </p:sp>
      <p:sp>
        <p:nvSpPr>
          <p:cNvPr id="218" name="TextBox 217">
            <a:extLst>
              <a:ext uri="{FF2B5EF4-FFF2-40B4-BE49-F238E27FC236}">
                <a16:creationId xmlns:a16="http://schemas.microsoft.com/office/drawing/2014/main" id="{260EADA1-EEF8-7E4E-B298-CD9E2AC2B0B9}"/>
              </a:ext>
            </a:extLst>
          </p:cNvPr>
          <p:cNvSpPr txBox="1"/>
          <p:nvPr/>
        </p:nvSpPr>
        <p:spPr>
          <a:xfrm>
            <a:off x="8757233" y="2795059"/>
            <a:ext cx="1372744" cy="400110"/>
          </a:xfrm>
          <a:prstGeom prst="rect">
            <a:avLst/>
          </a:prstGeom>
          <a:noFill/>
        </p:spPr>
        <p:txBody>
          <a:bodyPr wrap="square" anchor="ctr">
            <a:spAutoFit/>
          </a:bodyPr>
          <a:lstStyle/>
          <a:p>
            <a:pPr fontAlgn="base"/>
            <a:r>
              <a:rPr lang="en-US" sz="2000" dirty="0"/>
              <a:t>AGUNGI</a:t>
            </a:r>
          </a:p>
        </p:txBody>
      </p:sp>
      <p:sp>
        <p:nvSpPr>
          <p:cNvPr id="219" name="TextBox 218">
            <a:extLst>
              <a:ext uri="{FF2B5EF4-FFF2-40B4-BE49-F238E27FC236}">
                <a16:creationId xmlns:a16="http://schemas.microsoft.com/office/drawing/2014/main" id="{D3249799-08EA-BB21-41CF-88A7C6FA9C58}"/>
              </a:ext>
            </a:extLst>
          </p:cNvPr>
          <p:cNvSpPr txBox="1"/>
          <p:nvPr/>
        </p:nvSpPr>
        <p:spPr>
          <a:xfrm>
            <a:off x="8813926" y="3560917"/>
            <a:ext cx="1667915" cy="400110"/>
          </a:xfrm>
          <a:prstGeom prst="rect">
            <a:avLst/>
          </a:prstGeom>
          <a:noFill/>
        </p:spPr>
        <p:txBody>
          <a:bodyPr wrap="square" anchor="ctr">
            <a:spAutoFit/>
          </a:bodyPr>
          <a:lstStyle/>
          <a:p>
            <a:pPr fontAlgn="base"/>
            <a:r>
              <a:rPr lang="en-US" sz="2000" dirty="0"/>
              <a:t>OLOGOLO</a:t>
            </a:r>
          </a:p>
        </p:txBody>
      </p:sp>
      <p:sp>
        <p:nvSpPr>
          <p:cNvPr id="220" name="TextBox 219">
            <a:extLst>
              <a:ext uri="{FF2B5EF4-FFF2-40B4-BE49-F238E27FC236}">
                <a16:creationId xmlns:a16="http://schemas.microsoft.com/office/drawing/2014/main" id="{B0D750FD-9634-615C-B7A7-F41DFEF27E4E}"/>
              </a:ext>
            </a:extLst>
          </p:cNvPr>
          <p:cNvSpPr txBox="1"/>
          <p:nvPr/>
        </p:nvSpPr>
        <p:spPr>
          <a:xfrm>
            <a:off x="8692433" y="4299428"/>
            <a:ext cx="1404461" cy="400110"/>
          </a:xfrm>
          <a:prstGeom prst="rect">
            <a:avLst/>
          </a:prstGeom>
          <a:noFill/>
        </p:spPr>
        <p:txBody>
          <a:bodyPr wrap="square" anchor="ctr">
            <a:spAutoFit/>
          </a:bodyPr>
          <a:lstStyle/>
          <a:p>
            <a:pPr fontAlgn="base"/>
            <a:r>
              <a:rPr lang="en-US" sz="2000" dirty="0"/>
              <a:t>ILORIN</a:t>
            </a:r>
          </a:p>
        </p:txBody>
      </p:sp>
      <p:sp>
        <p:nvSpPr>
          <p:cNvPr id="221" name="TextBox 220">
            <a:extLst>
              <a:ext uri="{FF2B5EF4-FFF2-40B4-BE49-F238E27FC236}">
                <a16:creationId xmlns:a16="http://schemas.microsoft.com/office/drawing/2014/main" id="{9415FD57-5888-42B9-4909-6F6DEFB237B0}"/>
              </a:ext>
            </a:extLst>
          </p:cNvPr>
          <p:cNvSpPr txBox="1"/>
          <p:nvPr/>
        </p:nvSpPr>
        <p:spPr>
          <a:xfrm>
            <a:off x="8432958" y="5656739"/>
            <a:ext cx="1792886" cy="707886"/>
          </a:xfrm>
          <a:prstGeom prst="rect">
            <a:avLst/>
          </a:prstGeom>
          <a:noFill/>
        </p:spPr>
        <p:txBody>
          <a:bodyPr wrap="square" anchor="ctr">
            <a:spAutoFit/>
          </a:bodyPr>
          <a:lstStyle/>
          <a:p>
            <a:pPr algn="ctr" fontAlgn="base"/>
            <a:r>
              <a:rPr lang="en-US" sz="2000" dirty="0"/>
              <a:t>PORT HARCOURT</a:t>
            </a:r>
          </a:p>
        </p:txBody>
      </p:sp>
      <p:grpSp>
        <p:nvGrpSpPr>
          <p:cNvPr id="3" name="Group 2">
            <a:extLst>
              <a:ext uri="{FF2B5EF4-FFF2-40B4-BE49-F238E27FC236}">
                <a16:creationId xmlns:a16="http://schemas.microsoft.com/office/drawing/2014/main" id="{7A8B7CD2-3A39-CA13-8618-0E882291668B}"/>
              </a:ext>
            </a:extLst>
          </p:cNvPr>
          <p:cNvGrpSpPr/>
          <p:nvPr/>
        </p:nvGrpSpPr>
        <p:grpSpPr>
          <a:xfrm>
            <a:off x="4637842" y="2235467"/>
            <a:ext cx="3031670" cy="3031669"/>
            <a:chOff x="3113842" y="2235466"/>
            <a:chExt cx="3031670" cy="3031669"/>
          </a:xfrm>
        </p:grpSpPr>
        <p:sp>
          <p:nvSpPr>
            <p:cNvPr id="21" name="Oval 20">
              <a:extLst>
                <a:ext uri="{FF2B5EF4-FFF2-40B4-BE49-F238E27FC236}">
                  <a16:creationId xmlns:a16="http://schemas.microsoft.com/office/drawing/2014/main" id="{62707EAB-C2EB-CACF-313D-E294BEFD36EE}"/>
                </a:ext>
              </a:extLst>
            </p:cNvPr>
            <p:cNvSpPr/>
            <p:nvPr/>
          </p:nvSpPr>
          <p:spPr bwMode="auto">
            <a:xfrm>
              <a:off x="3113842" y="2235466"/>
              <a:ext cx="3031670" cy="3031669"/>
            </a:xfrm>
            <a:prstGeom prst="ellipse">
              <a:avLst/>
            </a:prstGeom>
            <a:solidFill>
              <a:schemeClr val="bg2"/>
            </a:solidFill>
            <a:ln w="28575">
              <a:solidFill>
                <a:schemeClr val="bg1">
                  <a:lumMod val="50000"/>
                </a:schemeClr>
              </a:solidFill>
            </a:ln>
          </p:spPr>
          <p:txBody>
            <a:bodyPr vert="horz" wrap="square" lIns="91440" tIns="45720" rIns="91440" bIns="45720" numCol="1" rtlCol="0" anchor="ctr" anchorCtr="0" compatLnSpc="1">
              <a:prstTxWarp prst="textNoShape">
                <a:avLst/>
              </a:prstTxWarp>
            </a:bodyPr>
            <a:lstStyle/>
            <a:p>
              <a:pPr algn="ctr"/>
              <a:endParaRPr lang="en-US"/>
            </a:p>
          </p:txBody>
        </p:sp>
        <p:sp>
          <p:nvSpPr>
            <p:cNvPr id="4" name="Oval 3">
              <a:extLst>
                <a:ext uri="{FF2B5EF4-FFF2-40B4-BE49-F238E27FC236}">
                  <a16:creationId xmlns:a16="http://schemas.microsoft.com/office/drawing/2014/main" id="{6AD5E151-1D57-91BB-08F9-DF061728A641}"/>
                </a:ext>
              </a:extLst>
            </p:cNvPr>
            <p:cNvSpPr/>
            <p:nvPr/>
          </p:nvSpPr>
          <p:spPr bwMode="auto">
            <a:xfrm>
              <a:off x="3381980" y="2503604"/>
              <a:ext cx="2495394" cy="2495392"/>
            </a:xfrm>
            <a:prstGeom prst="ellipse">
              <a:avLst/>
            </a:prstGeom>
            <a:solidFill>
              <a:schemeClr val="bg2"/>
            </a:solidFill>
            <a:ln w="28575">
              <a:solidFill>
                <a:schemeClr val="bg1">
                  <a:lumMod val="50000"/>
                </a:schemeClr>
              </a:solidFill>
            </a:ln>
          </p:spPr>
          <p:txBody>
            <a:bodyPr vert="horz" wrap="square" lIns="91440" tIns="45720" rIns="91440" bIns="45720" numCol="1" rtlCol="0" anchor="ctr" anchorCtr="0" compatLnSpc="1">
              <a:prstTxWarp prst="textNoShape">
                <a:avLst/>
              </a:prstTxWarp>
            </a:bodyPr>
            <a:lstStyle/>
            <a:p>
              <a:pPr algn="ctr"/>
              <a:r>
                <a:rPr lang="en-US" sz="2000" dirty="0"/>
                <a:t>AREAS AND LOCATIONS </a:t>
              </a:r>
            </a:p>
          </p:txBody>
        </p:sp>
      </p:grpSp>
      <p:sp>
        <p:nvSpPr>
          <p:cNvPr id="24" name="Oval 38">
            <a:extLst>
              <a:ext uri="{FF2B5EF4-FFF2-40B4-BE49-F238E27FC236}">
                <a16:creationId xmlns:a16="http://schemas.microsoft.com/office/drawing/2014/main" id="{69AB7BF5-2C60-9BBC-4B62-8E8075D3F8CF}"/>
              </a:ext>
            </a:extLst>
          </p:cNvPr>
          <p:cNvSpPr/>
          <p:nvPr/>
        </p:nvSpPr>
        <p:spPr>
          <a:xfrm>
            <a:off x="3685668" y="1070364"/>
            <a:ext cx="739543" cy="758275"/>
          </a:xfrm>
          <a:prstGeom prst="ellipse">
            <a:avLst/>
          </a:prstGeom>
          <a:solidFill>
            <a:schemeClr val="bg2">
              <a:lumMod val="75000"/>
            </a:schemeClr>
          </a:solidFill>
          <a:ln w="6350">
            <a:solidFill>
              <a:schemeClr val="bg1">
                <a:lumMod val="85000"/>
              </a:schemeClr>
            </a:solidFill>
          </a:ln>
          <a:effectLst>
            <a:outerShdw blurRad="1079500" dist="1143000" dir="2700000" sx="80000" sy="8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400" dirty="0">
              <a:solidFill>
                <a:schemeClr val="tx1">
                  <a:lumMod val="95000"/>
                  <a:lumOff val="5000"/>
                </a:schemeClr>
              </a:solidFill>
              <a:highlight>
                <a:srgbClr val="00FFFF"/>
              </a:highlight>
            </a:endParaRPr>
          </a:p>
        </p:txBody>
      </p:sp>
      <p:sp>
        <p:nvSpPr>
          <p:cNvPr id="25" name="Oval 38">
            <a:extLst>
              <a:ext uri="{FF2B5EF4-FFF2-40B4-BE49-F238E27FC236}">
                <a16:creationId xmlns:a16="http://schemas.microsoft.com/office/drawing/2014/main" id="{E5BBB361-FEAA-5A47-85D7-E9D3C17ECD57}"/>
              </a:ext>
            </a:extLst>
          </p:cNvPr>
          <p:cNvSpPr/>
          <p:nvPr/>
        </p:nvSpPr>
        <p:spPr>
          <a:xfrm>
            <a:off x="3662597" y="1860905"/>
            <a:ext cx="739543" cy="758275"/>
          </a:xfrm>
          <a:prstGeom prst="ellipse">
            <a:avLst/>
          </a:prstGeom>
          <a:solidFill>
            <a:srgbClr val="92D050"/>
          </a:solidFill>
          <a:ln w="6350">
            <a:solidFill>
              <a:schemeClr val="bg1">
                <a:lumMod val="85000"/>
              </a:schemeClr>
            </a:solidFill>
          </a:ln>
          <a:effectLst>
            <a:outerShdw blurRad="1079500" dist="1143000" dir="2700000" sx="80000" sy="8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400">
              <a:solidFill>
                <a:schemeClr val="tx1">
                  <a:lumMod val="95000"/>
                  <a:lumOff val="5000"/>
                </a:schemeClr>
              </a:solidFill>
            </a:endParaRPr>
          </a:p>
        </p:txBody>
      </p:sp>
      <p:sp>
        <p:nvSpPr>
          <p:cNvPr id="26" name="Oval 38">
            <a:extLst>
              <a:ext uri="{FF2B5EF4-FFF2-40B4-BE49-F238E27FC236}">
                <a16:creationId xmlns:a16="http://schemas.microsoft.com/office/drawing/2014/main" id="{46E4C00E-7D32-D0DB-C40B-D072BDD4ED3B}"/>
              </a:ext>
            </a:extLst>
          </p:cNvPr>
          <p:cNvSpPr/>
          <p:nvPr/>
        </p:nvSpPr>
        <p:spPr>
          <a:xfrm>
            <a:off x="3551760" y="2602603"/>
            <a:ext cx="739543" cy="758275"/>
          </a:xfrm>
          <a:prstGeom prst="ellipse">
            <a:avLst/>
          </a:prstGeom>
          <a:solidFill>
            <a:schemeClr val="accent5">
              <a:lumMod val="60000"/>
              <a:lumOff val="40000"/>
            </a:schemeClr>
          </a:solidFill>
          <a:ln w="6350">
            <a:solidFill>
              <a:schemeClr val="bg1">
                <a:lumMod val="85000"/>
              </a:schemeClr>
            </a:solidFill>
          </a:ln>
          <a:effectLst>
            <a:outerShdw blurRad="1079500" dist="1143000" dir="2700000" sx="80000" sy="8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400">
              <a:solidFill>
                <a:schemeClr val="tx1">
                  <a:lumMod val="95000"/>
                  <a:lumOff val="5000"/>
                </a:schemeClr>
              </a:solidFill>
            </a:endParaRPr>
          </a:p>
        </p:txBody>
      </p:sp>
      <p:sp>
        <p:nvSpPr>
          <p:cNvPr id="27" name="Oval 38">
            <a:extLst>
              <a:ext uri="{FF2B5EF4-FFF2-40B4-BE49-F238E27FC236}">
                <a16:creationId xmlns:a16="http://schemas.microsoft.com/office/drawing/2014/main" id="{4033839B-45FB-E9EA-6A4B-B4BDC8060422}"/>
              </a:ext>
            </a:extLst>
          </p:cNvPr>
          <p:cNvSpPr/>
          <p:nvPr/>
        </p:nvSpPr>
        <p:spPr>
          <a:xfrm>
            <a:off x="3522889" y="3375471"/>
            <a:ext cx="739543" cy="758275"/>
          </a:xfrm>
          <a:prstGeom prst="ellipse">
            <a:avLst/>
          </a:prstGeom>
          <a:solidFill>
            <a:srgbClr val="FFC000"/>
          </a:solidFill>
          <a:ln w="6350">
            <a:solidFill>
              <a:schemeClr val="bg1">
                <a:lumMod val="85000"/>
              </a:schemeClr>
            </a:solidFill>
          </a:ln>
          <a:effectLst>
            <a:outerShdw blurRad="1079500" dist="1143000" dir="2700000" sx="80000" sy="8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400">
              <a:solidFill>
                <a:schemeClr val="tx1">
                  <a:lumMod val="95000"/>
                  <a:lumOff val="5000"/>
                </a:schemeClr>
              </a:solidFill>
            </a:endParaRPr>
          </a:p>
        </p:txBody>
      </p:sp>
      <p:sp>
        <p:nvSpPr>
          <p:cNvPr id="28" name="Oval 38">
            <a:extLst>
              <a:ext uri="{FF2B5EF4-FFF2-40B4-BE49-F238E27FC236}">
                <a16:creationId xmlns:a16="http://schemas.microsoft.com/office/drawing/2014/main" id="{1C17AED7-9D7D-7664-DFAD-F792E8B723DC}"/>
              </a:ext>
            </a:extLst>
          </p:cNvPr>
          <p:cNvSpPr/>
          <p:nvPr/>
        </p:nvSpPr>
        <p:spPr>
          <a:xfrm>
            <a:off x="3555705" y="4112202"/>
            <a:ext cx="739543" cy="758275"/>
          </a:xfrm>
          <a:prstGeom prst="ellipse">
            <a:avLst/>
          </a:prstGeom>
          <a:solidFill>
            <a:schemeClr val="accent3">
              <a:lumMod val="75000"/>
            </a:schemeClr>
          </a:solidFill>
          <a:ln w="6350">
            <a:solidFill>
              <a:schemeClr val="bg1">
                <a:lumMod val="85000"/>
              </a:schemeClr>
            </a:solidFill>
          </a:ln>
          <a:effectLst>
            <a:outerShdw blurRad="1079500" dist="1143000" dir="2700000" sx="80000" sy="8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400">
              <a:solidFill>
                <a:schemeClr val="tx1">
                  <a:lumMod val="95000"/>
                  <a:lumOff val="5000"/>
                </a:schemeClr>
              </a:solidFill>
            </a:endParaRPr>
          </a:p>
        </p:txBody>
      </p:sp>
      <p:sp>
        <p:nvSpPr>
          <p:cNvPr id="29" name="Oval 38">
            <a:extLst>
              <a:ext uri="{FF2B5EF4-FFF2-40B4-BE49-F238E27FC236}">
                <a16:creationId xmlns:a16="http://schemas.microsoft.com/office/drawing/2014/main" id="{C6A8D321-DC6E-7612-0BDE-B22A0D811B2E}"/>
              </a:ext>
            </a:extLst>
          </p:cNvPr>
          <p:cNvSpPr/>
          <p:nvPr/>
        </p:nvSpPr>
        <p:spPr>
          <a:xfrm>
            <a:off x="3534743" y="4890989"/>
            <a:ext cx="739543" cy="758275"/>
          </a:xfrm>
          <a:prstGeom prst="ellipse">
            <a:avLst/>
          </a:prstGeom>
          <a:solidFill>
            <a:schemeClr val="accent2">
              <a:lumMod val="75000"/>
            </a:schemeClr>
          </a:solidFill>
          <a:ln w="6350">
            <a:solidFill>
              <a:schemeClr val="bg1">
                <a:lumMod val="85000"/>
              </a:schemeClr>
            </a:solidFill>
          </a:ln>
          <a:effectLst>
            <a:outerShdw blurRad="1079500" dist="1143000" dir="2700000" sx="80000" sy="8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400">
              <a:solidFill>
                <a:schemeClr val="tx1">
                  <a:lumMod val="95000"/>
                  <a:lumOff val="5000"/>
                </a:schemeClr>
              </a:solidFill>
            </a:endParaRPr>
          </a:p>
        </p:txBody>
      </p:sp>
      <p:sp>
        <p:nvSpPr>
          <p:cNvPr id="30" name="Oval 38">
            <a:extLst>
              <a:ext uri="{FF2B5EF4-FFF2-40B4-BE49-F238E27FC236}">
                <a16:creationId xmlns:a16="http://schemas.microsoft.com/office/drawing/2014/main" id="{7FA0DB35-FF85-6BE2-CBDC-78D9DBF47BEB}"/>
              </a:ext>
            </a:extLst>
          </p:cNvPr>
          <p:cNvSpPr/>
          <p:nvPr/>
        </p:nvSpPr>
        <p:spPr>
          <a:xfrm>
            <a:off x="3600840" y="5662084"/>
            <a:ext cx="739543" cy="758275"/>
          </a:xfrm>
          <a:prstGeom prst="ellipse">
            <a:avLst/>
          </a:prstGeom>
          <a:solidFill>
            <a:schemeClr val="accent1">
              <a:lumMod val="75000"/>
            </a:schemeClr>
          </a:solidFill>
          <a:ln w="6350">
            <a:solidFill>
              <a:schemeClr val="bg1">
                <a:lumMod val="85000"/>
              </a:schemeClr>
            </a:solidFill>
          </a:ln>
          <a:effectLst>
            <a:outerShdw blurRad="1079500" dist="1143000" dir="2700000" sx="80000" sy="8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400">
              <a:solidFill>
                <a:schemeClr val="tx1">
                  <a:lumMod val="95000"/>
                  <a:lumOff val="5000"/>
                </a:schemeClr>
              </a:solidFill>
            </a:endParaRPr>
          </a:p>
        </p:txBody>
      </p:sp>
      <p:sp>
        <p:nvSpPr>
          <p:cNvPr id="31" name="Oval 38">
            <a:extLst>
              <a:ext uri="{FF2B5EF4-FFF2-40B4-BE49-F238E27FC236}">
                <a16:creationId xmlns:a16="http://schemas.microsoft.com/office/drawing/2014/main" id="{6E08CDA7-8F5E-2A5F-BFCF-D96107556FB3}"/>
              </a:ext>
            </a:extLst>
          </p:cNvPr>
          <p:cNvSpPr/>
          <p:nvPr/>
        </p:nvSpPr>
        <p:spPr>
          <a:xfrm>
            <a:off x="7727749" y="1109493"/>
            <a:ext cx="739543" cy="758275"/>
          </a:xfrm>
          <a:prstGeom prst="ellipse">
            <a:avLst/>
          </a:prstGeom>
          <a:solidFill>
            <a:schemeClr val="accent1">
              <a:lumMod val="75000"/>
            </a:schemeClr>
          </a:solidFill>
          <a:ln w="6350">
            <a:solidFill>
              <a:schemeClr val="bg1">
                <a:lumMod val="85000"/>
              </a:schemeClr>
            </a:solidFill>
          </a:ln>
          <a:effectLst>
            <a:outerShdw blurRad="1079500" dist="1143000" dir="2700000" sx="80000" sy="8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400" dirty="0">
              <a:solidFill>
                <a:schemeClr val="tx1">
                  <a:lumMod val="95000"/>
                  <a:lumOff val="5000"/>
                </a:schemeClr>
              </a:solidFill>
            </a:endParaRPr>
          </a:p>
        </p:txBody>
      </p:sp>
      <p:sp>
        <p:nvSpPr>
          <p:cNvPr id="32" name="Oval 38">
            <a:extLst>
              <a:ext uri="{FF2B5EF4-FFF2-40B4-BE49-F238E27FC236}">
                <a16:creationId xmlns:a16="http://schemas.microsoft.com/office/drawing/2014/main" id="{F4AEAD58-A7AC-BEF6-D5F1-BCDFB3AF425B}"/>
              </a:ext>
            </a:extLst>
          </p:cNvPr>
          <p:cNvSpPr/>
          <p:nvPr/>
        </p:nvSpPr>
        <p:spPr>
          <a:xfrm>
            <a:off x="7651799" y="1861687"/>
            <a:ext cx="739543" cy="758275"/>
          </a:xfrm>
          <a:prstGeom prst="ellipse">
            <a:avLst/>
          </a:prstGeom>
          <a:solidFill>
            <a:schemeClr val="accent2">
              <a:lumMod val="75000"/>
            </a:schemeClr>
          </a:solidFill>
          <a:ln w="6350">
            <a:solidFill>
              <a:schemeClr val="bg1">
                <a:lumMod val="85000"/>
              </a:schemeClr>
            </a:solidFill>
          </a:ln>
          <a:effectLst>
            <a:outerShdw blurRad="1079500" dist="1143000" dir="2700000" sx="80000" sy="8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400">
              <a:solidFill>
                <a:schemeClr val="tx1">
                  <a:lumMod val="95000"/>
                  <a:lumOff val="5000"/>
                </a:schemeClr>
              </a:solidFill>
            </a:endParaRPr>
          </a:p>
        </p:txBody>
      </p:sp>
      <p:sp>
        <p:nvSpPr>
          <p:cNvPr id="33" name="Oval 38">
            <a:extLst>
              <a:ext uri="{FF2B5EF4-FFF2-40B4-BE49-F238E27FC236}">
                <a16:creationId xmlns:a16="http://schemas.microsoft.com/office/drawing/2014/main" id="{AB6A2558-753B-8BE9-AC37-27C67E151E93}"/>
              </a:ext>
            </a:extLst>
          </p:cNvPr>
          <p:cNvSpPr/>
          <p:nvPr/>
        </p:nvSpPr>
        <p:spPr>
          <a:xfrm>
            <a:off x="7787198" y="2633685"/>
            <a:ext cx="739543" cy="758275"/>
          </a:xfrm>
          <a:prstGeom prst="ellipse">
            <a:avLst/>
          </a:prstGeom>
          <a:solidFill>
            <a:schemeClr val="accent3">
              <a:lumMod val="75000"/>
            </a:schemeClr>
          </a:solidFill>
          <a:ln w="6350">
            <a:solidFill>
              <a:schemeClr val="bg1">
                <a:lumMod val="85000"/>
              </a:schemeClr>
            </a:solidFill>
          </a:ln>
          <a:effectLst>
            <a:outerShdw blurRad="1079500" dist="1143000" dir="2700000" sx="80000" sy="8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400" dirty="0">
              <a:solidFill>
                <a:schemeClr val="tx1">
                  <a:lumMod val="95000"/>
                  <a:lumOff val="5000"/>
                </a:schemeClr>
              </a:solidFill>
            </a:endParaRPr>
          </a:p>
        </p:txBody>
      </p:sp>
      <p:sp>
        <p:nvSpPr>
          <p:cNvPr id="34" name="Oval 38">
            <a:extLst>
              <a:ext uri="{FF2B5EF4-FFF2-40B4-BE49-F238E27FC236}">
                <a16:creationId xmlns:a16="http://schemas.microsoft.com/office/drawing/2014/main" id="{0FCAAA10-0960-EE94-A53C-DA3F49FFE485}"/>
              </a:ext>
            </a:extLst>
          </p:cNvPr>
          <p:cNvSpPr/>
          <p:nvPr/>
        </p:nvSpPr>
        <p:spPr>
          <a:xfrm>
            <a:off x="7970416" y="3365854"/>
            <a:ext cx="739543" cy="758275"/>
          </a:xfrm>
          <a:prstGeom prst="ellipse">
            <a:avLst/>
          </a:prstGeom>
          <a:solidFill>
            <a:srgbClr val="FFC000"/>
          </a:solidFill>
          <a:ln w="6350">
            <a:solidFill>
              <a:srgbClr val="FFC000"/>
            </a:solidFill>
          </a:ln>
          <a:effectLst>
            <a:outerShdw blurRad="1079500" dist="1143000" dir="2700000" sx="80000" sy="8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400" dirty="0">
              <a:solidFill>
                <a:schemeClr val="tx1">
                  <a:lumMod val="95000"/>
                  <a:lumOff val="5000"/>
                </a:schemeClr>
              </a:solidFill>
            </a:endParaRPr>
          </a:p>
        </p:txBody>
      </p:sp>
      <p:sp>
        <p:nvSpPr>
          <p:cNvPr id="35" name="Oval 38">
            <a:extLst>
              <a:ext uri="{FF2B5EF4-FFF2-40B4-BE49-F238E27FC236}">
                <a16:creationId xmlns:a16="http://schemas.microsoft.com/office/drawing/2014/main" id="{FC613006-C613-CB32-4B5D-06DF22762918}"/>
              </a:ext>
            </a:extLst>
          </p:cNvPr>
          <p:cNvSpPr/>
          <p:nvPr/>
        </p:nvSpPr>
        <p:spPr>
          <a:xfrm>
            <a:off x="7745546" y="4119536"/>
            <a:ext cx="739543" cy="758275"/>
          </a:xfrm>
          <a:prstGeom prst="ellipse">
            <a:avLst/>
          </a:prstGeom>
          <a:solidFill>
            <a:schemeClr val="accent5">
              <a:lumMod val="60000"/>
              <a:lumOff val="40000"/>
            </a:schemeClr>
          </a:solidFill>
          <a:ln w="6350">
            <a:solidFill>
              <a:schemeClr val="bg1">
                <a:lumMod val="85000"/>
              </a:schemeClr>
            </a:solidFill>
          </a:ln>
          <a:effectLst>
            <a:outerShdw blurRad="1079500" dist="1143000" dir="2700000" sx="80000" sy="8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400" dirty="0">
              <a:solidFill>
                <a:schemeClr val="tx1">
                  <a:lumMod val="95000"/>
                  <a:lumOff val="5000"/>
                </a:schemeClr>
              </a:solidFill>
            </a:endParaRPr>
          </a:p>
        </p:txBody>
      </p:sp>
      <p:sp>
        <p:nvSpPr>
          <p:cNvPr id="36" name="Oval 38">
            <a:extLst>
              <a:ext uri="{FF2B5EF4-FFF2-40B4-BE49-F238E27FC236}">
                <a16:creationId xmlns:a16="http://schemas.microsoft.com/office/drawing/2014/main" id="{3D77B813-B383-47C6-3DDB-FD2F4FAAB15E}"/>
              </a:ext>
            </a:extLst>
          </p:cNvPr>
          <p:cNvSpPr/>
          <p:nvPr/>
        </p:nvSpPr>
        <p:spPr>
          <a:xfrm>
            <a:off x="7718098" y="4890988"/>
            <a:ext cx="739543" cy="758275"/>
          </a:xfrm>
          <a:prstGeom prst="ellipse">
            <a:avLst/>
          </a:prstGeom>
          <a:solidFill>
            <a:srgbClr val="92D050"/>
          </a:solidFill>
          <a:ln w="6350">
            <a:solidFill>
              <a:schemeClr val="bg1">
                <a:lumMod val="85000"/>
              </a:schemeClr>
            </a:solidFill>
          </a:ln>
          <a:effectLst>
            <a:outerShdw blurRad="1079500" dist="1143000" dir="2700000" sx="80000" sy="8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400" dirty="0">
              <a:solidFill>
                <a:schemeClr val="tx1">
                  <a:lumMod val="95000"/>
                  <a:lumOff val="5000"/>
                </a:schemeClr>
              </a:solidFill>
            </a:endParaRPr>
          </a:p>
        </p:txBody>
      </p:sp>
      <p:sp>
        <p:nvSpPr>
          <p:cNvPr id="37" name="Oval 38">
            <a:extLst>
              <a:ext uri="{FF2B5EF4-FFF2-40B4-BE49-F238E27FC236}">
                <a16:creationId xmlns:a16="http://schemas.microsoft.com/office/drawing/2014/main" id="{AA99BE6E-1614-F094-870B-FA147192D37B}"/>
              </a:ext>
            </a:extLst>
          </p:cNvPr>
          <p:cNvSpPr/>
          <p:nvPr/>
        </p:nvSpPr>
        <p:spPr>
          <a:xfrm>
            <a:off x="7680569" y="5646918"/>
            <a:ext cx="739543" cy="758275"/>
          </a:xfrm>
          <a:prstGeom prst="ellipse">
            <a:avLst/>
          </a:prstGeom>
          <a:solidFill>
            <a:schemeClr val="bg1">
              <a:lumMod val="65000"/>
            </a:schemeClr>
          </a:solidFill>
          <a:ln w="6350">
            <a:solidFill>
              <a:schemeClr val="bg1">
                <a:lumMod val="85000"/>
              </a:schemeClr>
            </a:solidFill>
          </a:ln>
          <a:effectLst>
            <a:outerShdw blurRad="1079500" dist="1143000" dir="2700000" sx="80000" sy="8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400">
              <a:solidFill>
                <a:schemeClr val="tx1">
                  <a:lumMod val="95000"/>
                  <a:lumOff val="5000"/>
                </a:schemeClr>
              </a:solidFill>
            </a:endParaRPr>
          </a:p>
        </p:txBody>
      </p:sp>
      <p:sp>
        <p:nvSpPr>
          <p:cNvPr id="38" name="TextBox 36">
            <a:extLst>
              <a:ext uri="{FF2B5EF4-FFF2-40B4-BE49-F238E27FC236}">
                <a16:creationId xmlns:a16="http://schemas.microsoft.com/office/drawing/2014/main" id="{63612BCF-34A5-54A6-A12F-82C4D5DF1C20}"/>
              </a:ext>
            </a:extLst>
          </p:cNvPr>
          <p:cNvSpPr txBox="1"/>
          <p:nvPr/>
        </p:nvSpPr>
        <p:spPr>
          <a:xfrm>
            <a:off x="3582597" y="1227595"/>
            <a:ext cx="947479" cy="461665"/>
          </a:xfrm>
          <a:prstGeom prst="rect">
            <a:avLst/>
          </a:prstGeom>
          <a:noFill/>
        </p:spPr>
        <p:txBody>
          <a:bodyPr wrap="square" rtlCol="0" anchor="ctr">
            <a:spAutoFit/>
          </a:bodyPr>
          <a:lstStyle/>
          <a:p>
            <a:pPr algn="ctr"/>
            <a:r>
              <a:rPr lang="en-US" sz="2400" b="1" spc="-110" dirty="0">
                <a:solidFill>
                  <a:schemeClr val="tx1">
                    <a:lumMod val="85000"/>
                    <a:lumOff val="15000"/>
                  </a:schemeClr>
                </a:solidFill>
                <a:latin typeface="+mj-lt"/>
              </a:rPr>
              <a:t>01</a:t>
            </a:r>
          </a:p>
        </p:txBody>
      </p:sp>
      <p:sp>
        <p:nvSpPr>
          <p:cNvPr id="39" name="TextBox 36">
            <a:extLst>
              <a:ext uri="{FF2B5EF4-FFF2-40B4-BE49-F238E27FC236}">
                <a16:creationId xmlns:a16="http://schemas.microsoft.com/office/drawing/2014/main" id="{1036C32A-FA6D-9F40-DEAE-29CA1CF5A43B}"/>
              </a:ext>
            </a:extLst>
          </p:cNvPr>
          <p:cNvSpPr txBox="1"/>
          <p:nvPr/>
        </p:nvSpPr>
        <p:spPr>
          <a:xfrm>
            <a:off x="3582597" y="2038297"/>
            <a:ext cx="947479" cy="461665"/>
          </a:xfrm>
          <a:prstGeom prst="rect">
            <a:avLst/>
          </a:prstGeom>
          <a:noFill/>
        </p:spPr>
        <p:txBody>
          <a:bodyPr wrap="square" rtlCol="0" anchor="ctr">
            <a:spAutoFit/>
          </a:bodyPr>
          <a:lstStyle/>
          <a:p>
            <a:pPr algn="ctr"/>
            <a:r>
              <a:rPr lang="en-US" sz="2400" b="1" spc="-110" dirty="0">
                <a:solidFill>
                  <a:schemeClr val="tx1">
                    <a:lumMod val="85000"/>
                    <a:lumOff val="15000"/>
                  </a:schemeClr>
                </a:solidFill>
                <a:latin typeface="+mj-lt"/>
              </a:rPr>
              <a:t>02</a:t>
            </a:r>
          </a:p>
        </p:txBody>
      </p:sp>
      <p:sp>
        <p:nvSpPr>
          <p:cNvPr id="40" name="TextBox 36">
            <a:extLst>
              <a:ext uri="{FF2B5EF4-FFF2-40B4-BE49-F238E27FC236}">
                <a16:creationId xmlns:a16="http://schemas.microsoft.com/office/drawing/2014/main" id="{42CA9C36-E45A-E906-3359-F98AA2E22F07}"/>
              </a:ext>
            </a:extLst>
          </p:cNvPr>
          <p:cNvSpPr txBox="1"/>
          <p:nvPr/>
        </p:nvSpPr>
        <p:spPr>
          <a:xfrm>
            <a:off x="3454661" y="2780321"/>
            <a:ext cx="947479" cy="461665"/>
          </a:xfrm>
          <a:prstGeom prst="rect">
            <a:avLst/>
          </a:prstGeom>
          <a:noFill/>
        </p:spPr>
        <p:txBody>
          <a:bodyPr wrap="square" rtlCol="0" anchor="ctr">
            <a:spAutoFit/>
          </a:bodyPr>
          <a:lstStyle/>
          <a:p>
            <a:pPr algn="ctr"/>
            <a:r>
              <a:rPr lang="en-US" sz="2400" b="1" spc="-110" dirty="0">
                <a:solidFill>
                  <a:schemeClr val="tx1">
                    <a:lumMod val="85000"/>
                    <a:lumOff val="15000"/>
                  </a:schemeClr>
                </a:solidFill>
                <a:latin typeface="+mj-lt"/>
              </a:rPr>
              <a:t>03</a:t>
            </a:r>
          </a:p>
        </p:txBody>
      </p:sp>
      <p:sp>
        <p:nvSpPr>
          <p:cNvPr id="41" name="TextBox 36">
            <a:extLst>
              <a:ext uri="{FF2B5EF4-FFF2-40B4-BE49-F238E27FC236}">
                <a16:creationId xmlns:a16="http://schemas.microsoft.com/office/drawing/2014/main" id="{0499445B-AB0E-413B-47EB-1420C0A7961A}"/>
              </a:ext>
            </a:extLst>
          </p:cNvPr>
          <p:cNvSpPr txBox="1"/>
          <p:nvPr/>
        </p:nvSpPr>
        <p:spPr>
          <a:xfrm>
            <a:off x="3437675" y="3552549"/>
            <a:ext cx="947479" cy="461665"/>
          </a:xfrm>
          <a:prstGeom prst="rect">
            <a:avLst/>
          </a:prstGeom>
          <a:noFill/>
        </p:spPr>
        <p:txBody>
          <a:bodyPr wrap="square" rtlCol="0" anchor="ctr">
            <a:spAutoFit/>
          </a:bodyPr>
          <a:lstStyle/>
          <a:p>
            <a:pPr algn="ctr"/>
            <a:r>
              <a:rPr lang="en-US" sz="2400" b="1" spc="-110" dirty="0">
                <a:solidFill>
                  <a:schemeClr val="tx1">
                    <a:lumMod val="85000"/>
                    <a:lumOff val="15000"/>
                  </a:schemeClr>
                </a:solidFill>
                <a:latin typeface="+mj-lt"/>
              </a:rPr>
              <a:t>04</a:t>
            </a:r>
          </a:p>
        </p:txBody>
      </p:sp>
      <p:sp>
        <p:nvSpPr>
          <p:cNvPr id="42" name="TextBox 36">
            <a:extLst>
              <a:ext uri="{FF2B5EF4-FFF2-40B4-BE49-F238E27FC236}">
                <a16:creationId xmlns:a16="http://schemas.microsoft.com/office/drawing/2014/main" id="{8994E0E7-2C63-3033-FD33-284A410EAD43}"/>
              </a:ext>
            </a:extLst>
          </p:cNvPr>
          <p:cNvSpPr txBox="1"/>
          <p:nvPr/>
        </p:nvSpPr>
        <p:spPr>
          <a:xfrm>
            <a:off x="3459641" y="4295121"/>
            <a:ext cx="947479" cy="461665"/>
          </a:xfrm>
          <a:prstGeom prst="rect">
            <a:avLst/>
          </a:prstGeom>
          <a:noFill/>
        </p:spPr>
        <p:txBody>
          <a:bodyPr wrap="square" rtlCol="0" anchor="ctr">
            <a:spAutoFit/>
          </a:bodyPr>
          <a:lstStyle/>
          <a:p>
            <a:pPr algn="ctr"/>
            <a:r>
              <a:rPr lang="en-US" sz="2400" b="1" spc="-110" dirty="0">
                <a:solidFill>
                  <a:schemeClr val="tx1">
                    <a:lumMod val="85000"/>
                    <a:lumOff val="15000"/>
                  </a:schemeClr>
                </a:solidFill>
                <a:latin typeface="+mj-lt"/>
              </a:rPr>
              <a:t>05</a:t>
            </a:r>
          </a:p>
        </p:txBody>
      </p:sp>
      <p:sp>
        <p:nvSpPr>
          <p:cNvPr id="43" name="TextBox 36">
            <a:extLst>
              <a:ext uri="{FF2B5EF4-FFF2-40B4-BE49-F238E27FC236}">
                <a16:creationId xmlns:a16="http://schemas.microsoft.com/office/drawing/2014/main" id="{D87E6CD9-BFF1-DDE7-502B-61D9DC7482BA}"/>
              </a:ext>
            </a:extLst>
          </p:cNvPr>
          <p:cNvSpPr txBox="1"/>
          <p:nvPr/>
        </p:nvSpPr>
        <p:spPr>
          <a:xfrm>
            <a:off x="3437675" y="5056960"/>
            <a:ext cx="947479" cy="461665"/>
          </a:xfrm>
          <a:prstGeom prst="rect">
            <a:avLst/>
          </a:prstGeom>
          <a:noFill/>
        </p:spPr>
        <p:txBody>
          <a:bodyPr wrap="square" rtlCol="0" anchor="ctr">
            <a:spAutoFit/>
          </a:bodyPr>
          <a:lstStyle/>
          <a:p>
            <a:pPr algn="ctr"/>
            <a:r>
              <a:rPr lang="en-US" sz="2400" b="1" spc="-110" dirty="0">
                <a:solidFill>
                  <a:schemeClr val="tx1">
                    <a:lumMod val="85000"/>
                    <a:lumOff val="15000"/>
                  </a:schemeClr>
                </a:solidFill>
                <a:latin typeface="+mj-lt"/>
              </a:rPr>
              <a:t>06</a:t>
            </a:r>
          </a:p>
        </p:txBody>
      </p:sp>
      <p:sp>
        <p:nvSpPr>
          <p:cNvPr id="44" name="TextBox 36">
            <a:extLst>
              <a:ext uri="{FF2B5EF4-FFF2-40B4-BE49-F238E27FC236}">
                <a16:creationId xmlns:a16="http://schemas.microsoft.com/office/drawing/2014/main" id="{26E3E059-8E0C-557F-4C77-2D18CF63E679}"/>
              </a:ext>
            </a:extLst>
          </p:cNvPr>
          <p:cNvSpPr txBox="1"/>
          <p:nvPr/>
        </p:nvSpPr>
        <p:spPr>
          <a:xfrm>
            <a:off x="3484994" y="5825715"/>
            <a:ext cx="947479" cy="461665"/>
          </a:xfrm>
          <a:prstGeom prst="rect">
            <a:avLst/>
          </a:prstGeom>
          <a:noFill/>
        </p:spPr>
        <p:txBody>
          <a:bodyPr wrap="square" rtlCol="0" anchor="ctr">
            <a:spAutoFit/>
          </a:bodyPr>
          <a:lstStyle/>
          <a:p>
            <a:pPr algn="ctr"/>
            <a:r>
              <a:rPr lang="en-US" sz="2400" b="1" spc="-110" dirty="0">
                <a:solidFill>
                  <a:schemeClr val="tx1">
                    <a:lumMod val="85000"/>
                    <a:lumOff val="15000"/>
                  </a:schemeClr>
                </a:solidFill>
                <a:latin typeface="+mj-lt"/>
              </a:rPr>
              <a:t>07</a:t>
            </a:r>
          </a:p>
        </p:txBody>
      </p:sp>
      <p:sp>
        <p:nvSpPr>
          <p:cNvPr id="45" name="TextBox 36">
            <a:extLst>
              <a:ext uri="{FF2B5EF4-FFF2-40B4-BE49-F238E27FC236}">
                <a16:creationId xmlns:a16="http://schemas.microsoft.com/office/drawing/2014/main" id="{E856962E-69BF-8346-1DAE-5263FE385471}"/>
              </a:ext>
            </a:extLst>
          </p:cNvPr>
          <p:cNvSpPr txBox="1"/>
          <p:nvPr/>
        </p:nvSpPr>
        <p:spPr>
          <a:xfrm>
            <a:off x="7601818" y="1247330"/>
            <a:ext cx="947479" cy="461665"/>
          </a:xfrm>
          <a:prstGeom prst="rect">
            <a:avLst/>
          </a:prstGeom>
          <a:noFill/>
        </p:spPr>
        <p:txBody>
          <a:bodyPr wrap="square" rtlCol="0" anchor="ctr">
            <a:spAutoFit/>
          </a:bodyPr>
          <a:lstStyle/>
          <a:p>
            <a:pPr algn="ctr"/>
            <a:r>
              <a:rPr lang="en-US" sz="2400" b="1" spc="-110" dirty="0">
                <a:solidFill>
                  <a:schemeClr val="tx1">
                    <a:lumMod val="85000"/>
                    <a:lumOff val="15000"/>
                  </a:schemeClr>
                </a:solidFill>
                <a:latin typeface="+mj-lt"/>
              </a:rPr>
              <a:t>08</a:t>
            </a:r>
          </a:p>
        </p:txBody>
      </p:sp>
      <p:sp>
        <p:nvSpPr>
          <p:cNvPr id="46" name="TextBox 36">
            <a:extLst>
              <a:ext uri="{FF2B5EF4-FFF2-40B4-BE49-F238E27FC236}">
                <a16:creationId xmlns:a16="http://schemas.microsoft.com/office/drawing/2014/main" id="{9534E124-B2B4-C240-6536-5299538FD865}"/>
              </a:ext>
            </a:extLst>
          </p:cNvPr>
          <p:cNvSpPr txBox="1"/>
          <p:nvPr/>
        </p:nvSpPr>
        <p:spPr>
          <a:xfrm>
            <a:off x="7543973" y="2026541"/>
            <a:ext cx="947479" cy="461665"/>
          </a:xfrm>
          <a:prstGeom prst="rect">
            <a:avLst/>
          </a:prstGeom>
          <a:noFill/>
        </p:spPr>
        <p:txBody>
          <a:bodyPr wrap="square" rtlCol="0" anchor="ctr">
            <a:spAutoFit/>
          </a:bodyPr>
          <a:lstStyle/>
          <a:p>
            <a:pPr algn="ctr"/>
            <a:r>
              <a:rPr lang="en-US" sz="2400" b="1" spc="-110" dirty="0">
                <a:solidFill>
                  <a:schemeClr val="tx1">
                    <a:lumMod val="85000"/>
                    <a:lumOff val="15000"/>
                  </a:schemeClr>
                </a:solidFill>
                <a:latin typeface="+mj-lt"/>
              </a:rPr>
              <a:t>09</a:t>
            </a:r>
          </a:p>
        </p:txBody>
      </p:sp>
      <p:sp>
        <p:nvSpPr>
          <p:cNvPr id="47" name="TextBox 36">
            <a:extLst>
              <a:ext uri="{FF2B5EF4-FFF2-40B4-BE49-F238E27FC236}">
                <a16:creationId xmlns:a16="http://schemas.microsoft.com/office/drawing/2014/main" id="{00D3CBE7-4618-420E-8BDA-0831A3F380F4}"/>
              </a:ext>
            </a:extLst>
          </p:cNvPr>
          <p:cNvSpPr txBox="1"/>
          <p:nvPr/>
        </p:nvSpPr>
        <p:spPr>
          <a:xfrm>
            <a:off x="7692068" y="2807242"/>
            <a:ext cx="947479" cy="461665"/>
          </a:xfrm>
          <a:prstGeom prst="rect">
            <a:avLst/>
          </a:prstGeom>
          <a:noFill/>
        </p:spPr>
        <p:txBody>
          <a:bodyPr wrap="square" rtlCol="0" anchor="ctr">
            <a:spAutoFit/>
          </a:bodyPr>
          <a:lstStyle/>
          <a:p>
            <a:pPr algn="ctr"/>
            <a:r>
              <a:rPr lang="en-US" sz="2400" b="1" spc="-110" dirty="0">
                <a:solidFill>
                  <a:schemeClr val="tx1">
                    <a:lumMod val="85000"/>
                    <a:lumOff val="15000"/>
                  </a:schemeClr>
                </a:solidFill>
                <a:latin typeface="+mj-lt"/>
              </a:rPr>
              <a:t>10</a:t>
            </a:r>
          </a:p>
        </p:txBody>
      </p:sp>
      <p:sp>
        <p:nvSpPr>
          <p:cNvPr id="48" name="TextBox 36">
            <a:extLst>
              <a:ext uri="{FF2B5EF4-FFF2-40B4-BE49-F238E27FC236}">
                <a16:creationId xmlns:a16="http://schemas.microsoft.com/office/drawing/2014/main" id="{1309CD9A-D085-4F92-6525-9E1621EFD827}"/>
              </a:ext>
            </a:extLst>
          </p:cNvPr>
          <p:cNvSpPr txBox="1"/>
          <p:nvPr/>
        </p:nvSpPr>
        <p:spPr>
          <a:xfrm>
            <a:off x="7866447" y="3532848"/>
            <a:ext cx="947479" cy="461665"/>
          </a:xfrm>
          <a:prstGeom prst="rect">
            <a:avLst/>
          </a:prstGeom>
          <a:noFill/>
        </p:spPr>
        <p:txBody>
          <a:bodyPr wrap="square" rtlCol="0" anchor="ctr">
            <a:spAutoFit/>
          </a:bodyPr>
          <a:lstStyle/>
          <a:p>
            <a:pPr algn="ctr"/>
            <a:r>
              <a:rPr lang="en-US" sz="2400" b="1" spc="-110" dirty="0">
                <a:solidFill>
                  <a:schemeClr val="tx1">
                    <a:lumMod val="85000"/>
                    <a:lumOff val="15000"/>
                  </a:schemeClr>
                </a:solidFill>
                <a:latin typeface="+mj-lt"/>
              </a:rPr>
              <a:t>11</a:t>
            </a:r>
          </a:p>
        </p:txBody>
      </p:sp>
      <p:sp>
        <p:nvSpPr>
          <p:cNvPr id="49" name="TextBox 36">
            <a:extLst>
              <a:ext uri="{FF2B5EF4-FFF2-40B4-BE49-F238E27FC236}">
                <a16:creationId xmlns:a16="http://schemas.microsoft.com/office/drawing/2014/main" id="{ECC641C7-1F0D-B44F-244F-176D0298B0F5}"/>
              </a:ext>
            </a:extLst>
          </p:cNvPr>
          <p:cNvSpPr txBox="1"/>
          <p:nvPr/>
        </p:nvSpPr>
        <p:spPr>
          <a:xfrm>
            <a:off x="7646420" y="4284462"/>
            <a:ext cx="947479" cy="461665"/>
          </a:xfrm>
          <a:prstGeom prst="rect">
            <a:avLst/>
          </a:prstGeom>
          <a:noFill/>
        </p:spPr>
        <p:txBody>
          <a:bodyPr wrap="square" rtlCol="0" anchor="ctr">
            <a:spAutoFit/>
          </a:bodyPr>
          <a:lstStyle/>
          <a:p>
            <a:pPr algn="ctr"/>
            <a:r>
              <a:rPr lang="en-US" sz="2400" b="1" spc="-110" dirty="0">
                <a:solidFill>
                  <a:schemeClr val="tx1">
                    <a:lumMod val="85000"/>
                    <a:lumOff val="15000"/>
                  </a:schemeClr>
                </a:solidFill>
                <a:latin typeface="+mj-lt"/>
              </a:rPr>
              <a:t>12</a:t>
            </a:r>
          </a:p>
        </p:txBody>
      </p:sp>
      <p:sp>
        <p:nvSpPr>
          <p:cNvPr id="50" name="TextBox 36">
            <a:extLst>
              <a:ext uri="{FF2B5EF4-FFF2-40B4-BE49-F238E27FC236}">
                <a16:creationId xmlns:a16="http://schemas.microsoft.com/office/drawing/2014/main" id="{CC515995-1C91-2557-5EEC-256159F4297C}"/>
              </a:ext>
            </a:extLst>
          </p:cNvPr>
          <p:cNvSpPr txBox="1"/>
          <p:nvPr/>
        </p:nvSpPr>
        <p:spPr>
          <a:xfrm>
            <a:off x="7614129" y="5046235"/>
            <a:ext cx="947479" cy="461665"/>
          </a:xfrm>
          <a:prstGeom prst="rect">
            <a:avLst/>
          </a:prstGeom>
          <a:noFill/>
        </p:spPr>
        <p:txBody>
          <a:bodyPr wrap="square" rtlCol="0" anchor="ctr">
            <a:spAutoFit/>
          </a:bodyPr>
          <a:lstStyle/>
          <a:p>
            <a:pPr algn="ctr"/>
            <a:r>
              <a:rPr lang="en-US" sz="2400" b="1" spc="-110" dirty="0">
                <a:solidFill>
                  <a:schemeClr val="tx1">
                    <a:lumMod val="85000"/>
                    <a:lumOff val="15000"/>
                  </a:schemeClr>
                </a:solidFill>
                <a:latin typeface="+mj-lt"/>
              </a:rPr>
              <a:t>13</a:t>
            </a:r>
          </a:p>
        </p:txBody>
      </p:sp>
      <p:sp>
        <p:nvSpPr>
          <p:cNvPr id="51" name="TextBox 36">
            <a:extLst>
              <a:ext uri="{FF2B5EF4-FFF2-40B4-BE49-F238E27FC236}">
                <a16:creationId xmlns:a16="http://schemas.microsoft.com/office/drawing/2014/main" id="{C9F23678-00E6-C822-709C-BCE2B41B357D}"/>
              </a:ext>
            </a:extLst>
          </p:cNvPr>
          <p:cNvSpPr txBox="1"/>
          <p:nvPr/>
        </p:nvSpPr>
        <p:spPr>
          <a:xfrm>
            <a:off x="7608181" y="5837567"/>
            <a:ext cx="947479" cy="461665"/>
          </a:xfrm>
          <a:prstGeom prst="rect">
            <a:avLst/>
          </a:prstGeom>
          <a:noFill/>
        </p:spPr>
        <p:txBody>
          <a:bodyPr wrap="square" rtlCol="0" anchor="ctr">
            <a:spAutoFit/>
          </a:bodyPr>
          <a:lstStyle/>
          <a:p>
            <a:pPr algn="ctr"/>
            <a:r>
              <a:rPr lang="en-US" sz="2400" b="1" spc="-110" dirty="0">
                <a:solidFill>
                  <a:schemeClr val="tx1">
                    <a:lumMod val="85000"/>
                    <a:lumOff val="15000"/>
                  </a:schemeClr>
                </a:solidFill>
                <a:latin typeface="+mj-lt"/>
              </a:rPr>
              <a:t>14</a:t>
            </a:r>
          </a:p>
        </p:txBody>
      </p:sp>
      <p:sp>
        <p:nvSpPr>
          <p:cNvPr id="54" name="TextBox 53">
            <a:extLst>
              <a:ext uri="{FF2B5EF4-FFF2-40B4-BE49-F238E27FC236}">
                <a16:creationId xmlns:a16="http://schemas.microsoft.com/office/drawing/2014/main" id="{786271C7-51A9-DFC4-0F51-5F0E5429FC8D}"/>
              </a:ext>
            </a:extLst>
          </p:cNvPr>
          <p:cNvSpPr txBox="1"/>
          <p:nvPr/>
        </p:nvSpPr>
        <p:spPr>
          <a:xfrm>
            <a:off x="2596720" y="150161"/>
            <a:ext cx="6674406" cy="595035"/>
          </a:xfrm>
          <a:prstGeom prst="rect">
            <a:avLst/>
          </a:prstGeom>
          <a:solidFill>
            <a:srgbClr val="002060"/>
          </a:solidFill>
          <a:effectLst>
            <a:outerShdw blurRad="50800" dist="38100" dir="5400000" algn="t" rotWithShape="0">
              <a:prstClr val="black">
                <a:alpha val="40000"/>
              </a:prstClr>
            </a:outerShdw>
          </a:effectLst>
        </p:spPr>
        <p:txBody>
          <a:bodyPr wrap="square" rtlCol="0">
            <a:spAutoFit/>
          </a:bodyPr>
          <a:lstStyle/>
          <a:p>
            <a:pPr algn="ctr">
              <a:lnSpc>
                <a:spcPct val="150000"/>
              </a:lnSpc>
            </a:pPr>
            <a:r>
              <a:rPr lang="en-US" sz="2500" b="1" dirty="0">
                <a:solidFill>
                  <a:schemeClr val="bg1"/>
                </a:solidFill>
                <a:latin typeface="Century Gothic" panose="020B0502020202020204" pitchFamily="34" charset="0"/>
              </a:rPr>
              <a:t>FTTH AREAS AND LOCATION</a:t>
            </a:r>
          </a:p>
        </p:txBody>
      </p:sp>
    </p:spTree>
    <p:extLst>
      <p:ext uri="{BB962C8B-B14F-4D97-AF65-F5344CB8AC3E}">
        <p14:creationId xmlns:p14="http://schemas.microsoft.com/office/powerpoint/2010/main" val="1871974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par>
                                <p:cTn id="12" presetID="22" presetClass="entr" presetSubtype="8"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par>
                                <p:cTn id="15" presetID="22" presetClass="entr" presetSubtype="8"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22" presetClass="entr" presetSubtype="8"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par>
                                <p:cTn id="21" presetID="22" presetClass="entr" presetSubtype="8"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par>
                                <p:cTn id="24" presetID="22" presetClass="entr" presetSubtype="8"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par>
                                <p:cTn id="27" presetID="22" presetClass="entr" presetSubtype="8"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214"/>
                                        </p:tgtEl>
                                        <p:attrNameLst>
                                          <p:attrName>style.visibility</p:attrName>
                                        </p:attrNameLst>
                                      </p:cBhvr>
                                      <p:to>
                                        <p:strVal val="visible"/>
                                      </p:to>
                                    </p:set>
                                    <p:animEffect transition="in" filter="fade">
                                      <p:cBhvr>
                                        <p:cTn id="33" dur="500"/>
                                        <p:tgtEl>
                                          <p:spTgt spid="21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16"/>
                                        </p:tgtEl>
                                        <p:attrNameLst>
                                          <p:attrName>style.visibility</p:attrName>
                                        </p:attrNameLst>
                                      </p:cBhvr>
                                      <p:to>
                                        <p:strVal val="visible"/>
                                      </p:to>
                                    </p:set>
                                    <p:animEffect transition="in" filter="fade">
                                      <p:cBhvr>
                                        <p:cTn id="36" dur="500"/>
                                        <p:tgtEl>
                                          <p:spTgt spid="21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18"/>
                                        </p:tgtEl>
                                        <p:attrNameLst>
                                          <p:attrName>style.visibility</p:attrName>
                                        </p:attrNameLst>
                                      </p:cBhvr>
                                      <p:to>
                                        <p:strVal val="visible"/>
                                      </p:to>
                                    </p:set>
                                    <p:animEffect transition="in" filter="fade">
                                      <p:cBhvr>
                                        <p:cTn id="39" dur="500"/>
                                        <p:tgtEl>
                                          <p:spTgt spid="21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19"/>
                                        </p:tgtEl>
                                        <p:attrNameLst>
                                          <p:attrName>style.visibility</p:attrName>
                                        </p:attrNameLst>
                                      </p:cBhvr>
                                      <p:to>
                                        <p:strVal val="visible"/>
                                      </p:to>
                                    </p:set>
                                    <p:animEffect transition="in" filter="fade">
                                      <p:cBhvr>
                                        <p:cTn id="42" dur="500"/>
                                        <p:tgtEl>
                                          <p:spTgt spid="21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20"/>
                                        </p:tgtEl>
                                        <p:attrNameLst>
                                          <p:attrName>style.visibility</p:attrName>
                                        </p:attrNameLst>
                                      </p:cBhvr>
                                      <p:to>
                                        <p:strVal val="visible"/>
                                      </p:to>
                                    </p:set>
                                    <p:animEffect transition="in" filter="fade">
                                      <p:cBhvr>
                                        <p:cTn id="45" dur="500"/>
                                        <p:tgtEl>
                                          <p:spTgt spid="22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69"/>
                                        </p:tgtEl>
                                        <p:attrNameLst>
                                          <p:attrName>style.visibility</p:attrName>
                                        </p:attrNameLst>
                                      </p:cBhvr>
                                      <p:to>
                                        <p:strVal val="visible"/>
                                      </p:to>
                                    </p:set>
                                    <p:animEffect transition="in" filter="fade">
                                      <p:cBhvr>
                                        <p:cTn id="48" dur="500"/>
                                        <p:tgtEl>
                                          <p:spTgt spid="16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21"/>
                                        </p:tgtEl>
                                        <p:attrNameLst>
                                          <p:attrName>style.visibility</p:attrName>
                                        </p:attrNameLst>
                                      </p:cBhvr>
                                      <p:to>
                                        <p:strVal val="visible"/>
                                      </p:to>
                                    </p:set>
                                    <p:animEffect transition="in" filter="fade">
                                      <p:cBhvr>
                                        <p:cTn id="51" dur="500"/>
                                        <p:tgtEl>
                                          <p:spTgt spid="221"/>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2" fill="hold" nodeType="click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right)">
                                      <p:cBhvr>
                                        <p:cTn id="56" dur="500"/>
                                        <p:tgtEl>
                                          <p:spTgt spid="23"/>
                                        </p:tgtEl>
                                      </p:cBhvr>
                                    </p:animEffect>
                                  </p:childTnLst>
                                </p:cTn>
                              </p:par>
                              <p:par>
                                <p:cTn id="57" presetID="22" presetClass="entr" presetSubtype="2"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right)">
                                      <p:cBhvr>
                                        <p:cTn id="59" dur="500"/>
                                        <p:tgtEl>
                                          <p:spTgt spid="22"/>
                                        </p:tgtEl>
                                      </p:cBhvr>
                                    </p:animEffect>
                                  </p:childTnLst>
                                </p:cTn>
                              </p:par>
                              <p:par>
                                <p:cTn id="60" presetID="22" presetClass="entr" presetSubtype="2" fill="hold"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right)">
                                      <p:cBhvr>
                                        <p:cTn id="62" dur="500"/>
                                        <p:tgtEl>
                                          <p:spTgt spid="20"/>
                                        </p:tgtEl>
                                      </p:cBhvr>
                                    </p:animEffect>
                                  </p:childTnLst>
                                </p:cTn>
                              </p:par>
                              <p:par>
                                <p:cTn id="63" presetID="22" presetClass="entr" presetSubtype="2" fill="hold" nodeType="with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wipe(right)">
                                      <p:cBhvr>
                                        <p:cTn id="65" dur="500"/>
                                        <p:tgtEl>
                                          <p:spTgt spid="19"/>
                                        </p:tgtEl>
                                      </p:cBhvr>
                                    </p:animEffect>
                                  </p:childTnLst>
                                </p:cTn>
                              </p:par>
                              <p:par>
                                <p:cTn id="66" presetID="22" presetClass="entr" presetSubtype="2" fill="hold"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wipe(right)">
                                      <p:cBhvr>
                                        <p:cTn id="68" dur="500"/>
                                        <p:tgtEl>
                                          <p:spTgt spid="18"/>
                                        </p:tgtEl>
                                      </p:cBhvr>
                                    </p:animEffect>
                                  </p:childTnLst>
                                </p:cTn>
                              </p:par>
                              <p:par>
                                <p:cTn id="69" presetID="22" presetClass="entr" presetSubtype="2" fill="hold" nodeType="with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right)">
                                      <p:cBhvr>
                                        <p:cTn id="71" dur="500"/>
                                        <p:tgtEl>
                                          <p:spTgt spid="17"/>
                                        </p:tgtEl>
                                      </p:cBhvr>
                                    </p:animEffect>
                                  </p:childTnLst>
                                </p:cTn>
                              </p:par>
                              <p:par>
                                <p:cTn id="72" presetID="22" presetClass="entr" presetSubtype="2" fill="hold" nodeType="with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right)">
                                      <p:cBhvr>
                                        <p:cTn id="74" dur="500"/>
                                        <p:tgtEl>
                                          <p:spTgt spid="16"/>
                                        </p:tgtEl>
                                      </p:cBhvr>
                                    </p:animEffect>
                                  </p:childTnLst>
                                </p:cTn>
                              </p:par>
                            </p:childTnLst>
                          </p:cTn>
                        </p:par>
                        <p:par>
                          <p:cTn id="75" fill="hold">
                            <p:stCondLst>
                              <p:cond delay="500"/>
                            </p:stCondLst>
                            <p:childTnLst>
                              <p:par>
                                <p:cTn id="76" presetID="10" presetClass="entr" presetSubtype="0" fill="hold" grpId="0" nodeType="afterEffect">
                                  <p:stCondLst>
                                    <p:cond delay="0"/>
                                  </p:stCondLst>
                                  <p:childTnLst>
                                    <p:set>
                                      <p:cBhvr>
                                        <p:cTn id="77" dur="1" fill="hold">
                                          <p:stCondLst>
                                            <p:cond delay="0"/>
                                          </p:stCondLst>
                                        </p:cTn>
                                        <p:tgtEl>
                                          <p:spTgt spid="252"/>
                                        </p:tgtEl>
                                        <p:attrNameLst>
                                          <p:attrName>style.visibility</p:attrName>
                                        </p:attrNameLst>
                                      </p:cBhvr>
                                      <p:to>
                                        <p:strVal val="visible"/>
                                      </p:to>
                                    </p:set>
                                    <p:animEffect transition="in" filter="fade">
                                      <p:cBhvr>
                                        <p:cTn id="78" dur="500"/>
                                        <p:tgtEl>
                                          <p:spTgt spid="252"/>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53"/>
                                        </p:tgtEl>
                                        <p:attrNameLst>
                                          <p:attrName>style.visibility</p:attrName>
                                        </p:attrNameLst>
                                      </p:cBhvr>
                                      <p:to>
                                        <p:strVal val="visible"/>
                                      </p:to>
                                    </p:set>
                                    <p:animEffect transition="in" filter="fade">
                                      <p:cBhvr>
                                        <p:cTn id="81" dur="500"/>
                                        <p:tgtEl>
                                          <p:spTgt spid="253"/>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54"/>
                                        </p:tgtEl>
                                        <p:attrNameLst>
                                          <p:attrName>style.visibility</p:attrName>
                                        </p:attrNameLst>
                                      </p:cBhvr>
                                      <p:to>
                                        <p:strVal val="visible"/>
                                      </p:to>
                                    </p:set>
                                    <p:animEffect transition="in" filter="fade">
                                      <p:cBhvr>
                                        <p:cTn id="84" dur="500"/>
                                        <p:tgtEl>
                                          <p:spTgt spid="254"/>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55"/>
                                        </p:tgtEl>
                                        <p:attrNameLst>
                                          <p:attrName>style.visibility</p:attrName>
                                        </p:attrNameLst>
                                      </p:cBhvr>
                                      <p:to>
                                        <p:strVal val="visible"/>
                                      </p:to>
                                    </p:set>
                                    <p:animEffect transition="in" filter="fade">
                                      <p:cBhvr>
                                        <p:cTn id="87" dur="500"/>
                                        <p:tgtEl>
                                          <p:spTgt spid="255"/>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57"/>
                                        </p:tgtEl>
                                        <p:attrNameLst>
                                          <p:attrName>style.visibility</p:attrName>
                                        </p:attrNameLst>
                                      </p:cBhvr>
                                      <p:to>
                                        <p:strVal val="visible"/>
                                      </p:to>
                                    </p:set>
                                    <p:animEffect transition="in" filter="fade">
                                      <p:cBhvr>
                                        <p:cTn id="90" dur="500"/>
                                        <p:tgtEl>
                                          <p:spTgt spid="257"/>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258"/>
                                        </p:tgtEl>
                                        <p:attrNameLst>
                                          <p:attrName>style.visibility</p:attrName>
                                        </p:attrNameLst>
                                      </p:cBhvr>
                                      <p:to>
                                        <p:strVal val="visible"/>
                                      </p:to>
                                    </p:set>
                                    <p:animEffect transition="in" filter="fade">
                                      <p:cBhvr>
                                        <p:cTn id="93" dur="500"/>
                                        <p:tgtEl>
                                          <p:spTgt spid="258"/>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51"/>
                                        </p:tgtEl>
                                        <p:attrNameLst>
                                          <p:attrName>style.visibility</p:attrName>
                                        </p:attrNameLst>
                                      </p:cBhvr>
                                      <p:to>
                                        <p:strVal val="visible"/>
                                      </p:to>
                                    </p:set>
                                    <p:animEffect transition="in" filter="fade">
                                      <p:cBhvr>
                                        <p:cTn id="96" dur="500"/>
                                        <p:tgtEl>
                                          <p:spTgt spid="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 grpId="0"/>
      <p:bldP spid="252" grpId="0"/>
      <p:bldP spid="253" grpId="0"/>
      <p:bldP spid="254" grpId="0"/>
      <p:bldP spid="255" grpId="0"/>
      <p:bldP spid="257" grpId="0"/>
      <p:bldP spid="258" grpId="0"/>
      <p:bldP spid="169" grpId="0"/>
      <p:bldP spid="214" grpId="0"/>
      <p:bldP spid="216" grpId="0"/>
      <p:bldP spid="218" grpId="0"/>
      <p:bldP spid="219" grpId="0"/>
      <p:bldP spid="220" grpId="0"/>
      <p:bldP spid="2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Arrow Connector 6">
            <a:extLst>
              <a:ext uri="{FF2B5EF4-FFF2-40B4-BE49-F238E27FC236}">
                <a16:creationId xmlns:a16="http://schemas.microsoft.com/office/drawing/2014/main" id="{94FF076E-5BFE-9BB4-2ABF-7741B696DCAF}"/>
              </a:ext>
            </a:extLst>
          </p:cNvPr>
          <p:cNvCxnSpPr>
            <a:cxnSpLocks/>
          </p:cNvCxnSpPr>
          <p:nvPr/>
        </p:nvCxnSpPr>
        <p:spPr>
          <a:xfrm flipV="1">
            <a:off x="2442844" y="2247371"/>
            <a:ext cx="0" cy="1617301"/>
          </a:xfrm>
          <a:prstGeom prst="straightConnector1">
            <a:avLst/>
          </a:prstGeom>
          <a:ln w="2857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5DB8E85-2BC2-4467-B2AC-B74A4BCAE8AE}"/>
              </a:ext>
            </a:extLst>
          </p:cNvPr>
          <p:cNvSpPr txBox="1"/>
          <p:nvPr/>
        </p:nvSpPr>
        <p:spPr>
          <a:xfrm>
            <a:off x="2764255" y="229018"/>
            <a:ext cx="6101040" cy="450636"/>
          </a:xfrm>
          <a:prstGeom prst="rect">
            <a:avLst/>
          </a:prstGeom>
          <a:solidFill>
            <a:srgbClr val="002060"/>
          </a:solidFill>
        </p:spPr>
        <p:txBody>
          <a:bodyPr wrap="square" rtlCol="0">
            <a:spAutoFit/>
          </a:bodyPr>
          <a:lstStyle/>
          <a:p>
            <a:pPr marL="0" marR="0" lvl="0" indent="0" algn="ctr" defTabSz="914400" rtl="0" eaLnBrk="1" fontAlgn="auto" latinLnBrk="0" hangingPunct="1">
              <a:lnSpc>
                <a:spcPts val="3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Avenir Next LT Pro" panose="020B0504020202020204" pitchFamily="34" charset="0"/>
              </a:rPr>
              <a:t>CORPORATE ORGANOGRAM</a:t>
            </a:r>
          </a:p>
        </p:txBody>
      </p:sp>
      <p:sp>
        <p:nvSpPr>
          <p:cNvPr id="2" name="Rectangle 1">
            <a:extLst>
              <a:ext uri="{FF2B5EF4-FFF2-40B4-BE49-F238E27FC236}">
                <a16:creationId xmlns:a16="http://schemas.microsoft.com/office/drawing/2014/main" id="{623D9FE5-DC80-4AB0-B260-0E34477852DC}"/>
              </a:ext>
            </a:extLst>
          </p:cNvPr>
          <p:cNvSpPr/>
          <p:nvPr/>
        </p:nvSpPr>
        <p:spPr>
          <a:xfrm>
            <a:off x="-1" y="2758246"/>
            <a:ext cx="12192000" cy="726466"/>
          </a:xfrm>
          <a:prstGeom prst="rect">
            <a:avLst/>
          </a:prstGeom>
          <a:solidFill>
            <a:srgbClr val="44A9CD">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panose="020B0504020202020204" pitchFamily="34" charset="0"/>
            </a:endParaRPr>
          </a:p>
        </p:txBody>
      </p:sp>
      <p:sp>
        <p:nvSpPr>
          <p:cNvPr id="73" name="Rectangle: Rounded Corners 72">
            <a:extLst>
              <a:ext uri="{FF2B5EF4-FFF2-40B4-BE49-F238E27FC236}">
                <a16:creationId xmlns:a16="http://schemas.microsoft.com/office/drawing/2014/main" id="{C0ABB7F5-D669-4C7A-AC9B-AEBBF6758886}"/>
              </a:ext>
            </a:extLst>
          </p:cNvPr>
          <p:cNvSpPr/>
          <p:nvPr/>
        </p:nvSpPr>
        <p:spPr>
          <a:xfrm>
            <a:off x="10594102" y="2924849"/>
            <a:ext cx="1301849" cy="561232"/>
          </a:xfrm>
          <a:prstGeom prst="roundRect">
            <a:avLst>
              <a:gd name="adj" fmla="val 50000"/>
            </a:avLst>
          </a:prstGeom>
          <a:solidFill>
            <a:srgbClr val="8796AF"/>
          </a:solidFill>
          <a:ln w="31750">
            <a:solidFill>
              <a:schemeClr val="bg1"/>
            </a:solidFill>
            <a:miter lim="400000"/>
          </a:ln>
          <a:effectLst>
            <a:outerShdw blurRad="292100" dist="110334" dir="5400000" rotWithShape="0">
              <a:srgbClr val="475D84">
                <a:alpha val="21640"/>
              </a:srgbClr>
            </a:outerShdw>
          </a:effectLst>
        </p:spPr>
        <p:txBody>
          <a:bodyPr lIns="50800" tIns="50800" rIns="50800" bIns="508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dirty="0">
                <a:latin typeface="Avenir Next LT Pro" panose="020B0504020202020204" pitchFamily="34" charset="0"/>
              </a:rPr>
              <a:t>Chief Commercial Officer</a:t>
            </a:r>
            <a:endParaRPr kumimoji="0" lang="en-US" sz="1000" b="1" i="0" u="none" strike="noStrike" kern="1200" cap="none" spc="0" normalizeH="0" baseline="0" noProof="0" dirty="0">
              <a:ln>
                <a:noFill/>
              </a:ln>
              <a:effectLst/>
              <a:uLnTx/>
              <a:uFillTx/>
              <a:latin typeface="Avenir Next LT Pro" panose="020B0504020202020204" pitchFamily="34" charset="0"/>
            </a:endParaRPr>
          </a:p>
        </p:txBody>
      </p:sp>
      <p:sp>
        <p:nvSpPr>
          <p:cNvPr id="77" name="Rectangle: Rounded Corners 76">
            <a:extLst>
              <a:ext uri="{FF2B5EF4-FFF2-40B4-BE49-F238E27FC236}">
                <a16:creationId xmlns:a16="http://schemas.microsoft.com/office/drawing/2014/main" id="{3AA6C9AC-541F-4CBE-AECE-BE9972F318B0}"/>
              </a:ext>
            </a:extLst>
          </p:cNvPr>
          <p:cNvSpPr/>
          <p:nvPr/>
        </p:nvSpPr>
        <p:spPr>
          <a:xfrm>
            <a:off x="5146050" y="1271366"/>
            <a:ext cx="1971935" cy="503944"/>
          </a:xfrm>
          <a:prstGeom prst="roundRect">
            <a:avLst>
              <a:gd name="adj" fmla="val 50000"/>
            </a:avLst>
          </a:prstGeom>
          <a:solidFill>
            <a:schemeClr val="accent4">
              <a:lumMod val="60000"/>
              <a:lumOff val="40000"/>
            </a:schemeClr>
          </a:solidFill>
          <a:ln w="12700">
            <a:miter lim="400000"/>
          </a:ln>
          <a:effectLst/>
        </p:spPr>
        <p:txBody>
          <a:bodyPr lIns="50800" tIns="50800" rIns="50800" bIns="508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venir Next LT Pro" panose="020B0504020202020204" pitchFamily="34" charset="0"/>
              </a:rPr>
              <a:t>CEO</a:t>
            </a:r>
          </a:p>
        </p:txBody>
      </p:sp>
      <p:sp>
        <p:nvSpPr>
          <p:cNvPr id="62" name="Rectangle: Rounded Corners 61">
            <a:extLst>
              <a:ext uri="{FF2B5EF4-FFF2-40B4-BE49-F238E27FC236}">
                <a16:creationId xmlns:a16="http://schemas.microsoft.com/office/drawing/2014/main" id="{E3008BFA-D83B-42B0-9B2B-89FA3F21839B}"/>
              </a:ext>
            </a:extLst>
          </p:cNvPr>
          <p:cNvSpPr/>
          <p:nvPr/>
        </p:nvSpPr>
        <p:spPr>
          <a:xfrm>
            <a:off x="646571" y="2820534"/>
            <a:ext cx="1445855" cy="503944"/>
          </a:xfrm>
          <a:prstGeom prst="roundRect">
            <a:avLst>
              <a:gd name="adj" fmla="val 50000"/>
            </a:avLst>
          </a:prstGeom>
          <a:solidFill>
            <a:srgbClr val="8796AF"/>
          </a:solidFill>
          <a:ln w="31750">
            <a:solidFill>
              <a:schemeClr val="bg1"/>
            </a:solidFill>
            <a:miter lim="400000"/>
          </a:ln>
          <a:effectLst>
            <a:outerShdw blurRad="292100" dist="110334" dir="5400000" rotWithShape="0">
              <a:srgbClr val="475D84">
                <a:alpha val="21640"/>
              </a:srgbClr>
            </a:outerShdw>
          </a:effectLst>
        </p:spPr>
        <p:txBody>
          <a:bodyPr lIns="50800" tIns="50800" rIns="50800" bIns="508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effectLst/>
                <a:uLnTx/>
                <a:uFillTx/>
                <a:latin typeface="Avenir Next LT Pro" panose="020B0504020202020204" pitchFamily="34" charset="0"/>
              </a:rPr>
              <a:t>Chief</a:t>
            </a:r>
            <a:r>
              <a:rPr kumimoji="0" lang="en-US" sz="1000" b="1" i="0" u="none" strike="noStrike" kern="1200" cap="none" spc="0" normalizeH="0" noProof="0" dirty="0">
                <a:ln>
                  <a:noFill/>
                </a:ln>
                <a:effectLst/>
                <a:uLnTx/>
                <a:uFillTx/>
                <a:latin typeface="Avenir Next LT Pro" panose="020B0504020202020204" pitchFamily="34" charset="0"/>
              </a:rPr>
              <a:t> Technical Officer</a:t>
            </a:r>
            <a:endParaRPr kumimoji="0" lang="en-US" sz="1000" b="1" i="0" u="none" strike="noStrike" kern="1200" cap="none" spc="0" normalizeH="0" baseline="0" noProof="0" dirty="0">
              <a:ln>
                <a:noFill/>
              </a:ln>
              <a:effectLst/>
              <a:uLnTx/>
              <a:uFillTx/>
              <a:latin typeface="Avenir Next LT Pro" panose="020B0504020202020204" pitchFamily="34" charset="0"/>
            </a:endParaRPr>
          </a:p>
        </p:txBody>
      </p:sp>
      <p:cxnSp>
        <p:nvCxnSpPr>
          <p:cNvPr id="25" name="Straight Connector 24">
            <a:extLst>
              <a:ext uri="{FF2B5EF4-FFF2-40B4-BE49-F238E27FC236}">
                <a16:creationId xmlns:a16="http://schemas.microsoft.com/office/drawing/2014/main" id="{3BE06787-ED90-43B2-BDE7-ED2E91A14048}"/>
              </a:ext>
            </a:extLst>
          </p:cNvPr>
          <p:cNvCxnSpPr>
            <a:cxnSpLocks/>
          </p:cNvCxnSpPr>
          <p:nvPr/>
        </p:nvCxnSpPr>
        <p:spPr>
          <a:xfrm flipV="1">
            <a:off x="1325220" y="2235073"/>
            <a:ext cx="9902336" cy="14642"/>
          </a:xfrm>
          <a:prstGeom prst="line">
            <a:avLst/>
          </a:prstGeom>
          <a:ln w="28575">
            <a:solidFill>
              <a:schemeClr val="tx1"/>
            </a:solidFill>
          </a:ln>
        </p:spPr>
        <p:style>
          <a:lnRef idx="1">
            <a:schemeClr val="accent3"/>
          </a:lnRef>
          <a:fillRef idx="0">
            <a:schemeClr val="accent3"/>
          </a:fillRef>
          <a:effectRef idx="0">
            <a:schemeClr val="accent3"/>
          </a:effectRef>
          <a:fontRef idx="minor">
            <a:schemeClr val="tx1"/>
          </a:fontRef>
        </p:style>
      </p:cxnSp>
      <p:cxnSp>
        <p:nvCxnSpPr>
          <p:cNvPr id="88" name="Straight Arrow Connector 87">
            <a:extLst>
              <a:ext uri="{FF2B5EF4-FFF2-40B4-BE49-F238E27FC236}">
                <a16:creationId xmlns:a16="http://schemas.microsoft.com/office/drawing/2014/main" id="{E4E75221-503F-48BF-A369-FE14B52BAB4D}"/>
              </a:ext>
            </a:extLst>
          </p:cNvPr>
          <p:cNvCxnSpPr>
            <a:cxnSpLocks/>
          </p:cNvCxnSpPr>
          <p:nvPr/>
        </p:nvCxnSpPr>
        <p:spPr>
          <a:xfrm flipV="1">
            <a:off x="6151068" y="1735311"/>
            <a:ext cx="0" cy="476022"/>
          </a:xfrm>
          <a:prstGeom prst="straightConnector1">
            <a:avLst/>
          </a:prstGeom>
          <a:ln w="2857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5" name="Rectangle: Rounded Corners 64">
            <a:extLst>
              <a:ext uri="{FF2B5EF4-FFF2-40B4-BE49-F238E27FC236}">
                <a16:creationId xmlns:a16="http://schemas.microsoft.com/office/drawing/2014/main" id="{15CF6921-B220-4DC8-8A3D-4A99D70C63AB}"/>
              </a:ext>
            </a:extLst>
          </p:cNvPr>
          <p:cNvSpPr/>
          <p:nvPr/>
        </p:nvSpPr>
        <p:spPr>
          <a:xfrm>
            <a:off x="1752092" y="3843775"/>
            <a:ext cx="1514854" cy="525269"/>
          </a:xfrm>
          <a:prstGeom prst="roundRect">
            <a:avLst>
              <a:gd name="adj" fmla="val 50000"/>
            </a:avLst>
          </a:prstGeom>
          <a:solidFill>
            <a:srgbClr val="8796AF"/>
          </a:solidFill>
          <a:ln w="31750">
            <a:solidFill>
              <a:schemeClr val="bg1"/>
            </a:solidFill>
            <a:miter lim="400000"/>
          </a:ln>
          <a:effectLst>
            <a:outerShdw blurRad="292100" dist="110334" dir="5400000" rotWithShape="0">
              <a:srgbClr val="475D84">
                <a:alpha val="21640"/>
              </a:srgbClr>
            </a:outerShdw>
          </a:effectLst>
        </p:spPr>
        <p:txBody>
          <a:bodyPr lIns="50800" tIns="50800" rIns="50800" bIns="508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venir Next LT Pro" panose="020B0504020202020204" pitchFamily="34" charset="0"/>
              </a:rPr>
              <a:t>Chief Experience Officer</a:t>
            </a:r>
          </a:p>
        </p:txBody>
      </p:sp>
      <p:sp>
        <p:nvSpPr>
          <p:cNvPr id="66" name="Rectangle: Rounded Corners 65">
            <a:extLst>
              <a:ext uri="{FF2B5EF4-FFF2-40B4-BE49-F238E27FC236}">
                <a16:creationId xmlns:a16="http://schemas.microsoft.com/office/drawing/2014/main" id="{DF960576-7C92-4BB1-B050-3B02B22E4415}"/>
              </a:ext>
            </a:extLst>
          </p:cNvPr>
          <p:cNvSpPr/>
          <p:nvPr/>
        </p:nvSpPr>
        <p:spPr>
          <a:xfrm>
            <a:off x="7201930" y="3871941"/>
            <a:ext cx="1423694" cy="503944"/>
          </a:xfrm>
          <a:prstGeom prst="roundRect">
            <a:avLst>
              <a:gd name="adj" fmla="val 50000"/>
            </a:avLst>
          </a:prstGeom>
          <a:solidFill>
            <a:srgbClr val="8796AF"/>
          </a:solidFill>
          <a:ln w="31750">
            <a:solidFill>
              <a:schemeClr val="bg1"/>
            </a:solidFill>
            <a:miter lim="400000"/>
          </a:ln>
          <a:effectLst>
            <a:outerShdw blurRad="292100" dist="110334" dir="5400000" rotWithShape="0">
              <a:srgbClr val="475D84">
                <a:alpha val="21640"/>
              </a:srgbClr>
            </a:outerShdw>
          </a:effectLst>
        </p:spPr>
        <p:txBody>
          <a:bodyPr lIns="50800" tIns="50800" rIns="50800" bIns="508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effectLst/>
                <a:uLnTx/>
                <a:uFillTx/>
                <a:latin typeface="Avenir Next LT Pro" panose="020B0504020202020204" pitchFamily="34" charset="0"/>
              </a:rPr>
              <a:t>Head,</a:t>
            </a:r>
            <a:r>
              <a:rPr kumimoji="0" lang="en-US" sz="1000" b="1" i="0" u="none" strike="noStrike" kern="1200" cap="none" spc="0" normalizeH="0" noProof="0" dirty="0">
                <a:ln>
                  <a:noFill/>
                </a:ln>
                <a:effectLst/>
                <a:uLnTx/>
                <a:uFillTx/>
                <a:latin typeface="Avenir Next LT Pro" panose="020B0504020202020204" pitchFamily="34" charset="0"/>
              </a:rPr>
              <a:t> Corporate Services</a:t>
            </a:r>
            <a:endParaRPr kumimoji="0" lang="en-US" sz="1000" b="1" i="0" u="none" strike="noStrike" kern="1200" cap="none" spc="0" normalizeH="0" baseline="0" noProof="0" dirty="0">
              <a:ln>
                <a:noFill/>
              </a:ln>
              <a:effectLst/>
              <a:uLnTx/>
              <a:uFillTx/>
              <a:latin typeface="Avenir Next LT Pro" panose="020B0504020202020204" pitchFamily="34" charset="0"/>
            </a:endParaRPr>
          </a:p>
        </p:txBody>
      </p:sp>
      <p:sp>
        <p:nvSpPr>
          <p:cNvPr id="24" name="Rectangle: Rounded Corners 23">
            <a:extLst>
              <a:ext uri="{FF2B5EF4-FFF2-40B4-BE49-F238E27FC236}">
                <a16:creationId xmlns:a16="http://schemas.microsoft.com/office/drawing/2014/main" id="{7DD142A8-439E-4BC4-BD19-36813899F4C2}"/>
              </a:ext>
            </a:extLst>
          </p:cNvPr>
          <p:cNvSpPr/>
          <p:nvPr/>
        </p:nvSpPr>
        <p:spPr>
          <a:xfrm>
            <a:off x="5130716" y="2881769"/>
            <a:ext cx="1368118" cy="503944"/>
          </a:xfrm>
          <a:prstGeom prst="roundRect">
            <a:avLst>
              <a:gd name="adj" fmla="val 50000"/>
            </a:avLst>
          </a:prstGeom>
          <a:solidFill>
            <a:srgbClr val="8796AF"/>
          </a:solidFill>
          <a:ln w="31750">
            <a:solidFill>
              <a:schemeClr val="bg1"/>
            </a:solidFill>
            <a:miter lim="400000"/>
          </a:ln>
          <a:effectLst>
            <a:outerShdw blurRad="292100" dist="110334" dir="5400000" rotWithShape="0">
              <a:srgbClr val="475D84">
                <a:alpha val="21640"/>
              </a:srgbClr>
            </a:outerShdw>
          </a:effectLst>
        </p:spPr>
        <p:txBody>
          <a:bodyPr lIns="50800" tIns="50800" rIns="50800" bIns="508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effectLst/>
                <a:uLnTx/>
                <a:uFillTx/>
                <a:latin typeface="Avenir Next LT Pro" panose="020B0504020202020204" pitchFamily="34" charset="0"/>
              </a:rPr>
              <a:t>Head, Internal Audit,</a:t>
            </a:r>
            <a:r>
              <a:rPr kumimoji="0" lang="en-US" sz="1000" b="1" i="0" u="none" strike="noStrike" kern="1200" cap="none" spc="0" normalizeH="0" noProof="0" dirty="0">
                <a:ln>
                  <a:noFill/>
                </a:ln>
                <a:effectLst/>
                <a:uLnTx/>
                <a:uFillTx/>
                <a:latin typeface="Avenir Next LT Pro" panose="020B0504020202020204" pitchFamily="34" charset="0"/>
              </a:rPr>
              <a:t> Risk &amp; Compliance</a:t>
            </a:r>
            <a:endParaRPr kumimoji="0" lang="en-US" sz="1000" b="1" i="0" u="none" strike="noStrike" kern="1200" cap="none" spc="0" normalizeH="0" baseline="0" noProof="0" dirty="0">
              <a:ln>
                <a:noFill/>
              </a:ln>
              <a:effectLst/>
              <a:uLnTx/>
              <a:uFillTx/>
              <a:latin typeface="Avenir Next LT Pro" panose="020B0504020202020204" pitchFamily="34" charset="0"/>
            </a:endParaRPr>
          </a:p>
        </p:txBody>
      </p:sp>
      <p:sp>
        <p:nvSpPr>
          <p:cNvPr id="12" name="Rectangle: Rounded Corners 11">
            <a:extLst>
              <a:ext uri="{FF2B5EF4-FFF2-40B4-BE49-F238E27FC236}">
                <a16:creationId xmlns:a16="http://schemas.microsoft.com/office/drawing/2014/main" id="{F9A6AAFA-20E8-D85B-F698-4F68B74E37DF}"/>
              </a:ext>
            </a:extLst>
          </p:cNvPr>
          <p:cNvSpPr/>
          <p:nvPr/>
        </p:nvSpPr>
        <p:spPr>
          <a:xfrm>
            <a:off x="3365112" y="2820534"/>
            <a:ext cx="1445855" cy="503944"/>
          </a:xfrm>
          <a:prstGeom prst="roundRect">
            <a:avLst>
              <a:gd name="adj" fmla="val 50000"/>
            </a:avLst>
          </a:prstGeom>
          <a:solidFill>
            <a:srgbClr val="8796AF"/>
          </a:solidFill>
          <a:ln w="31750">
            <a:solidFill>
              <a:schemeClr val="bg1"/>
            </a:solidFill>
            <a:miter lim="400000"/>
          </a:ln>
          <a:effectLst>
            <a:outerShdw blurRad="292100" dist="110334" dir="5400000" rotWithShape="0">
              <a:srgbClr val="475D84">
                <a:alpha val="21640"/>
              </a:srgbClr>
            </a:outerShdw>
          </a:effectLst>
        </p:spPr>
        <p:txBody>
          <a:bodyPr lIns="50800" tIns="50800" rIns="50800" bIns="508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effectLst/>
                <a:uLnTx/>
                <a:uFillTx/>
                <a:latin typeface="Avenir Next LT Pro" panose="020B0504020202020204" pitchFamily="34" charset="0"/>
              </a:rPr>
              <a:t>Chief</a:t>
            </a:r>
            <a:r>
              <a:rPr kumimoji="0" lang="en-US" sz="1000" b="1" i="0" u="none" strike="noStrike" kern="1200" cap="none" spc="0" normalizeH="0" noProof="0" dirty="0">
                <a:ln>
                  <a:noFill/>
                </a:ln>
                <a:effectLst/>
                <a:uLnTx/>
                <a:uFillTx/>
                <a:latin typeface="Avenir Next LT Pro" panose="020B0504020202020204" pitchFamily="34" charset="0"/>
              </a:rPr>
              <a:t> Financial Officer</a:t>
            </a:r>
            <a:endParaRPr kumimoji="0" lang="en-US" sz="1000" b="1" i="0" u="none" strike="noStrike" kern="1200" cap="none" spc="0" normalizeH="0" baseline="0" noProof="0" dirty="0">
              <a:ln>
                <a:noFill/>
              </a:ln>
              <a:effectLst/>
              <a:uLnTx/>
              <a:uFillTx/>
              <a:latin typeface="Avenir Next LT Pro" panose="020B0504020202020204" pitchFamily="34" charset="0"/>
            </a:endParaRPr>
          </a:p>
        </p:txBody>
      </p:sp>
      <p:sp>
        <p:nvSpPr>
          <p:cNvPr id="9" name="Rectangle: Rounded Corners 8">
            <a:extLst>
              <a:ext uri="{FF2B5EF4-FFF2-40B4-BE49-F238E27FC236}">
                <a16:creationId xmlns:a16="http://schemas.microsoft.com/office/drawing/2014/main" id="{0DE98A6E-DC83-CB3F-840D-BF49DA3FAF31}"/>
              </a:ext>
            </a:extLst>
          </p:cNvPr>
          <p:cNvSpPr/>
          <p:nvPr/>
        </p:nvSpPr>
        <p:spPr>
          <a:xfrm>
            <a:off x="8479405" y="2924266"/>
            <a:ext cx="1636860" cy="525269"/>
          </a:xfrm>
          <a:prstGeom prst="roundRect">
            <a:avLst>
              <a:gd name="adj" fmla="val 50000"/>
            </a:avLst>
          </a:prstGeom>
          <a:solidFill>
            <a:srgbClr val="8796AF"/>
          </a:solidFill>
          <a:ln w="31750">
            <a:solidFill>
              <a:schemeClr val="bg1"/>
            </a:solidFill>
            <a:miter lim="400000"/>
          </a:ln>
          <a:effectLst>
            <a:outerShdw blurRad="292100" dist="110334" dir="5400000" rotWithShape="0">
              <a:srgbClr val="475D84">
                <a:alpha val="21640"/>
              </a:srgbClr>
            </a:outerShdw>
          </a:effectLst>
        </p:spPr>
        <p:txBody>
          <a:bodyPr lIns="50800" tIns="50800" rIns="50800" bIns="508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effectLst/>
                <a:uLnTx/>
                <a:uFillTx/>
                <a:latin typeface="Avenir Next LT Pro" panose="020B0504020202020204" pitchFamily="34" charset="0"/>
              </a:rPr>
              <a:t>Head,</a:t>
            </a:r>
            <a:r>
              <a:rPr kumimoji="0" lang="en-US" sz="1000" b="1" i="0" u="none" strike="noStrike" kern="1200" cap="none" spc="0" normalizeH="0" noProof="0" dirty="0">
                <a:ln>
                  <a:noFill/>
                </a:ln>
                <a:effectLst/>
                <a:uLnTx/>
                <a:uFillTx/>
                <a:latin typeface="Avenir Next LT Pro" panose="020B0504020202020204" pitchFamily="34" charset="0"/>
              </a:rPr>
              <a:t> </a:t>
            </a:r>
            <a:r>
              <a:rPr lang="en-US" sz="1000" b="1" dirty="0">
                <a:latin typeface="Avenir Next LT Pro" panose="020B0504020202020204" pitchFamily="34" charset="0"/>
              </a:rPr>
              <a:t>Operations</a:t>
            </a:r>
            <a:endParaRPr kumimoji="0" lang="en-US" sz="1000" b="1" i="0" u="none" strike="noStrike" kern="1200" cap="none" spc="0" normalizeH="0" baseline="0" noProof="0" dirty="0">
              <a:ln>
                <a:noFill/>
              </a:ln>
              <a:effectLst/>
              <a:uLnTx/>
              <a:uFillTx/>
              <a:latin typeface="Avenir Next LT Pro" panose="020B0504020202020204" pitchFamily="34" charset="0"/>
            </a:endParaRPr>
          </a:p>
        </p:txBody>
      </p:sp>
      <p:cxnSp>
        <p:nvCxnSpPr>
          <p:cNvPr id="10" name="Straight Arrow Connector 9">
            <a:extLst>
              <a:ext uri="{FF2B5EF4-FFF2-40B4-BE49-F238E27FC236}">
                <a16:creationId xmlns:a16="http://schemas.microsoft.com/office/drawing/2014/main" id="{164D7E38-2D08-7A35-9F51-9A23711709EC}"/>
              </a:ext>
            </a:extLst>
          </p:cNvPr>
          <p:cNvCxnSpPr>
            <a:cxnSpLocks/>
          </p:cNvCxnSpPr>
          <p:nvPr/>
        </p:nvCxnSpPr>
        <p:spPr>
          <a:xfrm flipV="1">
            <a:off x="7818527" y="2235073"/>
            <a:ext cx="0" cy="1594059"/>
          </a:xfrm>
          <a:prstGeom prst="straightConnector1">
            <a:avLst/>
          </a:prstGeom>
          <a:ln w="2857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D99DF1E2-AA1C-B4CC-09FA-98FBDD313A9D}"/>
              </a:ext>
            </a:extLst>
          </p:cNvPr>
          <p:cNvCxnSpPr>
            <a:cxnSpLocks/>
          </p:cNvCxnSpPr>
          <p:nvPr/>
        </p:nvCxnSpPr>
        <p:spPr>
          <a:xfrm flipV="1">
            <a:off x="1329664" y="2239908"/>
            <a:ext cx="0" cy="546913"/>
          </a:xfrm>
          <a:prstGeom prst="straightConnector1">
            <a:avLst/>
          </a:prstGeom>
          <a:ln w="2857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5A3FEAE-31F5-5BCD-36BA-A3D7325D4123}"/>
              </a:ext>
            </a:extLst>
          </p:cNvPr>
          <p:cNvCxnSpPr>
            <a:cxnSpLocks/>
          </p:cNvCxnSpPr>
          <p:nvPr/>
        </p:nvCxnSpPr>
        <p:spPr>
          <a:xfrm flipV="1">
            <a:off x="9273514" y="2247371"/>
            <a:ext cx="0" cy="634398"/>
          </a:xfrm>
          <a:prstGeom prst="straightConnector1">
            <a:avLst/>
          </a:prstGeom>
          <a:ln w="2857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C9665DA4-6B59-8906-6F1C-D83D7FF858E0}"/>
              </a:ext>
            </a:extLst>
          </p:cNvPr>
          <p:cNvCxnSpPr>
            <a:cxnSpLocks/>
          </p:cNvCxnSpPr>
          <p:nvPr/>
        </p:nvCxnSpPr>
        <p:spPr>
          <a:xfrm flipV="1">
            <a:off x="4110964" y="2235073"/>
            <a:ext cx="0" cy="546913"/>
          </a:xfrm>
          <a:prstGeom prst="straightConnector1">
            <a:avLst/>
          </a:prstGeom>
          <a:ln w="2857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FB0CF3F-9B5A-9A1C-E9F6-381CC283822C}"/>
              </a:ext>
            </a:extLst>
          </p:cNvPr>
          <p:cNvCxnSpPr>
            <a:cxnSpLocks/>
          </p:cNvCxnSpPr>
          <p:nvPr/>
        </p:nvCxnSpPr>
        <p:spPr>
          <a:xfrm flipV="1">
            <a:off x="11214195" y="2247371"/>
            <a:ext cx="0" cy="573163"/>
          </a:xfrm>
          <a:prstGeom prst="straightConnector1">
            <a:avLst/>
          </a:prstGeom>
          <a:ln w="2857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BEC5661F-5777-1A1E-5664-7A151D6F2307}"/>
              </a:ext>
            </a:extLst>
          </p:cNvPr>
          <p:cNvPicPr>
            <a:picLocks noChangeAspect="1"/>
          </p:cNvPicPr>
          <p:nvPr/>
        </p:nvPicPr>
        <p:blipFill>
          <a:blip r:embed="rId2"/>
          <a:stretch>
            <a:fillRect/>
          </a:stretch>
        </p:blipFill>
        <p:spPr>
          <a:xfrm>
            <a:off x="3861377" y="856469"/>
            <a:ext cx="1191455" cy="119145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8" name="Picture 17">
            <a:extLst>
              <a:ext uri="{FF2B5EF4-FFF2-40B4-BE49-F238E27FC236}">
                <a16:creationId xmlns:a16="http://schemas.microsoft.com/office/drawing/2014/main" id="{6DE2A8D0-AF95-A28A-32DD-64C5DFCC47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3636" y="3666849"/>
            <a:ext cx="1318195" cy="131819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0" name="Picture 19" descr="A person in a red suit&#10;&#10;Description automatically generated">
            <a:extLst>
              <a:ext uri="{FF2B5EF4-FFF2-40B4-BE49-F238E27FC236}">
                <a16:creationId xmlns:a16="http://schemas.microsoft.com/office/drawing/2014/main" id="{CB4F6F60-1229-612A-E0BC-D0651870CD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66541" y="4539374"/>
            <a:ext cx="1112864" cy="148565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2" name="Picture 21">
            <a:extLst>
              <a:ext uri="{FF2B5EF4-FFF2-40B4-BE49-F238E27FC236}">
                <a16:creationId xmlns:a16="http://schemas.microsoft.com/office/drawing/2014/main" id="{5CBCD5BA-AF39-DE80-87C1-D74FDC621F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5130" y="3660624"/>
            <a:ext cx="1119289" cy="140073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6" name="Picture 25">
            <a:extLst>
              <a:ext uri="{FF2B5EF4-FFF2-40B4-BE49-F238E27FC236}">
                <a16:creationId xmlns:a16="http://schemas.microsoft.com/office/drawing/2014/main" id="{86FEE49F-E19E-6F33-0891-310AD9BE31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56089" y="3661527"/>
            <a:ext cx="1326810" cy="132681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0" name="Picture 29">
            <a:extLst>
              <a:ext uri="{FF2B5EF4-FFF2-40B4-BE49-F238E27FC236}">
                <a16:creationId xmlns:a16="http://schemas.microsoft.com/office/drawing/2014/main" id="{C02EDD8D-2697-AA47-421C-60E472B094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8859516" y="3666849"/>
            <a:ext cx="1120585" cy="140073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2" name="Picture 31" descr="A person in a suit&#10;&#10;Description automatically generated">
            <a:extLst>
              <a:ext uri="{FF2B5EF4-FFF2-40B4-BE49-F238E27FC236}">
                <a16:creationId xmlns:a16="http://schemas.microsoft.com/office/drawing/2014/main" id="{159C9619-EDB0-A184-B4F8-D39E0B1FAC6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54070" y="4539374"/>
            <a:ext cx="1021908" cy="153166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4" name="Picture 33">
            <a:extLst>
              <a:ext uri="{FF2B5EF4-FFF2-40B4-BE49-F238E27FC236}">
                <a16:creationId xmlns:a16="http://schemas.microsoft.com/office/drawing/2014/main" id="{A341B196-0777-22B5-C3D6-70ED94F2346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7965" y="3484712"/>
            <a:ext cx="1400732" cy="140073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68385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500" fill="hold"/>
                                        <p:tgtEl>
                                          <p:spTgt spid="2"/>
                                        </p:tgtEl>
                                        <p:attrNameLst>
                                          <p:attrName>ppt_x</p:attrName>
                                        </p:attrNameLst>
                                      </p:cBhvr>
                                      <p:tavLst>
                                        <p:tav tm="0">
                                          <p:val>
                                            <p:strVal val="#ppt_x-#ppt_w/2"/>
                                          </p:val>
                                        </p:tav>
                                        <p:tav tm="100000">
                                          <p:val>
                                            <p:strVal val="#ppt_x"/>
                                          </p:val>
                                        </p:tav>
                                      </p:tavLst>
                                    </p:anim>
                                    <p:anim calcmode="lin" valueType="num">
                                      <p:cBhvr>
                                        <p:cTn id="8" dur="1500" fill="hold"/>
                                        <p:tgtEl>
                                          <p:spTgt spid="2"/>
                                        </p:tgtEl>
                                        <p:attrNameLst>
                                          <p:attrName>ppt_y</p:attrName>
                                        </p:attrNameLst>
                                      </p:cBhvr>
                                      <p:tavLst>
                                        <p:tav tm="0">
                                          <p:val>
                                            <p:strVal val="#ppt_y"/>
                                          </p:val>
                                        </p:tav>
                                        <p:tav tm="100000">
                                          <p:val>
                                            <p:strVal val="#ppt_y"/>
                                          </p:val>
                                        </p:tav>
                                      </p:tavLst>
                                    </p:anim>
                                    <p:anim calcmode="lin" valueType="num">
                                      <p:cBhvr>
                                        <p:cTn id="9" dur="1500" fill="hold"/>
                                        <p:tgtEl>
                                          <p:spTgt spid="2"/>
                                        </p:tgtEl>
                                        <p:attrNameLst>
                                          <p:attrName>ppt_w</p:attrName>
                                        </p:attrNameLst>
                                      </p:cBhvr>
                                      <p:tavLst>
                                        <p:tav tm="0">
                                          <p:val>
                                            <p:fltVal val="0"/>
                                          </p:val>
                                        </p:tav>
                                        <p:tav tm="100000">
                                          <p:val>
                                            <p:strVal val="#ppt_w"/>
                                          </p:val>
                                        </p:tav>
                                      </p:tavLst>
                                    </p:anim>
                                    <p:anim calcmode="lin" valueType="num">
                                      <p:cBhvr>
                                        <p:cTn id="10" dur="1500" fill="hold"/>
                                        <p:tgtEl>
                                          <p:spTgt spid="2"/>
                                        </p:tgtEl>
                                        <p:attrNameLst>
                                          <p:attrName>ppt_h</p:attrName>
                                        </p:attrNameLst>
                                      </p:cBhvr>
                                      <p:tavLst>
                                        <p:tav tm="0">
                                          <p:val>
                                            <p:strVal val="#ppt_h"/>
                                          </p:val>
                                        </p:tav>
                                        <p:tav tm="100000">
                                          <p:val>
                                            <p:strVal val="#ppt_h"/>
                                          </p:val>
                                        </p:tav>
                                      </p:tavLst>
                                    </p:anim>
                                  </p:childTnLst>
                                </p:cTn>
                              </p:par>
                              <p:par>
                                <p:cTn id="11" presetID="17" presetClass="entr" presetSubtype="10" fill="hold" grpId="0" nodeType="withEffect">
                                  <p:stCondLst>
                                    <p:cond delay="2000"/>
                                  </p:stCondLst>
                                  <p:childTnLst>
                                    <p:set>
                                      <p:cBhvr>
                                        <p:cTn id="12" dur="1" fill="hold">
                                          <p:stCondLst>
                                            <p:cond delay="0"/>
                                          </p:stCondLst>
                                        </p:cTn>
                                        <p:tgtEl>
                                          <p:spTgt spid="73"/>
                                        </p:tgtEl>
                                        <p:attrNameLst>
                                          <p:attrName>style.visibility</p:attrName>
                                        </p:attrNameLst>
                                      </p:cBhvr>
                                      <p:to>
                                        <p:strVal val="visible"/>
                                      </p:to>
                                    </p:set>
                                    <p:anim calcmode="lin" valueType="num">
                                      <p:cBhvr>
                                        <p:cTn id="13" dur="1000" fill="hold"/>
                                        <p:tgtEl>
                                          <p:spTgt spid="73"/>
                                        </p:tgtEl>
                                        <p:attrNameLst>
                                          <p:attrName>ppt_w</p:attrName>
                                        </p:attrNameLst>
                                      </p:cBhvr>
                                      <p:tavLst>
                                        <p:tav tm="0">
                                          <p:val>
                                            <p:fltVal val="0"/>
                                          </p:val>
                                        </p:tav>
                                        <p:tav tm="100000">
                                          <p:val>
                                            <p:strVal val="#ppt_w"/>
                                          </p:val>
                                        </p:tav>
                                      </p:tavLst>
                                    </p:anim>
                                    <p:anim calcmode="lin" valueType="num">
                                      <p:cBhvr>
                                        <p:cTn id="14" dur="1000" fill="hold"/>
                                        <p:tgtEl>
                                          <p:spTgt spid="73"/>
                                        </p:tgtEl>
                                        <p:attrNameLst>
                                          <p:attrName>ppt_h</p:attrName>
                                        </p:attrNameLst>
                                      </p:cBhvr>
                                      <p:tavLst>
                                        <p:tav tm="0">
                                          <p:val>
                                            <p:strVal val="#ppt_h"/>
                                          </p:val>
                                        </p:tav>
                                        <p:tav tm="100000">
                                          <p:val>
                                            <p:strVal val="#ppt_h"/>
                                          </p:val>
                                        </p:tav>
                                      </p:tavLst>
                                    </p:anim>
                                  </p:childTnLst>
                                </p:cTn>
                              </p:par>
                              <p:par>
                                <p:cTn id="15" presetID="23" presetClass="entr" presetSubtype="16" fill="hold" grpId="0" nodeType="withEffect">
                                  <p:stCondLst>
                                    <p:cond delay="4000"/>
                                  </p:stCondLst>
                                  <p:childTnLst>
                                    <p:set>
                                      <p:cBhvr>
                                        <p:cTn id="16" dur="1" fill="hold">
                                          <p:stCondLst>
                                            <p:cond delay="0"/>
                                          </p:stCondLst>
                                        </p:cTn>
                                        <p:tgtEl>
                                          <p:spTgt spid="77"/>
                                        </p:tgtEl>
                                        <p:attrNameLst>
                                          <p:attrName>style.visibility</p:attrName>
                                        </p:attrNameLst>
                                      </p:cBhvr>
                                      <p:to>
                                        <p:strVal val="visible"/>
                                      </p:to>
                                    </p:set>
                                    <p:anim calcmode="lin" valueType="num">
                                      <p:cBhvr>
                                        <p:cTn id="17" dur="1000" fill="hold"/>
                                        <p:tgtEl>
                                          <p:spTgt spid="77"/>
                                        </p:tgtEl>
                                        <p:attrNameLst>
                                          <p:attrName>ppt_w</p:attrName>
                                        </p:attrNameLst>
                                      </p:cBhvr>
                                      <p:tavLst>
                                        <p:tav tm="0">
                                          <p:val>
                                            <p:fltVal val="0"/>
                                          </p:val>
                                        </p:tav>
                                        <p:tav tm="100000">
                                          <p:val>
                                            <p:strVal val="#ppt_w"/>
                                          </p:val>
                                        </p:tav>
                                      </p:tavLst>
                                    </p:anim>
                                    <p:anim calcmode="lin" valueType="num">
                                      <p:cBhvr>
                                        <p:cTn id="18" dur="1000" fill="hold"/>
                                        <p:tgtEl>
                                          <p:spTgt spid="77"/>
                                        </p:tgtEl>
                                        <p:attrNameLst>
                                          <p:attrName>ppt_h</p:attrName>
                                        </p:attrNameLst>
                                      </p:cBhvr>
                                      <p:tavLst>
                                        <p:tav tm="0">
                                          <p:val>
                                            <p:fltVal val="0"/>
                                          </p:val>
                                        </p:tav>
                                        <p:tav tm="100000">
                                          <p:val>
                                            <p:strVal val="#ppt_h"/>
                                          </p:val>
                                        </p:tav>
                                      </p:tavLst>
                                    </p:anim>
                                  </p:childTnLst>
                                </p:cTn>
                              </p:par>
                              <p:par>
                                <p:cTn id="19" presetID="17" presetClass="entr" presetSubtype="10" fill="hold" grpId="0" nodeType="withEffect">
                                  <p:stCondLst>
                                    <p:cond delay="2000"/>
                                  </p:stCondLst>
                                  <p:childTnLst>
                                    <p:set>
                                      <p:cBhvr>
                                        <p:cTn id="20" dur="1" fill="hold">
                                          <p:stCondLst>
                                            <p:cond delay="0"/>
                                          </p:stCondLst>
                                        </p:cTn>
                                        <p:tgtEl>
                                          <p:spTgt spid="62"/>
                                        </p:tgtEl>
                                        <p:attrNameLst>
                                          <p:attrName>style.visibility</p:attrName>
                                        </p:attrNameLst>
                                      </p:cBhvr>
                                      <p:to>
                                        <p:strVal val="visible"/>
                                      </p:to>
                                    </p:set>
                                    <p:anim calcmode="lin" valueType="num">
                                      <p:cBhvr>
                                        <p:cTn id="21" dur="1000" fill="hold"/>
                                        <p:tgtEl>
                                          <p:spTgt spid="62"/>
                                        </p:tgtEl>
                                        <p:attrNameLst>
                                          <p:attrName>ppt_w</p:attrName>
                                        </p:attrNameLst>
                                      </p:cBhvr>
                                      <p:tavLst>
                                        <p:tav tm="0">
                                          <p:val>
                                            <p:fltVal val="0"/>
                                          </p:val>
                                        </p:tav>
                                        <p:tav tm="100000">
                                          <p:val>
                                            <p:strVal val="#ppt_w"/>
                                          </p:val>
                                        </p:tav>
                                      </p:tavLst>
                                    </p:anim>
                                    <p:anim calcmode="lin" valueType="num">
                                      <p:cBhvr>
                                        <p:cTn id="22" dur="1000" fill="hold"/>
                                        <p:tgtEl>
                                          <p:spTgt spid="62"/>
                                        </p:tgtEl>
                                        <p:attrNameLst>
                                          <p:attrName>ppt_h</p:attrName>
                                        </p:attrNameLst>
                                      </p:cBhvr>
                                      <p:tavLst>
                                        <p:tav tm="0">
                                          <p:val>
                                            <p:strVal val="#ppt_h"/>
                                          </p:val>
                                        </p:tav>
                                        <p:tav tm="100000">
                                          <p:val>
                                            <p:strVal val="#ppt_h"/>
                                          </p:val>
                                        </p:tav>
                                      </p:tavLst>
                                    </p:anim>
                                  </p:childTnLst>
                                </p:cTn>
                              </p:par>
                              <p:par>
                                <p:cTn id="23" presetID="12" presetClass="entr" presetSubtype="4" fill="hold" nodeType="withEffect">
                                  <p:stCondLst>
                                    <p:cond delay="4000"/>
                                  </p:stCondLst>
                                  <p:childTnLst>
                                    <p:set>
                                      <p:cBhvr>
                                        <p:cTn id="24" dur="1" fill="hold">
                                          <p:stCondLst>
                                            <p:cond delay="0"/>
                                          </p:stCondLst>
                                        </p:cTn>
                                        <p:tgtEl>
                                          <p:spTgt spid="88"/>
                                        </p:tgtEl>
                                        <p:attrNameLst>
                                          <p:attrName>style.visibility</p:attrName>
                                        </p:attrNameLst>
                                      </p:cBhvr>
                                      <p:to>
                                        <p:strVal val="visible"/>
                                      </p:to>
                                    </p:set>
                                    <p:anim calcmode="lin" valueType="num">
                                      <p:cBhvr additive="base">
                                        <p:cTn id="25" dur="1000"/>
                                        <p:tgtEl>
                                          <p:spTgt spid="88"/>
                                        </p:tgtEl>
                                        <p:attrNameLst>
                                          <p:attrName>ppt_y</p:attrName>
                                        </p:attrNameLst>
                                      </p:cBhvr>
                                      <p:tavLst>
                                        <p:tav tm="0">
                                          <p:val>
                                            <p:strVal val="#ppt_y+#ppt_h*1.125000"/>
                                          </p:val>
                                        </p:tav>
                                        <p:tav tm="100000">
                                          <p:val>
                                            <p:strVal val="#ppt_y"/>
                                          </p:val>
                                        </p:tav>
                                      </p:tavLst>
                                    </p:anim>
                                    <p:animEffect transition="in" filter="wipe(up)">
                                      <p:cBhvr>
                                        <p:cTn id="26" dur="1000"/>
                                        <p:tgtEl>
                                          <p:spTgt spid="88"/>
                                        </p:tgtEl>
                                      </p:cBhvr>
                                    </p:animEffect>
                                  </p:childTnLst>
                                </p:cTn>
                              </p:par>
                              <p:par>
                                <p:cTn id="27" presetID="17" presetClass="entr" presetSubtype="10" fill="hold" grpId="0" nodeType="withEffect">
                                  <p:stCondLst>
                                    <p:cond delay="1500"/>
                                  </p:stCondLst>
                                  <p:childTnLst>
                                    <p:set>
                                      <p:cBhvr>
                                        <p:cTn id="28" dur="1" fill="hold">
                                          <p:stCondLst>
                                            <p:cond delay="0"/>
                                          </p:stCondLst>
                                        </p:cTn>
                                        <p:tgtEl>
                                          <p:spTgt spid="65"/>
                                        </p:tgtEl>
                                        <p:attrNameLst>
                                          <p:attrName>style.visibility</p:attrName>
                                        </p:attrNameLst>
                                      </p:cBhvr>
                                      <p:to>
                                        <p:strVal val="visible"/>
                                      </p:to>
                                    </p:set>
                                    <p:anim calcmode="lin" valueType="num">
                                      <p:cBhvr>
                                        <p:cTn id="29" dur="1000" fill="hold"/>
                                        <p:tgtEl>
                                          <p:spTgt spid="65"/>
                                        </p:tgtEl>
                                        <p:attrNameLst>
                                          <p:attrName>ppt_w</p:attrName>
                                        </p:attrNameLst>
                                      </p:cBhvr>
                                      <p:tavLst>
                                        <p:tav tm="0">
                                          <p:val>
                                            <p:fltVal val="0"/>
                                          </p:val>
                                        </p:tav>
                                        <p:tav tm="100000">
                                          <p:val>
                                            <p:strVal val="#ppt_w"/>
                                          </p:val>
                                        </p:tav>
                                      </p:tavLst>
                                    </p:anim>
                                    <p:anim calcmode="lin" valueType="num">
                                      <p:cBhvr>
                                        <p:cTn id="30" dur="1000" fill="hold"/>
                                        <p:tgtEl>
                                          <p:spTgt spid="65"/>
                                        </p:tgtEl>
                                        <p:attrNameLst>
                                          <p:attrName>ppt_h</p:attrName>
                                        </p:attrNameLst>
                                      </p:cBhvr>
                                      <p:tavLst>
                                        <p:tav tm="0">
                                          <p:val>
                                            <p:strVal val="#ppt_h"/>
                                          </p:val>
                                        </p:tav>
                                        <p:tav tm="100000">
                                          <p:val>
                                            <p:strVal val="#ppt_h"/>
                                          </p:val>
                                        </p:tav>
                                      </p:tavLst>
                                    </p:anim>
                                  </p:childTnLst>
                                </p:cTn>
                              </p:par>
                              <p:par>
                                <p:cTn id="31" presetID="17" presetClass="entr" presetSubtype="10" fill="hold" grpId="0" nodeType="withEffect">
                                  <p:stCondLst>
                                    <p:cond delay="1500"/>
                                  </p:stCondLst>
                                  <p:childTnLst>
                                    <p:set>
                                      <p:cBhvr>
                                        <p:cTn id="32" dur="1" fill="hold">
                                          <p:stCondLst>
                                            <p:cond delay="0"/>
                                          </p:stCondLst>
                                        </p:cTn>
                                        <p:tgtEl>
                                          <p:spTgt spid="66"/>
                                        </p:tgtEl>
                                        <p:attrNameLst>
                                          <p:attrName>style.visibility</p:attrName>
                                        </p:attrNameLst>
                                      </p:cBhvr>
                                      <p:to>
                                        <p:strVal val="visible"/>
                                      </p:to>
                                    </p:set>
                                    <p:anim calcmode="lin" valueType="num">
                                      <p:cBhvr>
                                        <p:cTn id="33" dur="1000" fill="hold"/>
                                        <p:tgtEl>
                                          <p:spTgt spid="66"/>
                                        </p:tgtEl>
                                        <p:attrNameLst>
                                          <p:attrName>ppt_w</p:attrName>
                                        </p:attrNameLst>
                                      </p:cBhvr>
                                      <p:tavLst>
                                        <p:tav tm="0">
                                          <p:val>
                                            <p:fltVal val="0"/>
                                          </p:val>
                                        </p:tav>
                                        <p:tav tm="100000">
                                          <p:val>
                                            <p:strVal val="#ppt_w"/>
                                          </p:val>
                                        </p:tav>
                                      </p:tavLst>
                                    </p:anim>
                                    <p:anim calcmode="lin" valueType="num">
                                      <p:cBhvr>
                                        <p:cTn id="34" dur="1000" fill="hold"/>
                                        <p:tgtEl>
                                          <p:spTgt spid="66"/>
                                        </p:tgtEl>
                                        <p:attrNameLst>
                                          <p:attrName>ppt_h</p:attrName>
                                        </p:attrNameLst>
                                      </p:cBhvr>
                                      <p:tavLst>
                                        <p:tav tm="0">
                                          <p:val>
                                            <p:strVal val="#ppt_h"/>
                                          </p:val>
                                        </p:tav>
                                        <p:tav tm="100000">
                                          <p:val>
                                            <p:strVal val="#ppt_h"/>
                                          </p:val>
                                        </p:tav>
                                      </p:tavLst>
                                    </p:anim>
                                  </p:childTnLst>
                                </p:cTn>
                              </p:par>
                              <p:par>
                                <p:cTn id="35" presetID="17" presetClass="entr" presetSubtype="10" fill="hold" grpId="0" nodeType="withEffect">
                                  <p:stCondLst>
                                    <p:cond delay="2000"/>
                                  </p:stCondLst>
                                  <p:childTnLst>
                                    <p:set>
                                      <p:cBhvr>
                                        <p:cTn id="36" dur="1" fill="hold">
                                          <p:stCondLst>
                                            <p:cond delay="0"/>
                                          </p:stCondLst>
                                        </p:cTn>
                                        <p:tgtEl>
                                          <p:spTgt spid="24"/>
                                        </p:tgtEl>
                                        <p:attrNameLst>
                                          <p:attrName>style.visibility</p:attrName>
                                        </p:attrNameLst>
                                      </p:cBhvr>
                                      <p:to>
                                        <p:strVal val="visible"/>
                                      </p:to>
                                    </p:set>
                                    <p:anim calcmode="lin" valueType="num">
                                      <p:cBhvr>
                                        <p:cTn id="37" dur="1000" fill="hold"/>
                                        <p:tgtEl>
                                          <p:spTgt spid="24"/>
                                        </p:tgtEl>
                                        <p:attrNameLst>
                                          <p:attrName>ppt_w</p:attrName>
                                        </p:attrNameLst>
                                      </p:cBhvr>
                                      <p:tavLst>
                                        <p:tav tm="0">
                                          <p:val>
                                            <p:fltVal val="0"/>
                                          </p:val>
                                        </p:tav>
                                        <p:tav tm="100000">
                                          <p:val>
                                            <p:strVal val="#ppt_w"/>
                                          </p:val>
                                        </p:tav>
                                      </p:tavLst>
                                    </p:anim>
                                    <p:anim calcmode="lin" valueType="num">
                                      <p:cBhvr>
                                        <p:cTn id="38" dur="1000" fill="hold"/>
                                        <p:tgtEl>
                                          <p:spTgt spid="24"/>
                                        </p:tgtEl>
                                        <p:attrNameLst>
                                          <p:attrName>ppt_h</p:attrName>
                                        </p:attrNameLst>
                                      </p:cBhvr>
                                      <p:tavLst>
                                        <p:tav tm="0">
                                          <p:val>
                                            <p:strVal val="#ppt_h"/>
                                          </p:val>
                                        </p:tav>
                                        <p:tav tm="100000">
                                          <p:val>
                                            <p:strVal val="#ppt_h"/>
                                          </p:val>
                                        </p:tav>
                                      </p:tavLst>
                                    </p:anim>
                                  </p:childTnLst>
                                </p:cTn>
                              </p:par>
                              <p:par>
                                <p:cTn id="39" presetID="17" presetClass="entr" presetSubtype="10" fill="hold" grpId="0" nodeType="withEffect">
                                  <p:stCondLst>
                                    <p:cond delay="2000"/>
                                  </p:stCondLst>
                                  <p:childTnLst>
                                    <p:set>
                                      <p:cBhvr>
                                        <p:cTn id="40" dur="1" fill="hold">
                                          <p:stCondLst>
                                            <p:cond delay="0"/>
                                          </p:stCondLst>
                                        </p:cTn>
                                        <p:tgtEl>
                                          <p:spTgt spid="12"/>
                                        </p:tgtEl>
                                        <p:attrNameLst>
                                          <p:attrName>style.visibility</p:attrName>
                                        </p:attrNameLst>
                                      </p:cBhvr>
                                      <p:to>
                                        <p:strVal val="visible"/>
                                      </p:to>
                                    </p:set>
                                    <p:anim calcmode="lin" valueType="num">
                                      <p:cBhvr>
                                        <p:cTn id="41" dur="1000" fill="hold"/>
                                        <p:tgtEl>
                                          <p:spTgt spid="12"/>
                                        </p:tgtEl>
                                        <p:attrNameLst>
                                          <p:attrName>ppt_w</p:attrName>
                                        </p:attrNameLst>
                                      </p:cBhvr>
                                      <p:tavLst>
                                        <p:tav tm="0">
                                          <p:val>
                                            <p:fltVal val="0"/>
                                          </p:val>
                                        </p:tav>
                                        <p:tav tm="100000">
                                          <p:val>
                                            <p:strVal val="#ppt_w"/>
                                          </p:val>
                                        </p:tav>
                                      </p:tavLst>
                                    </p:anim>
                                    <p:anim calcmode="lin" valueType="num">
                                      <p:cBhvr>
                                        <p:cTn id="42" dur="1000" fill="hold"/>
                                        <p:tgtEl>
                                          <p:spTgt spid="12"/>
                                        </p:tgtEl>
                                        <p:attrNameLst>
                                          <p:attrName>ppt_h</p:attrName>
                                        </p:attrNameLst>
                                      </p:cBhvr>
                                      <p:tavLst>
                                        <p:tav tm="0">
                                          <p:val>
                                            <p:strVal val="#ppt_h"/>
                                          </p:val>
                                        </p:tav>
                                        <p:tav tm="100000">
                                          <p:val>
                                            <p:strVal val="#ppt_h"/>
                                          </p:val>
                                        </p:tav>
                                      </p:tavLst>
                                    </p:anim>
                                  </p:childTnLst>
                                </p:cTn>
                              </p:par>
                              <p:par>
                                <p:cTn id="43" presetID="12" presetClass="entr" presetSubtype="4" fill="hold" nodeType="withEffect">
                                  <p:stCondLst>
                                    <p:cond delay="400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1000"/>
                                        <p:tgtEl>
                                          <p:spTgt spid="7"/>
                                        </p:tgtEl>
                                        <p:attrNameLst>
                                          <p:attrName>ppt_y</p:attrName>
                                        </p:attrNameLst>
                                      </p:cBhvr>
                                      <p:tavLst>
                                        <p:tav tm="0">
                                          <p:val>
                                            <p:strVal val="#ppt_y+#ppt_h*1.125000"/>
                                          </p:val>
                                        </p:tav>
                                        <p:tav tm="100000">
                                          <p:val>
                                            <p:strVal val="#ppt_y"/>
                                          </p:val>
                                        </p:tav>
                                      </p:tavLst>
                                    </p:anim>
                                    <p:animEffect transition="in" filter="wipe(up)">
                                      <p:cBhvr>
                                        <p:cTn id="46" dur="1000"/>
                                        <p:tgtEl>
                                          <p:spTgt spid="7"/>
                                        </p:tgtEl>
                                      </p:cBhvr>
                                    </p:animEffect>
                                  </p:childTnLst>
                                </p:cTn>
                              </p:par>
                              <p:par>
                                <p:cTn id="47" presetID="17" presetClass="entr" presetSubtype="10" fill="hold" grpId="0" nodeType="withEffect">
                                  <p:stCondLst>
                                    <p:cond delay="1500"/>
                                  </p:stCondLst>
                                  <p:childTnLst>
                                    <p:set>
                                      <p:cBhvr>
                                        <p:cTn id="48" dur="1" fill="hold">
                                          <p:stCondLst>
                                            <p:cond delay="0"/>
                                          </p:stCondLst>
                                        </p:cTn>
                                        <p:tgtEl>
                                          <p:spTgt spid="9"/>
                                        </p:tgtEl>
                                        <p:attrNameLst>
                                          <p:attrName>style.visibility</p:attrName>
                                        </p:attrNameLst>
                                      </p:cBhvr>
                                      <p:to>
                                        <p:strVal val="visible"/>
                                      </p:to>
                                    </p:set>
                                    <p:anim calcmode="lin" valueType="num">
                                      <p:cBhvr>
                                        <p:cTn id="49" dur="1000" fill="hold"/>
                                        <p:tgtEl>
                                          <p:spTgt spid="9"/>
                                        </p:tgtEl>
                                        <p:attrNameLst>
                                          <p:attrName>ppt_w</p:attrName>
                                        </p:attrNameLst>
                                      </p:cBhvr>
                                      <p:tavLst>
                                        <p:tav tm="0">
                                          <p:val>
                                            <p:fltVal val="0"/>
                                          </p:val>
                                        </p:tav>
                                        <p:tav tm="100000">
                                          <p:val>
                                            <p:strVal val="#ppt_w"/>
                                          </p:val>
                                        </p:tav>
                                      </p:tavLst>
                                    </p:anim>
                                    <p:anim calcmode="lin" valueType="num">
                                      <p:cBhvr>
                                        <p:cTn id="50" dur="1000" fill="hold"/>
                                        <p:tgtEl>
                                          <p:spTgt spid="9"/>
                                        </p:tgtEl>
                                        <p:attrNameLst>
                                          <p:attrName>ppt_h</p:attrName>
                                        </p:attrNameLst>
                                      </p:cBhvr>
                                      <p:tavLst>
                                        <p:tav tm="0">
                                          <p:val>
                                            <p:strVal val="#ppt_h"/>
                                          </p:val>
                                        </p:tav>
                                        <p:tav tm="100000">
                                          <p:val>
                                            <p:strVal val="#ppt_h"/>
                                          </p:val>
                                        </p:tav>
                                      </p:tavLst>
                                    </p:anim>
                                  </p:childTnLst>
                                </p:cTn>
                              </p:par>
                              <p:par>
                                <p:cTn id="51" presetID="12" presetClass="entr" presetSubtype="4" fill="hold" nodeType="withEffect">
                                  <p:stCondLst>
                                    <p:cond delay="400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1000"/>
                                        <p:tgtEl>
                                          <p:spTgt spid="10"/>
                                        </p:tgtEl>
                                        <p:attrNameLst>
                                          <p:attrName>ppt_y</p:attrName>
                                        </p:attrNameLst>
                                      </p:cBhvr>
                                      <p:tavLst>
                                        <p:tav tm="0">
                                          <p:val>
                                            <p:strVal val="#ppt_y+#ppt_h*1.125000"/>
                                          </p:val>
                                        </p:tav>
                                        <p:tav tm="100000">
                                          <p:val>
                                            <p:strVal val="#ppt_y"/>
                                          </p:val>
                                        </p:tav>
                                      </p:tavLst>
                                    </p:anim>
                                    <p:animEffect transition="in" filter="wipe(up)">
                                      <p:cBhvr>
                                        <p:cTn id="54" dur="1000"/>
                                        <p:tgtEl>
                                          <p:spTgt spid="10"/>
                                        </p:tgtEl>
                                      </p:cBhvr>
                                    </p:animEffect>
                                  </p:childTnLst>
                                </p:cTn>
                              </p:par>
                              <p:par>
                                <p:cTn id="55" presetID="12" presetClass="entr" presetSubtype="4" fill="hold" nodeType="withEffect">
                                  <p:stCondLst>
                                    <p:cond delay="4000"/>
                                  </p:stCondLst>
                                  <p:childTnLst>
                                    <p:set>
                                      <p:cBhvr>
                                        <p:cTn id="56" dur="1" fill="hold">
                                          <p:stCondLst>
                                            <p:cond delay="0"/>
                                          </p:stCondLst>
                                        </p:cTn>
                                        <p:tgtEl>
                                          <p:spTgt spid="5"/>
                                        </p:tgtEl>
                                        <p:attrNameLst>
                                          <p:attrName>style.visibility</p:attrName>
                                        </p:attrNameLst>
                                      </p:cBhvr>
                                      <p:to>
                                        <p:strVal val="visible"/>
                                      </p:to>
                                    </p:set>
                                    <p:anim calcmode="lin" valueType="num">
                                      <p:cBhvr additive="base">
                                        <p:cTn id="57" dur="1000"/>
                                        <p:tgtEl>
                                          <p:spTgt spid="5"/>
                                        </p:tgtEl>
                                        <p:attrNameLst>
                                          <p:attrName>ppt_y</p:attrName>
                                        </p:attrNameLst>
                                      </p:cBhvr>
                                      <p:tavLst>
                                        <p:tav tm="0">
                                          <p:val>
                                            <p:strVal val="#ppt_y+#ppt_h*1.125000"/>
                                          </p:val>
                                        </p:tav>
                                        <p:tav tm="100000">
                                          <p:val>
                                            <p:strVal val="#ppt_y"/>
                                          </p:val>
                                        </p:tav>
                                      </p:tavLst>
                                    </p:anim>
                                    <p:animEffect transition="in" filter="wipe(up)">
                                      <p:cBhvr>
                                        <p:cTn id="58" dur="1000"/>
                                        <p:tgtEl>
                                          <p:spTgt spid="5"/>
                                        </p:tgtEl>
                                      </p:cBhvr>
                                    </p:animEffect>
                                  </p:childTnLst>
                                </p:cTn>
                              </p:par>
                              <p:par>
                                <p:cTn id="59" presetID="12" presetClass="entr" presetSubtype="4" fill="hold" nodeType="withEffect">
                                  <p:stCondLst>
                                    <p:cond delay="400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1000"/>
                                        <p:tgtEl>
                                          <p:spTgt spid="13"/>
                                        </p:tgtEl>
                                        <p:attrNameLst>
                                          <p:attrName>ppt_y</p:attrName>
                                        </p:attrNameLst>
                                      </p:cBhvr>
                                      <p:tavLst>
                                        <p:tav tm="0">
                                          <p:val>
                                            <p:strVal val="#ppt_y+#ppt_h*1.125000"/>
                                          </p:val>
                                        </p:tav>
                                        <p:tav tm="100000">
                                          <p:val>
                                            <p:strVal val="#ppt_y"/>
                                          </p:val>
                                        </p:tav>
                                      </p:tavLst>
                                    </p:anim>
                                    <p:animEffect transition="in" filter="wipe(up)">
                                      <p:cBhvr>
                                        <p:cTn id="62" dur="1000"/>
                                        <p:tgtEl>
                                          <p:spTgt spid="13"/>
                                        </p:tgtEl>
                                      </p:cBhvr>
                                    </p:animEffect>
                                  </p:childTnLst>
                                </p:cTn>
                              </p:par>
                              <p:par>
                                <p:cTn id="63" presetID="12" presetClass="entr" presetSubtype="4" fill="hold" nodeType="withEffect">
                                  <p:stCondLst>
                                    <p:cond delay="400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1000"/>
                                        <p:tgtEl>
                                          <p:spTgt spid="14"/>
                                        </p:tgtEl>
                                        <p:attrNameLst>
                                          <p:attrName>ppt_y</p:attrName>
                                        </p:attrNameLst>
                                      </p:cBhvr>
                                      <p:tavLst>
                                        <p:tav tm="0">
                                          <p:val>
                                            <p:strVal val="#ppt_y+#ppt_h*1.125000"/>
                                          </p:val>
                                        </p:tav>
                                        <p:tav tm="100000">
                                          <p:val>
                                            <p:strVal val="#ppt_y"/>
                                          </p:val>
                                        </p:tav>
                                      </p:tavLst>
                                    </p:anim>
                                    <p:animEffect transition="in" filter="wipe(up)">
                                      <p:cBhvr>
                                        <p:cTn id="66" dur="1000"/>
                                        <p:tgtEl>
                                          <p:spTgt spid="14"/>
                                        </p:tgtEl>
                                      </p:cBhvr>
                                    </p:animEffect>
                                  </p:childTnLst>
                                </p:cTn>
                              </p:par>
                              <p:par>
                                <p:cTn id="67" presetID="12" presetClass="entr" presetSubtype="4" fill="hold" nodeType="withEffect">
                                  <p:stCondLst>
                                    <p:cond delay="4000"/>
                                  </p:stCondLst>
                                  <p:childTnLst>
                                    <p:set>
                                      <p:cBhvr>
                                        <p:cTn id="68" dur="1" fill="hold">
                                          <p:stCondLst>
                                            <p:cond delay="0"/>
                                          </p:stCondLst>
                                        </p:cTn>
                                        <p:tgtEl>
                                          <p:spTgt spid="16"/>
                                        </p:tgtEl>
                                        <p:attrNameLst>
                                          <p:attrName>style.visibility</p:attrName>
                                        </p:attrNameLst>
                                      </p:cBhvr>
                                      <p:to>
                                        <p:strVal val="visible"/>
                                      </p:to>
                                    </p:set>
                                    <p:anim calcmode="lin" valueType="num">
                                      <p:cBhvr additive="base">
                                        <p:cTn id="69" dur="1000"/>
                                        <p:tgtEl>
                                          <p:spTgt spid="16"/>
                                        </p:tgtEl>
                                        <p:attrNameLst>
                                          <p:attrName>ppt_y</p:attrName>
                                        </p:attrNameLst>
                                      </p:cBhvr>
                                      <p:tavLst>
                                        <p:tav tm="0">
                                          <p:val>
                                            <p:strVal val="#ppt_y+#ppt_h*1.125000"/>
                                          </p:val>
                                        </p:tav>
                                        <p:tav tm="100000">
                                          <p:val>
                                            <p:strVal val="#ppt_y"/>
                                          </p:val>
                                        </p:tav>
                                      </p:tavLst>
                                    </p:anim>
                                    <p:animEffect transition="in" filter="wipe(up)">
                                      <p:cBhvr>
                                        <p:cTn id="7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3" grpId="0" animBg="1"/>
      <p:bldP spid="77" grpId="0" animBg="1"/>
      <p:bldP spid="62" grpId="0" animBg="1"/>
      <p:bldP spid="65" grpId="0" animBg="1"/>
      <p:bldP spid="66" grpId="0" animBg="1"/>
      <p:bldP spid="24" grpId="0" animBg="1"/>
      <p:bldP spid="12"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Freeform 5">
            <a:extLst>
              <a:ext uri="{FF2B5EF4-FFF2-40B4-BE49-F238E27FC236}">
                <a16:creationId xmlns:a16="http://schemas.microsoft.com/office/drawing/2014/main" id="{2A780B35-EB93-3CA7-EBA1-43E0BECDCD03}"/>
              </a:ext>
            </a:extLst>
          </p:cNvPr>
          <p:cNvSpPr>
            <a:spLocks/>
          </p:cNvSpPr>
          <p:nvPr/>
        </p:nvSpPr>
        <p:spPr bwMode="auto">
          <a:xfrm>
            <a:off x="141211" y="318978"/>
            <a:ext cx="12050789" cy="5954232"/>
          </a:xfrm>
          <a:custGeom>
            <a:avLst/>
            <a:gdLst>
              <a:gd name="T0" fmla="*/ 780 w 1056"/>
              <a:gd name="T1" fmla="*/ 0 h 1057"/>
              <a:gd name="T2" fmla="*/ 0 w 1056"/>
              <a:gd name="T3" fmla="*/ 0 h 1057"/>
              <a:gd name="T4" fmla="*/ 0 w 1056"/>
              <a:gd name="T5" fmla="*/ 584 h 1057"/>
              <a:gd name="T6" fmla="*/ 472 w 1056"/>
              <a:gd name="T7" fmla="*/ 1057 h 1057"/>
              <a:gd name="T8" fmla="*/ 1056 w 1056"/>
              <a:gd name="T9" fmla="*/ 1057 h 1057"/>
              <a:gd name="T10" fmla="*/ 1056 w 1056"/>
              <a:gd name="T11" fmla="*/ 276 h 1057"/>
              <a:gd name="T12" fmla="*/ 780 w 1056"/>
              <a:gd name="T13" fmla="*/ 0 h 1057"/>
            </a:gdLst>
            <a:ahLst/>
            <a:cxnLst>
              <a:cxn ang="0">
                <a:pos x="T0" y="T1"/>
              </a:cxn>
              <a:cxn ang="0">
                <a:pos x="T2" y="T3"/>
              </a:cxn>
              <a:cxn ang="0">
                <a:pos x="T4" y="T5"/>
              </a:cxn>
              <a:cxn ang="0">
                <a:pos x="T6" y="T7"/>
              </a:cxn>
              <a:cxn ang="0">
                <a:pos x="T8" y="T9"/>
              </a:cxn>
              <a:cxn ang="0">
                <a:pos x="T10" y="T11"/>
              </a:cxn>
              <a:cxn ang="0">
                <a:pos x="T12" y="T13"/>
              </a:cxn>
            </a:cxnLst>
            <a:rect l="0" t="0" r="r" b="b"/>
            <a:pathLst>
              <a:path w="1056" h="1057">
                <a:moveTo>
                  <a:pt x="780" y="0"/>
                </a:moveTo>
                <a:lnTo>
                  <a:pt x="0" y="0"/>
                </a:lnTo>
                <a:lnTo>
                  <a:pt x="0" y="584"/>
                </a:lnTo>
                <a:lnTo>
                  <a:pt x="472" y="1057"/>
                </a:lnTo>
                <a:lnTo>
                  <a:pt x="1056" y="1057"/>
                </a:lnTo>
                <a:lnTo>
                  <a:pt x="1056" y="276"/>
                </a:lnTo>
                <a:lnTo>
                  <a:pt x="78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Rectangle 169">
            <a:extLst>
              <a:ext uri="{FF2B5EF4-FFF2-40B4-BE49-F238E27FC236}">
                <a16:creationId xmlns:a16="http://schemas.microsoft.com/office/drawing/2014/main" id="{55E4B19F-851F-AF9A-6A8F-51C48FE240C8}"/>
              </a:ext>
            </a:extLst>
          </p:cNvPr>
          <p:cNvSpPr/>
          <p:nvPr/>
        </p:nvSpPr>
        <p:spPr>
          <a:xfrm>
            <a:off x="575479" y="913295"/>
            <a:ext cx="6875582" cy="515183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ubtitle 2">
            <a:extLst>
              <a:ext uri="{FF2B5EF4-FFF2-40B4-BE49-F238E27FC236}">
                <a16:creationId xmlns:a16="http://schemas.microsoft.com/office/drawing/2014/main" id="{A9C9AF26-2C21-7EC3-B6BE-8975B2525367}"/>
              </a:ext>
            </a:extLst>
          </p:cNvPr>
          <p:cNvSpPr txBox="1">
            <a:spLocks/>
          </p:cNvSpPr>
          <p:nvPr/>
        </p:nvSpPr>
        <p:spPr>
          <a:xfrm>
            <a:off x="739796" y="1042011"/>
            <a:ext cx="7460533" cy="483489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b="1" dirty="0">
                <a:solidFill>
                  <a:srgbClr val="FF0000"/>
                </a:solidFill>
                <a:effectLst>
                  <a:outerShdw blurRad="38100" dist="38100" dir="2700000" algn="tl">
                    <a:srgbClr val="000000">
                      <a:alpha val="43137"/>
                    </a:srgbClr>
                  </a:outerShdw>
                </a:effectLst>
              </a:rPr>
              <a:t>Redefining FiberOne</a:t>
            </a:r>
          </a:p>
          <a:p>
            <a:pPr marL="0" indent="0">
              <a:buFont typeface="Arial" panose="020B0604020202020204" pitchFamily="34" charset="0"/>
              <a:buNone/>
            </a:pPr>
            <a:r>
              <a:rPr lang="en-US" sz="4800" b="1" dirty="0">
                <a:solidFill>
                  <a:srgbClr val="FF0000"/>
                </a:solidFill>
                <a:effectLst>
                  <a:outerShdw blurRad="38100" dist="38100" dir="2700000" algn="tl">
                    <a:srgbClr val="000000">
                      <a:alpha val="43137"/>
                    </a:srgbClr>
                  </a:outerShdw>
                </a:effectLst>
              </a:rPr>
              <a:t>Working Ecosystem - </a:t>
            </a:r>
          </a:p>
          <a:p>
            <a:pPr marL="0" indent="0">
              <a:buFont typeface="Arial" panose="020B0604020202020204" pitchFamily="34" charset="0"/>
              <a:buNone/>
            </a:pPr>
            <a:r>
              <a:rPr lang="en-US" sz="4800" b="1" dirty="0">
                <a:solidFill>
                  <a:srgbClr val="002060"/>
                </a:solidFill>
                <a:effectLst>
                  <a:outerShdw blurRad="38100" dist="38100" dir="2700000" algn="tl">
                    <a:srgbClr val="000000">
                      <a:alpha val="43137"/>
                    </a:srgbClr>
                  </a:outerShdw>
                </a:effectLst>
              </a:rPr>
              <a:t>People, Process &amp; </a:t>
            </a:r>
          </a:p>
          <a:p>
            <a:pPr marL="0" indent="0">
              <a:buFont typeface="Arial" panose="020B0604020202020204" pitchFamily="34" charset="0"/>
              <a:buNone/>
            </a:pPr>
            <a:r>
              <a:rPr lang="en-US" sz="4800" b="1" dirty="0">
                <a:solidFill>
                  <a:srgbClr val="002060"/>
                </a:solidFill>
                <a:effectLst>
                  <a:outerShdw blurRad="38100" dist="38100" dir="2700000" algn="tl">
                    <a:srgbClr val="000000">
                      <a:alpha val="43137"/>
                    </a:srgbClr>
                  </a:outerShdw>
                </a:effectLst>
              </a:rPr>
              <a:t>Performance </a:t>
            </a:r>
            <a:r>
              <a:rPr lang="en-US" sz="4800" b="1" dirty="0">
                <a:solidFill>
                  <a:srgbClr val="FF0000"/>
                </a:solidFill>
                <a:effectLst>
                  <a:outerShdw blurRad="38100" dist="38100" dir="2700000" algn="tl">
                    <a:srgbClr val="000000">
                      <a:alpha val="43137"/>
                    </a:srgbClr>
                  </a:outerShdw>
                </a:effectLst>
              </a:rPr>
              <a:t>for</a:t>
            </a:r>
            <a:r>
              <a:rPr lang="en-US" sz="4800" b="1" dirty="0">
                <a:solidFill>
                  <a:srgbClr val="002060"/>
                </a:solidFill>
                <a:effectLst>
                  <a:outerShdw blurRad="38100" dist="38100" dir="2700000" algn="tl">
                    <a:srgbClr val="000000">
                      <a:alpha val="43137"/>
                    </a:srgbClr>
                  </a:outerShdw>
                </a:effectLst>
              </a:rPr>
              <a:t> </a:t>
            </a:r>
          </a:p>
          <a:p>
            <a:pPr marL="0" indent="0">
              <a:buFont typeface="Arial" panose="020B0604020202020204" pitchFamily="34" charset="0"/>
              <a:buNone/>
            </a:pPr>
            <a:r>
              <a:rPr lang="en-US" sz="4800" b="1" dirty="0">
                <a:solidFill>
                  <a:srgbClr val="FF0000"/>
                </a:solidFill>
                <a:effectLst>
                  <a:outerShdw blurRad="38100" dist="38100" dir="2700000" algn="tl">
                    <a:srgbClr val="000000">
                      <a:alpha val="43137"/>
                    </a:srgbClr>
                  </a:outerShdw>
                </a:effectLst>
              </a:rPr>
              <a:t>Balanced Growth</a:t>
            </a:r>
          </a:p>
          <a:p>
            <a:pPr marL="0" indent="0">
              <a:buFont typeface="Arial" panose="020B0604020202020204" pitchFamily="34" charset="0"/>
              <a:buNone/>
            </a:pPr>
            <a:endParaRPr lang="en-US" sz="3200" b="1" dirty="0">
              <a:solidFill>
                <a:srgbClr val="FF0000"/>
              </a:solidFill>
              <a:effectLst>
                <a:outerShdw blurRad="38100" dist="38100" dir="2700000" algn="tl">
                  <a:srgbClr val="000000">
                    <a:alpha val="43137"/>
                  </a:srgbClr>
                </a:outerShdw>
              </a:effectLst>
            </a:endParaRPr>
          </a:p>
        </p:txBody>
      </p:sp>
      <p:sp>
        <p:nvSpPr>
          <p:cNvPr id="3" name="Freeform 5">
            <a:extLst>
              <a:ext uri="{FF2B5EF4-FFF2-40B4-BE49-F238E27FC236}">
                <a16:creationId xmlns:a16="http://schemas.microsoft.com/office/drawing/2014/main" id="{8527DA22-C975-D5B3-BC6B-3AADC624427C}"/>
              </a:ext>
            </a:extLst>
          </p:cNvPr>
          <p:cNvSpPr>
            <a:spLocks/>
          </p:cNvSpPr>
          <p:nvPr/>
        </p:nvSpPr>
        <p:spPr bwMode="auto">
          <a:xfrm flipH="1" flipV="1">
            <a:off x="-11101" y="3683545"/>
            <a:ext cx="12192001" cy="3285154"/>
          </a:xfrm>
          <a:prstGeom prst="rect">
            <a:avLst/>
          </a:prstGeom>
          <a:gradFill>
            <a:gsLst>
              <a:gs pos="0">
                <a:srgbClr val="74EBD5">
                  <a:alpha val="46000"/>
                </a:srgbClr>
              </a:gs>
              <a:gs pos="100000">
                <a:srgbClr val="ACB6E5">
                  <a:alpha val="1000"/>
                </a:srgbClr>
              </a:gs>
            </a:gsLst>
            <a:lin ang="2700000" scaled="1"/>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4" name="Group 3">
            <a:extLst>
              <a:ext uri="{FF2B5EF4-FFF2-40B4-BE49-F238E27FC236}">
                <a16:creationId xmlns:a16="http://schemas.microsoft.com/office/drawing/2014/main" id="{D0A55153-FE02-4377-7ABE-394D5A81AA04}"/>
              </a:ext>
            </a:extLst>
          </p:cNvPr>
          <p:cNvGrpSpPr/>
          <p:nvPr/>
        </p:nvGrpSpPr>
        <p:grpSpPr>
          <a:xfrm>
            <a:off x="9778549" y="1391033"/>
            <a:ext cx="2272240" cy="2281020"/>
            <a:chOff x="9342435" y="1694813"/>
            <a:chExt cx="1865073" cy="2281020"/>
          </a:xfrm>
        </p:grpSpPr>
        <p:grpSp>
          <p:nvGrpSpPr>
            <p:cNvPr id="5" name="Group 4">
              <a:extLst>
                <a:ext uri="{FF2B5EF4-FFF2-40B4-BE49-F238E27FC236}">
                  <a16:creationId xmlns:a16="http://schemas.microsoft.com/office/drawing/2014/main" id="{398897C1-CBE9-5421-A9C9-D974C90B5163}"/>
                </a:ext>
              </a:extLst>
            </p:cNvPr>
            <p:cNvGrpSpPr/>
            <p:nvPr/>
          </p:nvGrpSpPr>
          <p:grpSpPr>
            <a:xfrm>
              <a:off x="9342435" y="1694813"/>
              <a:ext cx="1865073" cy="2139152"/>
              <a:chOff x="9342435" y="1694813"/>
              <a:chExt cx="1865073" cy="2139152"/>
            </a:xfrm>
          </p:grpSpPr>
          <p:sp>
            <p:nvSpPr>
              <p:cNvPr id="12" name="Freeform 189">
                <a:extLst>
                  <a:ext uri="{FF2B5EF4-FFF2-40B4-BE49-F238E27FC236}">
                    <a16:creationId xmlns:a16="http://schemas.microsoft.com/office/drawing/2014/main" id="{E6F7E1E8-0E1F-39D7-2037-6A173ED03A94}"/>
                  </a:ext>
                </a:extLst>
              </p:cNvPr>
              <p:cNvSpPr>
                <a:spLocks/>
              </p:cNvSpPr>
              <p:nvPr/>
            </p:nvSpPr>
            <p:spPr bwMode="auto">
              <a:xfrm>
                <a:off x="9466105" y="2298120"/>
                <a:ext cx="760402" cy="1261765"/>
              </a:xfrm>
              <a:custGeom>
                <a:avLst/>
                <a:gdLst>
                  <a:gd name="T0" fmla="*/ 52 w 192"/>
                  <a:gd name="T1" fmla="*/ 0 h 318"/>
                  <a:gd name="T2" fmla="*/ 56 w 192"/>
                  <a:gd name="T3" fmla="*/ 128 h 318"/>
                  <a:gd name="T4" fmla="*/ 42 w 192"/>
                  <a:gd name="T5" fmla="*/ 236 h 318"/>
                  <a:gd name="T6" fmla="*/ 135 w 192"/>
                  <a:gd name="T7" fmla="*/ 217 h 318"/>
                  <a:gd name="T8" fmla="*/ 52 w 192"/>
                  <a:gd name="T9" fmla="*/ 0 h 318"/>
                </a:gdLst>
                <a:ahLst/>
                <a:cxnLst>
                  <a:cxn ang="0">
                    <a:pos x="T0" y="T1"/>
                  </a:cxn>
                  <a:cxn ang="0">
                    <a:pos x="T2" y="T3"/>
                  </a:cxn>
                  <a:cxn ang="0">
                    <a:pos x="T4" y="T5"/>
                  </a:cxn>
                  <a:cxn ang="0">
                    <a:pos x="T6" y="T7"/>
                  </a:cxn>
                  <a:cxn ang="0">
                    <a:pos x="T8" y="T9"/>
                  </a:cxn>
                </a:cxnLst>
                <a:rect l="0" t="0" r="r" b="b"/>
                <a:pathLst>
                  <a:path w="192" h="318">
                    <a:moveTo>
                      <a:pt x="52" y="0"/>
                    </a:moveTo>
                    <a:cubicBezTo>
                      <a:pt x="52" y="0"/>
                      <a:pt x="82" y="69"/>
                      <a:pt x="56" y="128"/>
                    </a:cubicBezTo>
                    <a:cubicBezTo>
                      <a:pt x="0" y="252"/>
                      <a:pt x="42" y="236"/>
                      <a:pt x="42" y="236"/>
                    </a:cubicBezTo>
                    <a:cubicBezTo>
                      <a:pt x="42" y="236"/>
                      <a:pt x="78" y="318"/>
                      <a:pt x="135" y="217"/>
                    </a:cubicBezTo>
                    <a:cubicBezTo>
                      <a:pt x="192" y="116"/>
                      <a:pt x="52" y="0"/>
                      <a:pt x="52" y="0"/>
                    </a:cubicBezTo>
                    <a:close/>
                  </a:path>
                </a:pathLst>
              </a:custGeom>
              <a:gradFill>
                <a:gsLst>
                  <a:gs pos="0">
                    <a:schemeClr val="accent6">
                      <a:lumMod val="40000"/>
                      <a:lumOff val="60000"/>
                    </a:schemeClr>
                  </a:gs>
                  <a:gs pos="100000">
                    <a:schemeClr val="accent1">
                      <a:alpha val="30000"/>
                    </a:schemeClr>
                  </a:gs>
                </a:gsLst>
                <a:lin ang="2700000" scaled="1"/>
              </a:gra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190">
                <a:extLst>
                  <a:ext uri="{FF2B5EF4-FFF2-40B4-BE49-F238E27FC236}">
                    <a16:creationId xmlns:a16="http://schemas.microsoft.com/office/drawing/2014/main" id="{F490550C-3F73-D769-379E-B8AF32A83BCC}"/>
                  </a:ext>
                </a:extLst>
              </p:cNvPr>
              <p:cNvSpPr>
                <a:spLocks/>
              </p:cNvSpPr>
              <p:nvPr/>
            </p:nvSpPr>
            <p:spPr bwMode="auto">
              <a:xfrm>
                <a:off x="9342435" y="1694813"/>
                <a:ext cx="1682911" cy="2139152"/>
              </a:xfrm>
              <a:custGeom>
                <a:avLst/>
                <a:gdLst>
                  <a:gd name="T0" fmla="*/ 206 w 424"/>
                  <a:gd name="T1" fmla="*/ 539 h 539"/>
                  <a:gd name="T2" fmla="*/ 302 w 424"/>
                  <a:gd name="T3" fmla="*/ 283 h 539"/>
                  <a:gd name="T4" fmla="*/ 316 w 424"/>
                  <a:gd name="T5" fmla="*/ 0 h 539"/>
                  <a:gd name="T6" fmla="*/ 206 w 424"/>
                  <a:gd name="T7" fmla="*/ 539 h 539"/>
                </a:gdLst>
                <a:ahLst/>
                <a:cxnLst>
                  <a:cxn ang="0">
                    <a:pos x="T0" y="T1"/>
                  </a:cxn>
                  <a:cxn ang="0">
                    <a:pos x="T2" y="T3"/>
                  </a:cxn>
                  <a:cxn ang="0">
                    <a:pos x="T4" y="T5"/>
                  </a:cxn>
                  <a:cxn ang="0">
                    <a:pos x="T6" y="T7"/>
                  </a:cxn>
                </a:cxnLst>
                <a:rect l="0" t="0" r="r" b="b"/>
                <a:pathLst>
                  <a:path w="424" h="539">
                    <a:moveTo>
                      <a:pt x="206" y="539"/>
                    </a:moveTo>
                    <a:cubicBezTo>
                      <a:pt x="206" y="539"/>
                      <a:pt x="179" y="455"/>
                      <a:pt x="302" y="283"/>
                    </a:cubicBezTo>
                    <a:cubicBezTo>
                      <a:pt x="424" y="111"/>
                      <a:pt x="316" y="0"/>
                      <a:pt x="316" y="0"/>
                    </a:cubicBezTo>
                    <a:cubicBezTo>
                      <a:pt x="0" y="269"/>
                      <a:pt x="206" y="539"/>
                      <a:pt x="206" y="539"/>
                    </a:cubicBezTo>
                    <a:close/>
                  </a:path>
                </a:pathLst>
              </a:custGeom>
              <a:gradFill>
                <a:gsLst>
                  <a:gs pos="0">
                    <a:srgbClr val="74EBD5">
                      <a:alpha val="37000"/>
                    </a:srgbClr>
                  </a:gs>
                  <a:gs pos="100000">
                    <a:srgbClr val="BCF5EB">
                      <a:alpha val="42000"/>
                    </a:srgbClr>
                  </a:gs>
                </a:gsLst>
                <a:lin ang="2700000" scaled="1"/>
              </a:gra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191">
                <a:extLst>
                  <a:ext uri="{FF2B5EF4-FFF2-40B4-BE49-F238E27FC236}">
                    <a16:creationId xmlns:a16="http://schemas.microsoft.com/office/drawing/2014/main" id="{096EC0D6-9BE0-E183-6ED5-0FC3E27E946D}"/>
                  </a:ext>
                </a:extLst>
              </p:cNvPr>
              <p:cNvSpPr>
                <a:spLocks/>
              </p:cNvSpPr>
              <p:nvPr/>
            </p:nvSpPr>
            <p:spPr bwMode="auto">
              <a:xfrm>
                <a:off x="9766923" y="2226259"/>
                <a:ext cx="1440585" cy="1480694"/>
              </a:xfrm>
              <a:custGeom>
                <a:avLst/>
                <a:gdLst>
                  <a:gd name="T0" fmla="*/ 131 w 363"/>
                  <a:gd name="T1" fmla="*/ 129 h 373"/>
                  <a:gd name="T2" fmla="*/ 61 w 363"/>
                  <a:gd name="T3" fmla="*/ 356 h 373"/>
                  <a:gd name="T4" fmla="*/ 352 w 363"/>
                  <a:gd name="T5" fmla="*/ 0 h 373"/>
                  <a:gd name="T6" fmla="*/ 131 w 363"/>
                  <a:gd name="T7" fmla="*/ 129 h 373"/>
                </a:gdLst>
                <a:ahLst/>
                <a:cxnLst>
                  <a:cxn ang="0">
                    <a:pos x="T0" y="T1"/>
                  </a:cxn>
                  <a:cxn ang="0">
                    <a:pos x="T2" y="T3"/>
                  </a:cxn>
                  <a:cxn ang="0">
                    <a:pos x="T4" y="T5"/>
                  </a:cxn>
                  <a:cxn ang="0">
                    <a:pos x="T6" y="T7"/>
                  </a:cxn>
                </a:cxnLst>
                <a:rect l="0" t="0" r="r" b="b"/>
                <a:pathLst>
                  <a:path w="363" h="373">
                    <a:moveTo>
                      <a:pt x="131" y="129"/>
                    </a:moveTo>
                    <a:cubicBezTo>
                      <a:pt x="42" y="191"/>
                      <a:pt x="0" y="373"/>
                      <a:pt x="61" y="356"/>
                    </a:cubicBezTo>
                    <a:cubicBezTo>
                      <a:pt x="363" y="272"/>
                      <a:pt x="352" y="0"/>
                      <a:pt x="352" y="0"/>
                    </a:cubicBezTo>
                    <a:cubicBezTo>
                      <a:pt x="304" y="57"/>
                      <a:pt x="221" y="68"/>
                      <a:pt x="131" y="129"/>
                    </a:cubicBezTo>
                    <a:close/>
                  </a:path>
                </a:pathLst>
              </a:custGeom>
              <a:gradFill>
                <a:gsLst>
                  <a:gs pos="0">
                    <a:srgbClr val="C1DCEC">
                      <a:alpha val="10000"/>
                    </a:srgbClr>
                  </a:gs>
                  <a:gs pos="100000">
                    <a:srgbClr val="BCF5EB">
                      <a:alpha val="50000"/>
                    </a:srgbClr>
                  </a:gs>
                </a:gsLst>
                <a:lin ang="2700000" scaled="1"/>
              </a:gra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6" name="Group 5">
              <a:extLst>
                <a:ext uri="{FF2B5EF4-FFF2-40B4-BE49-F238E27FC236}">
                  <a16:creationId xmlns:a16="http://schemas.microsoft.com/office/drawing/2014/main" id="{51517D01-26BF-F3CD-A0C1-2090B4E97695}"/>
                </a:ext>
              </a:extLst>
            </p:cNvPr>
            <p:cNvGrpSpPr/>
            <p:nvPr/>
          </p:nvGrpSpPr>
          <p:grpSpPr>
            <a:xfrm>
              <a:off x="9839282" y="3352471"/>
              <a:ext cx="1241712" cy="623362"/>
              <a:chOff x="9839282" y="3352471"/>
              <a:chExt cx="1241712" cy="623362"/>
            </a:xfrm>
          </p:grpSpPr>
          <p:sp>
            <p:nvSpPr>
              <p:cNvPr id="7" name="Freeform 186">
                <a:extLst>
                  <a:ext uri="{FF2B5EF4-FFF2-40B4-BE49-F238E27FC236}">
                    <a16:creationId xmlns:a16="http://schemas.microsoft.com/office/drawing/2014/main" id="{FDF41FB3-A267-566F-409C-7D72B6C62B00}"/>
                  </a:ext>
                </a:extLst>
              </p:cNvPr>
              <p:cNvSpPr>
                <a:spLocks/>
              </p:cNvSpPr>
              <p:nvPr/>
            </p:nvSpPr>
            <p:spPr bwMode="auto">
              <a:xfrm>
                <a:off x="10529493" y="3357484"/>
                <a:ext cx="163779" cy="242325"/>
              </a:xfrm>
              <a:custGeom>
                <a:avLst/>
                <a:gdLst>
                  <a:gd name="T0" fmla="*/ 0 w 98"/>
                  <a:gd name="T1" fmla="*/ 142 h 145"/>
                  <a:gd name="T2" fmla="*/ 5 w 98"/>
                  <a:gd name="T3" fmla="*/ 145 h 145"/>
                  <a:gd name="T4" fmla="*/ 98 w 98"/>
                  <a:gd name="T5" fmla="*/ 2 h 145"/>
                  <a:gd name="T6" fmla="*/ 95 w 98"/>
                  <a:gd name="T7" fmla="*/ 0 h 145"/>
                  <a:gd name="T8" fmla="*/ 0 w 98"/>
                  <a:gd name="T9" fmla="*/ 142 h 145"/>
                </a:gdLst>
                <a:ahLst/>
                <a:cxnLst>
                  <a:cxn ang="0">
                    <a:pos x="T0" y="T1"/>
                  </a:cxn>
                  <a:cxn ang="0">
                    <a:pos x="T2" y="T3"/>
                  </a:cxn>
                  <a:cxn ang="0">
                    <a:pos x="T4" y="T5"/>
                  </a:cxn>
                  <a:cxn ang="0">
                    <a:pos x="T6" y="T7"/>
                  </a:cxn>
                  <a:cxn ang="0">
                    <a:pos x="T8" y="T9"/>
                  </a:cxn>
                </a:cxnLst>
                <a:rect l="0" t="0" r="r" b="b"/>
                <a:pathLst>
                  <a:path w="98" h="145">
                    <a:moveTo>
                      <a:pt x="0" y="142"/>
                    </a:moveTo>
                    <a:lnTo>
                      <a:pt x="5" y="145"/>
                    </a:lnTo>
                    <a:lnTo>
                      <a:pt x="98" y="2"/>
                    </a:lnTo>
                    <a:lnTo>
                      <a:pt x="95" y="0"/>
                    </a:lnTo>
                    <a:lnTo>
                      <a:pt x="0" y="142"/>
                    </a:lnTo>
                    <a:close/>
                  </a:path>
                </a:pathLst>
              </a:custGeom>
              <a:solidFill>
                <a:srgbClr val="ACB6E5"/>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187">
                <a:extLst>
                  <a:ext uri="{FF2B5EF4-FFF2-40B4-BE49-F238E27FC236}">
                    <a16:creationId xmlns:a16="http://schemas.microsoft.com/office/drawing/2014/main" id="{258459D6-233D-04A4-B05D-DA8CEEA146A6}"/>
                  </a:ext>
                </a:extLst>
              </p:cNvPr>
              <p:cNvSpPr>
                <a:spLocks/>
              </p:cNvSpPr>
              <p:nvPr/>
            </p:nvSpPr>
            <p:spPr bwMode="auto">
              <a:xfrm>
                <a:off x="9922843" y="3404278"/>
                <a:ext cx="1158151" cy="349283"/>
              </a:xfrm>
              <a:custGeom>
                <a:avLst/>
                <a:gdLst>
                  <a:gd name="T0" fmla="*/ 265 w 292"/>
                  <a:gd name="T1" fmla="*/ 21 h 88"/>
                  <a:gd name="T2" fmla="*/ 178 w 292"/>
                  <a:gd name="T3" fmla="*/ 46 h 88"/>
                  <a:gd name="T4" fmla="*/ 78 w 292"/>
                  <a:gd name="T5" fmla="*/ 59 h 88"/>
                  <a:gd name="T6" fmla="*/ 0 w 292"/>
                  <a:gd name="T7" fmla="*/ 87 h 88"/>
                  <a:gd name="T8" fmla="*/ 1 w 292"/>
                  <a:gd name="T9" fmla="*/ 88 h 88"/>
                  <a:gd name="T10" fmla="*/ 178 w 292"/>
                  <a:gd name="T11" fmla="*/ 47 h 88"/>
                  <a:gd name="T12" fmla="*/ 266 w 292"/>
                  <a:gd name="T13" fmla="*/ 22 h 88"/>
                  <a:gd name="T14" fmla="*/ 292 w 292"/>
                  <a:gd name="T15" fmla="*/ 1 h 88"/>
                  <a:gd name="T16" fmla="*/ 291 w 292"/>
                  <a:gd name="T17" fmla="*/ 0 h 88"/>
                  <a:gd name="T18" fmla="*/ 265 w 292"/>
                  <a:gd name="T19" fmla="*/ 2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 h="88">
                    <a:moveTo>
                      <a:pt x="265" y="21"/>
                    </a:moveTo>
                    <a:cubicBezTo>
                      <a:pt x="249" y="31"/>
                      <a:pt x="221" y="43"/>
                      <a:pt x="178" y="46"/>
                    </a:cubicBezTo>
                    <a:cubicBezTo>
                      <a:pt x="137" y="49"/>
                      <a:pt x="105" y="53"/>
                      <a:pt x="78" y="59"/>
                    </a:cubicBezTo>
                    <a:cubicBezTo>
                      <a:pt x="45" y="65"/>
                      <a:pt x="20" y="75"/>
                      <a:pt x="0" y="87"/>
                    </a:cubicBezTo>
                    <a:cubicBezTo>
                      <a:pt x="1" y="88"/>
                      <a:pt x="1" y="88"/>
                      <a:pt x="1" y="88"/>
                    </a:cubicBezTo>
                    <a:cubicBezTo>
                      <a:pt x="45" y="60"/>
                      <a:pt x="119" y="52"/>
                      <a:pt x="178" y="47"/>
                    </a:cubicBezTo>
                    <a:cubicBezTo>
                      <a:pt x="221" y="44"/>
                      <a:pt x="250" y="32"/>
                      <a:pt x="266" y="22"/>
                    </a:cubicBezTo>
                    <a:cubicBezTo>
                      <a:pt x="284" y="11"/>
                      <a:pt x="292" y="1"/>
                      <a:pt x="292" y="1"/>
                    </a:cubicBezTo>
                    <a:cubicBezTo>
                      <a:pt x="291" y="0"/>
                      <a:pt x="291" y="0"/>
                      <a:pt x="291" y="0"/>
                    </a:cubicBezTo>
                    <a:cubicBezTo>
                      <a:pt x="291" y="0"/>
                      <a:pt x="283" y="10"/>
                      <a:pt x="265" y="21"/>
                    </a:cubicBezTo>
                    <a:close/>
                  </a:path>
                </a:pathLst>
              </a:custGeom>
              <a:solidFill>
                <a:srgbClr val="ACB6E5"/>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188">
                <a:extLst>
                  <a:ext uri="{FF2B5EF4-FFF2-40B4-BE49-F238E27FC236}">
                    <a16:creationId xmlns:a16="http://schemas.microsoft.com/office/drawing/2014/main" id="{E47613B6-DF22-1342-9F80-091B7E9C09F3}"/>
                  </a:ext>
                </a:extLst>
              </p:cNvPr>
              <p:cNvSpPr>
                <a:spLocks noEditPoints="1"/>
              </p:cNvSpPr>
              <p:nvPr/>
            </p:nvSpPr>
            <p:spPr bwMode="auto">
              <a:xfrm>
                <a:off x="9839282" y="3352471"/>
                <a:ext cx="1241711" cy="623362"/>
              </a:xfrm>
              <a:custGeom>
                <a:avLst/>
                <a:gdLst>
                  <a:gd name="T0" fmla="*/ 209 w 313"/>
                  <a:gd name="T1" fmla="*/ 1 h 157"/>
                  <a:gd name="T2" fmla="*/ 158 w 313"/>
                  <a:gd name="T3" fmla="*/ 9 h 157"/>
                  <a:gd name="T4" fmla="*/ 105 w 313"/>
                  <a:gd name="T5" fmla="*/ 29 h 157"/>
                  <a:gd name="T6" fmla="*/ 68 w 313"/>
                  <a:gd name="T7" fmla="*/ 55 h 157"/>
                  <a:gd name="T8" fmla="*/ 50 w 313"/>
                  <a:gd name="T9" fmla="*/ 72 h 157"/>
                  <a:gd name="T10" fmla="*/ 33 w 313"/>
                  <a:gd name="T11" fmla="*/ 93 h 157"/>
                  <a:gd name="T12" fmla="*/ 28 w 313"/>
                  <a:gd name="T13" fmla="*/ 100 h 157"/>
                  <a:gd name="T14" fmla="*/ 16 w 313"/>
                  <a:gd name="T15" fmla="*/ 119 h 157"/>
                  <a:gd name="T16" fmla="*/ 1 w 313"/>
                  <a:gd name="T17" fmla="*/ 153 h 157"/>
                  <a:gd name="T18" fmla="*/ 2 w 313"/>
                  <a:gd name="T19" fmla="*/ 154 h 157"/>
                  <a:gd name="T20" fmla="*/ 35 w 313"/>
                  <a:gd name="T21" fmla="*/ 132 h 157"/>
                  <a:gd name="T22" fmla="*/ 58 w 313"/>
                  <a:gd name="T23" fmla="*/ 123 h 157"/>
                  <a:gd name="T24" fmla="*/ 106 w 313"/>
                  <a:gd name="T25" fmla="*/ 113 h 157"/>
                  <a:gd name="T26" fmla="*/ 204 w 313"/>
                  <a:gd name="T27" fmla="*/ 106 h 157"/>
                  <a:gd name="T28" fmla="*/ 244 w 313"/>
                  <a:gd name="T29" fmla="*/ 94 h 157"/>
                  <a:gd name="T30" fmla="*/ 313 w 313"/>
                  <a:gd name="T31" fmla="*/ 14 h 157"/>
                  <a:gd name="T32" fmla="*/ 312 w 313"/>
                  <a:gd name="T33" fmla="*/ 13 h 157"/>
                  <a:gd name="T34" fmla="*/ 258 w 313"/>
                  <a:gd name="T35" fmla="*/ 85 h 157"/>
                  <a:gd name="T36" fmla="*/ 218 w 313"/>
                  <a:gd name="T37" fmla="*/ 101 h 157"/>
                  <a:gd name="T38" fmla="*/ 165 w 313"/>
                  <a:gd name="T39" fmla="*/ 108 h 157"/>
                  <a:gd name="T40" fmla="*/ 84 w 313"/>
                  <a:gd name="T41" fmla="*/ 115 h 157"/>
                  <a:gd name="T42" fmla="*/ 58 w 313"/>
                  <a:gd name="T43" fmla="*/ 122 h 157"/>
                  <a:gd name="T44" fmla="*/ 34 w 313"/>
                  <a:gd name="T45" fmla="*/ 130 h 157"/>
                  <a:gd name="T46" fmla="*/ 3 w 313"/>
                  <a:gd name="T47" fmla="*/ 150 h 157"/>
                  <a:gd name="T48" fmla="*/ 17 w 313"/>
                  <a:gd name="T49" fmla="*/ 120 h 157"/>
                  <a:gd name="T50" fmla="*/ 28 w 313"/>
                  <a:gd name="T51" fmla="*/ 102 h 157"/>
                  <a:gd name="T52" fmla="*/ 35 w 313"/>
                  <a:gd name="T53" fmla="*/ 92 h 157"/>
                  <a:gd name="T54" fmla="*/ 52 w 313"/>
                  <a:gd name="T55" fmla="*/ 72 h 157"/>
                  <a:gd name="T56" fmla="*/ 68 w 313"/>
                  <a:gd name="T57" fmla="*/ 57 h 157"/>
                  <a:gd name="T58" fmla="*/ 105 w 313"/>
                  <a:gd name="T59" fmla="*/ 31 h 157"/>
                  <a:gd name="T60" fmla="*/ 163 w 313"/>
                  <a:gd name="T61" fmla="*/ 9 h 157"/>
                  <a:gd name="T62" fmla="*/ 213 w 313"/>
                  <a:gd name="T63" fmla="*/ 3 h 157"/>
                  <a:gd name="T64" fmla="*/ 223 w 313"/>
                  <a:gd name="T65" fmla="*/ 3 h 157"/>
                  <a:gd name="T66" fmla="*/ 264 w 313"/>
                  <a:gd name="T67" fmla="*/ 5 h 157"/>
                  <a:gd name="T68" fmla="*/ 312 w 313"/>
                  <a:gd name="T69" fmla="*/ 14 h 157"/>
                  <a:gd name="T70" fmla="*/ 287 w 313"/>
                  <a:gd name="T71" fmla="*/ 6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3" h="157">
                    <a:moveTo>
                      <a:pt x="312" y="13"/>
                    </a:moveTo>
                    <a:cubicBezTo>
                      <a:pt x="276" y="4"/>
                      <a:pt x="241" y="0"/>
                      <a:pt x="209" y="1"/>
                    </a:cubicBezTo>
                    <a:cubicBezTo>
                      <a:pt x="193" y="2"/>
                      <a:pt x="177" y="4"/>
                      <a:pt x="162" y="8"/>
                    </a:cubicBezTo>
                    <a:cubicBezTo>
                      <a:pt x="161" y="8"/>
                      <a:pt x="159" y="8"/>
                      <a:pt x="158" y="9"/>
                    </a:cubicBezTo>
                    <a:cubicBezTo>
                      <a:pt x="151" y="11"/>
                      <a:pt x="143" y="13"/>
                      <a:pt x="136" y="15"/>
                    </a:cubicBezTo>
                    <a:cubicBezTo>
                      <a:pt x="126" y="19"/>
                      <a:pt x="115" y="24"/>
                      <a:pt x="105" y="29"/>
                    </a:cubicBezTo>
                    <a:cubicBezTo>
                      <a:pt x="96" y="35"/>
                      <a:pt x="87" y="41"/>
                      <a:pt x="78" y="47"/>
                    </a:cubicBezTo>
                    <a:cubicBezTo>
                      <a:pt x="75" y="50"/>
                      <a:pt x="71" y="52"/>
                      <a:pt x="68" y="55"/>
                    </a:cubicBezTo>
                    <a:cubicBezTo>
                      <a:pt x="67" y="56"/>
                      <a:pt x="65" y="58"/>
                      <a:pt x="63" y="60"/>
                    </a:cubicBezTo>
                    <a:cubicBezTo>
                      <a:pt x="58" y="64"/>
                      <a:pt x="54" y="68"/>
                      <a:pt x="50" y="72"/>
                    </a:cubicBezTo>
                    <a:cubicBezTo>
                      <a:pt x="50" y="73"/>
                      <a:pt x="49" y="74"/>
                      <a:pt x="48" y="75"/>
                    </a:cubicBezTo>
                    <a:cubicBezTo>
                      <a:pt x="42" y="81"/>
                      <a:pt x="37" y="87"/>
                      <a:pt x="33" y="93"/>
                    </a:cubicBezTo>
                    <a:cubicBezTo>
                      <a:pt x="32" y="94"/>
                      <a:pt x="31" y="95"/>
                      <a:pt x="31" y="96"/>
                    </a:cubicBezTo>
                    <a:cubicBezTo>
                      <a:pt x="30" y="97"/>
                      <a:pt x="29" y="99"/>
                      <a:pt x="28" y="100"/>
                    </a:cubicBezTo>
                    <a:cubicBezTo>
                      <a:pt x="24" y="106"/>
                      <a:pt x="21" y="111"/>
                      <a:pt x="18" y="115"/>
                    </a:cubicBezTo>
                    <a:cubicBezTo>
                      <a:pt x="18" y="116"/>
                      <a:pt x="17" y="118"/>
                      <a:pt x="16" y="119"/>
                    </a:cubicBezTo>
                    <a:cubicBezTo>
                      <a:pt x="15" y="120"/>
                      <a:pt x="15" y="121"/>
                      <a:pt x="14" y="122"/>
                    </a:cubicBezTo>
                    <a:cubicBezTo>
                      <a:pt x="5" y="140"/>
                      <a:pt x="1" y="153"/>
                      <a:pt x="1" y="153"/>
                    </a:cubicBezTo>
                    <a:cubicBezTo>
                      <a:pt x="0" y="157"/>
                      <a:pt x="0" y="157"/>
                      <a:pt x="0" y="157"/>
                    </a:cubicBezTo>
                    <a:cubicBezTo>
                      <a:pt x="2" y="154"/>
                      <a:pt x="2" y="154"/>
                      <a:pt x="2" y="154"/>
                    </a:cubicBezTo>
                    <a:cubicBezTo>
                      <a:pt x="2" y="153"/>
                      <a:pt x="10" y="143"/>
                      <a:pt x="34" y="132"/>
                    </a:cubicBezTo>
                    <a:cubicBezTo>
                      <a:pt x="35" y="132"/>
                      <a:pt x="35" y="132"/>
                      <a:pt x="35" y="132"/>
                    </a:cubicBezTo>
                    <a:cubicBezTo>
                      <a:pt x="37" y="131"/>
                      <a:pt x="39" y="130"/>
                      <a:pt x="41" y="129"/>
                    </a:cubicBezTo>
                    <a:cubicBezTo>
                      <a:pt x="46" y="127"/>
                      <a:pt x="51" y="125"/>
                      <a:pt x="58" y="123"/>
                    </a:cubicBezTo>
                    <a:cubicBezTo>
                      <a:pt x="61" y="122"/>
                      <a:pt x="65" y="121"/>
                      <a:pt x="69" y="120"/>
                    </a:cubicBezTo>
                    <a:cubicBezTo>
                      <a:pt x="80" y="117"/>
                      <a:pt x="92" y="115"/>
                      <a:pt x="106" y="113"/>
                    </a:cubicBezTo>
                    <a:cubicBezTo>
                      <a:pt x="123" y="111"/>
                      <a:pt x="142" y="109"/>
                      <a:pt x="165" y="109"/>
                    </a:cubicBezTo>
                    <a:cubicBezTo>
                      <a:pt x="179" y="109"/>
                      <a:pt x="192" y="108"/>
                      <a:pt x="204" y="106"/>
                    </a:cubicBezTo>
                    <a:cubicBezTo>
                      <a:pt x="209" y="105"/>
                      <a:pt x="215" y="104"/>
                      <a:pt x="220" y="102"/>
                    </a:cubicBezTo>
                    <a:cubicBezTo>
                      <a:pt x="228" y="100"/>
                      <a:pt x="236" y="97"/>
                      <a:pt x="244" y="94"/>
                    </a:cubicBezTo>
                    <a:cubicBezTo>
                      <a:pt x="261" y="86"/>
                      <a:pt x="276" y="75"/>
                      <a:pt x="288" y="61"/>
                    </a:cubicBezTo>
                    <a:cubicBezTo>
                      <a:pt x="309" y="38"/>
                      <a:pt x="313" y="14"/>
                      <a:pt x="313" y="14"/>
                    </a:cubicBezTo>
                    <a:cubicBezTo>
                      <a:pt x="313" y="13"/>
                      <a:pt x="313" y="13"/>
                      <a:pt x="313" y="13"/>
                    </a:cubicBezTo>
                    <a:lnTo>
                      <a:pt x="312" y="13"/>
                    </a:lnTo>
                    <a:close/>
                    <a:moveTo>
                      <a:pt x="287" y="60"/>
                    </a:moveTo>
                    <a:cubicBezTo>
                      <a:pt x="280" y="68"/>
                      <a:pt x="271" y="77"/>
                      <a:pt x="258" y="85"/>
                    </a:cubicBezTo>
                    <a:cubicBezTo>
                      <a:pt x="258" y="85"/>
                      <a:pt x="258" y="85"/>
                      <a:pt x="257" y="85"/>
                    </a:cubicBezTo>
                    <a:cubicBezTo>
                      <a:pt x="246" y="92"/>
                      <a:pt x="234" y="97"/>
                      <a:pt x="218" y="101"/>
                    </a:cubicBezTo>
                    <a:cubicBezTo>
                      <a:pt x="213" y="103"/>
                      <a:pt x="209" y="104"/>
                      <a:pt x="203" y="105"/>
                    </a:cubicBezTo>
                    <a:cubicBezTo>
                      <a:pt x="192" y="107"/>
                      <a:pt x="179" y="108"/>
                      <a:pt x="165" y="108"/>
                    </a:cubicBezTo>
                    <a:cubicBezTo>
                      <a:pt x="144" y="108"/>
                      <a:pt x="124" y="109"/>
                      <a:pt x="106" y="112"/>
                    </a:cubicBezTo>
                    <a:cubicBezTo>
                      <a:pt x="98" y="113"/>
                      <a:pt x="91" y="114"/>
                      <a:pt x="84" y="115"/>
                    </a:cubicBezTo>
                    <a:cubicBezTo>
                      <a:pt x="79" y="116"/>
                      <a:pt x="74" y="117"/>
                      <a:pt x="69" y="119"/>
                    </a:cubicBezTo>
                    <a:cubicBezTo>
                      <a:pt x="65" y="119"/>
                      <a:pt x="61" y="121"/>
                      <a:pt x="58" y="122"/>
                    </a:cubicBezTo>
                    <a:cubicBezTo>
                      <a:pt x="52" y="123"/>
                      <a:pt x="46" y="125"/>
                      <a:pt x="41" y="128"/>
                    </a:cubicBezTo>
                    <a:cubicBezTo>
                      <a:pt x="38" y="129"/>
                      <a:pt x="36" y="129"/>
                      <a:pt x="34" y="130"/>
                    </a:cubicBezTo>
                    <a:cubicBezTo>
                      <a:pt x="33" y="131"/>
                      <a:pt x="33" y="131"/>
                      <a:pt x="33" y="131"/>
                    </a:cubicBezTo>
                    <a:cubicBezTo>
                      <a:pt x="16" y="139"/>
                      <a:pt x="7" y="146"/>
                      <a:pt x="3" y="150"/>
                    </a:cubicBezTo>
                    <a:cubicBezTo>
                      <a:pt x="5" y="146"/>
                      <a:pt x="9" y="136"/>
                      <a:pt x="15" y="123"/>
                    </a:cubicBezTo>
                    <a:cubicBezTo>
                      <a:pt x="16" y="122"/>
                      <a:pt x="17" y="121"/>
                      <a:pt x="17" y="120"/>
                    </a:cubicBezTo>
                    <a:cubicBezTo>
                      <a:pt x="18" y="118"/>
                      <a:pt x="19" y="117"/>
                      <a:pt x="20" y="115"/>
                    </a:cubicBezTo>
                    <a:cubicBezTo>
                      <a:pt x="22" y="111"/>
                      <a:pt x="25" y="107"/>
                      <a:pt x="28" y="102"/>
                    </a:cubicBezTo>
                    <a:cubicBezTo>
                      <a:pt x="30" y="99"/>
                      <a:pt x="32" y="97"/>
                      <a:pt x="33" y="95"/>
                    </a:cubicBezTo>
                    <a:cubicBezTo>
                      <a:pt x="34" y="94"/>
                      <a:pt x="35" y="93"/>
                      <a:pt x="35" y="92"/>
                    </a:cubicBezTo>
                    <a:cubicBezTo>
                      <a:pt x="40" y="86"/>
                      <a:pt x="45" y="80"/>
                      <a:pt x="51" y="74"/>
                    </a:cubicBezTo>
                    <a:cubicBezTo>
                      <a:pt x="51" y="73"/>
                      <a:pt x="52" y="73"/>
                      <a:pt x="52" y="72"/>
                    </a:cubicBezTo>
                    <a:cubicBezTo>
                      <a:pt x="56" y="68"/>
                      <a:pt x="60" y="64"/>
                      <a:pt x="64" y="61"/>
                    </a:cubicBezTo>
                    <a:cubicBezTo>
                      <a:pt x="65" y="59"/>
                      <a:pt x="67" y="58"/>
                      <a:pt x="68" y="57"/>
                    </a:cubicBezTo>
                    <a:cubicBezTo>
                      <a:pt x="71" y="54"/>
                      <a:pt x="74" y="52"/>
                      <a:pt x="77" y="50"/>
                    </a:cubicBezTo>
                    <a:cubicBezTo>
                      <a:pt x="85" y="43"/>
                      <a:pt x="95" y="37"/>
                      <a:pt x="105" y="31"/>
                    </a:cubicBezTo>
                    <a:cubicBezTo>
                      <a:pt x="115" y="26"/>
                      <a:pt x="125" y="21"/>
                      <a:pt x="135" y="17"/>
                    </a:cubicBezTo>
                    <a:cubicBezTo>
                      <a:pt x="144" y="14"/>
                      <a:pt x="153" y="11"/>
                      <a:pt x="163" y="9"/>
                    </a:cubicBezTo>
                    <a:cubicBezTo>
                      <a:pt x="177" y="6"/>
                      <a:pt x="192" y="4"/>
                      <a:pt x="208" y="3"/>
                    </a:cubicBezTo>
                    <a:cubicBezTo>
                      <a:pt x="210" y="3"/>
                      <a:pt x="211" y="3"/>
                      <a:pt x="213" y="3"/>
                    </a:cubicBezTo>
                    <a:cubicBezTo>
                      <a:pt x="213" y="3"/>
                      <a:pt x="214" y="3"/>
                      <a:pt x="214" y="3"/>
                    </a:cubicBezTo>
                    <a:cubicBezTo>
                      <a:pt x="217" y="3"/>
                      <a:pt x="220" y="3"/>
                      <a:pt x="223" y="3"/>
                    </a:cubicBezTo>
                    <a:cubicBezTo>
                      <a:pt x="236" y="3"/>
                      <a:pt x="249" y="3"/>
                      <a:pt x="263" y="5"/>
                    </a:cubicBezTo>
                    <a:cubicBezTo>
                      <a:pt x="263" y="5"/>
                      <a:pt x="264" y="5"/>
                      <a:pt x="264" y="5"/>
                    </a:cubicBezTo>
                    <a:cubicBezTo>
                      <a:pt x="279" y="7"/>
                      <a:pt x="295" y="10"/>
                      <a:pt x="311" y="14"/>
                    </a:cubicBezTo>
                    <a:cubicBezTo>
                      <a:pt x="312" y="14"/>
                      <a:pt x="312" y="14"/>
                      <a:pt x="312" y="14"/>
                    </a:cubicBezTo>
                    <a:cubicBezTo>
                      <a:pt x="311" y="14"/>
                      <a:pt x="311" y="15"/>
                      <a:pt x="311" y="16"/>
                    </a:cubicBezTo>
                    <a:cubicBezTo>
                      <a:pt x="309" y="23"/>
                      <a:pt x="303" y="42"/>
                      <a:pt x="287" y="60"/>
                    </a:cubicBezTo>
                    <a:close/>
                  </a:path>
                </a:pathLst>
              </a:custGeom>
              <a:solidFill>
                <a:srgbClr val="ACB6E5"/>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192">
                <a:extLst>
                  <a:ext uri="{FF2B5EF4-FFF2-40B4-BE49-F238E27FC236}">
                    <a16:creationId xmlns:a16="http://schemas.microsoft.com/office/drawing/2014/main" id="{0EF0F466-5E8E-AFEE-DE05-92EB9C4F92C1}"/>
                  </a:ext>
                </a:extLst>
              </p:cNvPr>
              <p:cNvSpPr>
                <a:spLocks/>
              </p:cNvSpPr>
              <p:nvPr/>
            </p:nvSpPr>
            <p:spPr bwMode="auto">
              <a:xfrm>
                <a:off x="10840338" y="3369183"/>
                <a:ext cx="50136" cy="182162"/>
              </a:xfrm>
              <a:custGeom>
                <a:avLst/>
                <a:gdLst>
                  <a:gd name="T0" fmla="*/ 0 w 30"/>
                  <a:gd name="T1" fmla="*/ 107 h 109"/>
                  <a:gd name="T2" fmla="*/ 2 w 30"/>
                  <a:gd name="T3" fmla="*/ 109 h 109"/>
                  <a:gd name="T4" fmla="*/ 30 w 30"/>
                  <a:gd name="T5" fmla="*/ 2 h 109"/>
                  <a:gd name="T6" fmla="*/ 26 w 30"/>
                  <a:gd name="T7" fmla="*/ 0 h 109"/>
                  <a:gd name="T8" fmla="*/ 0 w 30"/>
                  <a:gd name="T9" fmla="*/ 107 h 109"/>
                </a:gdLst>
                <a:ahLst/>
                <a:cxnLst>
                  <a:cxn ang="0">
                    <a:pos x="T0" y="T1"/>
                  </a:cxn>
                  <a:cxn ang="0">
                    <a:pos x="T2" y="T3"/>
                  </a:cxn>
                  <a:cxn ang="0">
                    <a:pos x="T4" y="T5"/>
                  </a:cxn>
                  <a:cxn ang="0">
                    <a:pos x="T6" y="T7"/>
                  </a:cxn>
                  <a:cxn ang="0">
                    <a:pos x="T8" y="T9"/>
                  </a:cxn>
                </a:cxnLst>
                <a:rect l="0" t="0" r="r" b="b"/>
                <a:pathLst>
                  <a:path w="30" h="109">
                    <a:moveTo>
                      <a:pt x="0" y="107"/>
                    </a:moveTo>
                    <a:lnTo>
                      <a:pt x="2" y="109"/>
                    </a:lnTo>
                    <a:lnTo>
                      <a:pt x="30" y="2"/>
                    </a:lnTo>
                    <a:lnTo>
                      <a:pt x="26" y="0"/>
                    </a:lnTo>
                    <a:lnTo>
                      <a:pt x="0" y="107"/>
                    </a:lnTo>
                    <a:close/>
                  </a:path>
                </a:pathLst>
              </a:custGeom>
              <a:solidFill>
                <a:srgbClr val="ACB6E5"/>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193">
                <a:extLst>
                  <a:ext uri="{FF2B5EF4-FFF2-40B4-BE49-F238E27FC236}">
                    <a16:creationId xmlns:a16="http://schemas.microsoft.com/office/drawing/2014/main" id="{230369D0-C5CC-1EA6-1E55-C094D004CCD4}"/>
                  </a:ext>
                </a:extLst>
              </p:cNvPr>
              <p:cNvSpPr>
                <a:spLocks/>
              </p:cNvSpPr>
              <p:nvPr/>
            </p:nvSpPr>
            <p:spPr bwMode="auto">
              <a:xfrm>
                <a:off x="10725025" y="3574741"/>
                <a:ext cx="142054" cy="120327"/>
              </a:xfrm>
              <a:custGeom>
                <a:avLst/>
                <a:gdLst>
                  <a:gd name="T0" fmla="*/ 0 w 85"/>
                  <a:gd name="T1" fmla="*/ 3 h 72"/>
                  <a:gd name="T2" fmla="*/ 83 w 85"/>
                  <a:gd name="T3" fmla="*/ 72 h 72"/>
                  <a:gd name="T4" fmla="*/ 85 w 85"/>
                  <a:gd name="T5" fmla="*/ 69 h 72"/>
                  <a:gd name="T6" fmla="*/ 2 w 85"/>
                  <a:gd name="T7" fmla="*/ 0 h 72"/>
                  <a:gd name="T8" fmla="*/ 0 w 85"/>
                  <a:gd name="T9" fmla="*/ 3 h 72"/>
                </a:gdLst>
                <a:ahLst/>
                <a:cxnLst>
                  <a:cxn ang="0">
                    <a:pos x="T0" y="T1"/>
                  </a:cxn>
                  <a:cxn ang="0">
                    <a:pos x="T2" y="T3"/>
                  </a:cxn>
                  <a:cxn ang="0">
                    <a:pos x="T4" y="T5"/>
                  </a:cxn>
                  <a:cxn ang="0">
                    <a:pos x="T6" y="T7"/>
                  </a:cxn>
                  <a:cxn ang="0">
                    <a:pos x="T8" y="T9"/>
                  </a:cxn>
                </a:cxnLst>
                <a:rect l="0" t="0" r="r" b="b"/>
                <a:pathLst>
                  <a:path w="85" h="72">
                    <a:moveTo>
                      <a:pt x="0" y="3"/>
                    </a:moveTo>
                    <a:lnTo>
                      <a:pt x="83" y="72"/>
                    </a:lnTo>
                    <a:lnTo>
                      <a:pt x="85" y="69"/>
                    </a:lnTo>
                    <a:lnTo>
                      <a:pt x="2" y="0"/>
                    </a:lnTo>
                    <a:lnTo>
                      <a:pt x="0" y="3"/>
                    </a:lnTo>
                    <a:close/>
                  </a:path>
                </a:pathLst>
              </a:custGeom>
              <a:solidFill>
                <a:srgbClr val="ACB6E5"/>
              </a:solidFill>
              <a:ln>
                <a:noFill/>
              </a:ln>
            </p:spPr>
            <p:txBody>
              <a:bodyPr vert="horz" wrap="square" lIns="91440" tIns="45720" rIns="91440" bIns="45720" numCol="1" anchor="t" anchorCtr="0" compatLnSpc="1">
                <a:prstTxWarp prst="textNoShape">
                  <a:avLst/>
                </a:prstTxWarp>
              </a:bodyPr>
              <a:lstStyle/>
              <a:p>
                <a:endParaRPr lang="en-US"/>
              </a:p>
            </p:txBody>
          </p:sp>
        </p:grpSp>
      </p:grpSp>
      <p:sp>
        <p:nvSpPr>
          <p:cNvPr id="15" name="Freeform 194">
            <a:extLst>
              <a:ext uri="{FF2B5EF4-FFF2-40B4-BE49-F238E27FC236}">
                <a16:creationId xmlns:a16="http://schemas.microsoft.com/office/drawing/2014/main" id="{14C3573B-BEE4-C435-1FE4-073F52D77687}"/>
              </a:ext>
            </a:extLst>
          </p:cNvPr>
          <p:cNvSpPr>
            <a:spLocks noEditPoints="1"/>
          </p:cNvSpPr>
          <p:nvPr/>
        </p:nvSpPr>
        <p:spPr bwMode="auto">
          <a:xfrm>
            <a:off x="7971469" y="2034847"/>
            <a:ext cx="1368612" cy="1251738"/>
          </a:xfrm>
          <a:custGeom>
            <a:avLst/>
            <a:gdLst>
              <a:gd name="T0" fmla="*/ 289 w 315"/>
              <a:gd name="T1" fmla="*/ 123 h 315"/>
              <a:gd name="T2" fmla="*/ 274 w 315"/>
              <a:gd name="T3" fmla="*/ 88 h 315"/>
              <a:gd name="T4" fmla="*/ 289 w 315"/>
              <a:gd name="T5" fmla="*/ 66 h 315"/>
              <a:gd name="T6" fmla="*/ 269 w 315"/>
              <a:gd name="T7" fmla="*/ 46 h 315"/>
              <a:gd name="T8" fmla="*/ 248 w 315"/>
              <a:gd name="T9" fmla="*/ 25 h 315"/>
              <a:gd name="T10" fmla="*/ 226 w 315"/>
              <a:gd name="T11" fmla="*/ 40 h 315"/>
              <a:gd name="T12" fmla="*/ 191 w 315"/>
              <a:gd name="T13" fmla="*/ 26 h 315"/>
              <a:gd name="T14" fmla="*/ 186 w 315"/>
              <a:gd name="T15" fmla="*/ 0 h 315"/>
              <a:gd name="T16" fmla="*/ 157 w 315"/>
              <a:gd name="T17" fmla="*/ 0 h 315"/>
              <a:gd name="T18" fmla="*/ 128 w 315"/>
              <a:gd name="T19" fmla="*/ 0 h 315"/>
              <a:gd name="T20" fmla="*/ 123 w 315"/>
              <a:gd name="T21" fmla="*/ 26 h 315"/>
              <a:gd name="T22" fmla="*/ 88 w 315"/>
              <a:gd name="T23" fmla="*/ 40 h 315"/>
              <a:gd name="T24" fmla="*/ 66 w 315"/>
              <a:gd name="T25" fmla="*/ 25 h 315"/>
              <a:gd name="T26" fmla="*/ 46 w 315"/>
              <a:gd name="T27" fmla="*/ 46 h 315"/>
              <a:gd name="T28" fmla="*/ 25 w 315"/>
              <a:gd name="T29" fmla="*/ 66 h 315"/>
              <a:gd name="T30" fmla="*/ 40 w 315"/>
              <a:gd name="T31" fmla="*/ 88 h 315"/>
              <a:gd name="T32" fmla="*/ 26 w 315"/>
              <a:gd name="T33" fmla="*/ 123 h 315"/>
              <a:gd name="T34" fmla="*/ 0 w 315"/>
              <a:gd name="T35" fmla="*/ 128 h 315"/>
              <a:gd name="T36" fmla="*/ 0 w 315"/>
              <a:gd name="T37" fmla="*/ 157 h 315"/>
              <a:gd name="T38" fmla="*/ 0 w 315"/>
              <a:gd name="T39" fmla="*/ 186 h 315"/>
              <a:gd name="T40" fmla="*/ 26 w 315"/>
              <a:gd name="T41" fmla="*/ 191 h 315"/>
              <a:gd name="T42" fmla="*/ 40 w 315"/>
              <a:gd name="T43" fmla="*/ 226 h 315"/>
              <a:gd name="T44" fmla="*/ 25 w 315"/>
              <a:gd name="T45" fmla="*/ 248 h 315"/>
              <a:gd name="T46" fmla="*/ 46 w 315"/>
              <a:gd name="T47" fmla="*/ 269 h 315"/>
              <a:gd name="T48" fmla="*/ 66 w 315"/>
              <a:gd name="T49" fmla="*/ 289 h 315"/>
              <a:gd name="T50" fmla="*/ 88 w 315"/>
              <a:gd name="T51" fmla="*/ 274 h 315"/>
              <a:gd name="T52" fmla="*/ 123 w 315"/>
              <a:gd name="T53" fmla="*/ 289 h 315"/>
              <a:gd name="T54" fmla="*/ 128 w 315"/>
              <a:gd name="T55" fmla="*/ 315 h 315"/>
              <a:gd name="T56" fmla="*/ 157 w 315"/>
              <a:gd name="T57" fmla="*/ 315 h 315"/>
              <a:gd name="T58" fmla="*/ 186 w 315"/>
              <a:gd name="T59" fmla="*/ 315 h 315"/>
              <a:gd name="T60" fmla="*/ 191 w 315"/>
              <a:gd name="T61" fmla="*/ 289 h 315"/>
              <a:gd name="T62" fmla="*/ 226 w 315"/>
              <a:gd name="T63" fmla="*/ 274 h 315"/>
              <a:gd name="T64" fmla="*/ 248 w 315"/>
              <a:gd name="T65" fmla="*/ 289 h 315"/>
              <a:gd name="T66" fmla="*/ 269 w 315"/>
              <a:gd name="T67" fmla="*/ 269 h 315"/>
              <a:gd name="T68" fmla="*/ 289 w 315"/>
              <a:gd name="T69" fmla="*/ 248 h 315"/>
              <a:gd name="T70" fmla="*/ 274 w 315"/>
              <a:gd name="T71" fmla="*/ 226 h 315"/>
              <a:gd name="T72" fmla="*/ 289 w 315"/>
              <a:gd name="T73" fmla="*/ 191 h 315"/>
              <a:gd name="T74" fmla="*/ 315 w 315"/>
              <a:gd name="T75" fmla="*/ 186 h 315"/>
              <a:gd name="T76" fmla="*/ 315 w 315"/>
              <a:gd name="T77" fmla="*/ 157 h 315"/>
              <a:gd name="T78" fmla="*/ 315 w 315"/>
              <a:gd name="T79" fmla="*/ 128 h 315"/>
              <a:gd name="T80" fmla="*/ 289 w 315"/>
              <a:gd name="T81" fmla="*/ 123 h 315"/>
              <a:gd name="T82" fmla="*/ 157 w 315"/>
              <a:gd name="T83" fmla="*/ 258 h 315"/>
              <a:gd name="T84" fmla="*/ 56 w 315"/>
              <a:gd name="T85" fmla="*/ 157 h 315"/>
              <a:gd name="T86" fmla="*/ 157 w 315"/>
              <a:gd name="T87" fmla="*/ 56 h 315"/>
              <a:gd name="T88" fmla="*/ 258 w 315"/>
              <a:gd name="T89" fmla="*/ 157 h 315"/>
              <a:gd name="T90" fmla="*/ 157 w 315"/>
              <a:gd name="T91" fmla="*/ 258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5" h="315">
                <a:moveTo>
                  <a:pt x="289" y="123"/>
                </a:moveTo>
                <a:cubicBezTo>
                  <a:pt x="286" y="111"/>
                  <a:pt x="281" y="99"/>
                  <a:pt x="274" y="88"/>
                </a:cubicBezTo>
                <a:cubicBezTo>
                  <a:pt x="289" y="66"/>
                  <a:pt x="289" y="66"/>
                  <a:pt x="289" y="66"/>
                </a:cubicBezTo>
                <a:cubicBezTo>
                  <a:pt x="269" y="46"/>
                  <a:pt x="269" y="46"/>
                  <a:pt x="269" y="46"/>
                </a:cubicBezTo>
                <a:cubicBezTo>
                  <a:pt x="248" y="25"/>
                  <a:pt x="248" y="25"/>
                  <a:pt x="248" y="25"/>
                </a:cubicBezTo>
                <a:cubicBezTo>
                  <a:pt x="226" y="40"/>
                  <a:pt x="226" y="40"/>
                  <a:pt x="226" y="40"/>
                </a:cubicBezTo>
                <a:cubicBezTo>
                  <a:pt x="215" y="34"/>
                  <a:pt x="204" y="29"/>
                  <a:pt x="191" y="26"/>
                </a:cubicBezTo>
                <a:cubicBezTo>
                  <a:pt x="186" y="0"/>
                  <a:pt x="186" y="0"/>
                  <a:pt x="186" y="0"/>
                </a:cubicBezTo>
                <a:cubicBezTo>
                  <a:pt x="157" y="0"/>
                  <a:pt x="157" y="0"/>
                  <a:pt x="157" y="0"/>
                </a:cubicBezTo>
                <a:cubicBezTo>
                  <a:pt x="128" y="0"/>
                  <a:pt x="128" y="0"/>
                  <a:pt x="128" y="0"/>
                </a:cubicBezTo>
                <a:cubicBezTo>
                  <a:pt x="123" y="26"/>
                  <a:pt x="123" y="26"/>
                  <a:pt x="123" y="26"/>
                </a:cubicBezTo>
                <a:cubicBezTo>
                  <a:pt x="111" y="29"/>
                  <a:pt x="99" y="34"/>
                  <a:pt x="88" y="40"/>
                </a:cubicBezTo>
                <a:cubicBezTo>
                  <a:pt x="66" y="25"/>
                  <a:pt x="66" y="25"/>
                  <a:pt x="66" y="25"/>
                </a:cubicBezTo>
                <a:cubicBezTo>
                  <a:pt x="46" y="46"/>
                  <a:pt x="46" y="46"/>
                  <a:pt x="46" y="46"/>
                </a:cubicBezTo>
                <a:cubicBezTo>
                  <a:pt x="25" y="66"/>
                  <a:pt x="25" y="66"/>
                  <a:pt x="25" y="66"/>
                </a:cubicBezTo>
                <a:cubicBezTo>
                  <a:pt x="40" y="88"/>
                  <a:pt x="40" y="88"/>
                  <a:pt x="40" y="88"/>
                </a:cubicBezTo>
                <a:cubicBezTo>
                  <a:pt x="34" y="99"/>
                  <a:pt x="29" y="111"/>
                  <a:pt x="26" y="123"/>
                </a:cubicBezTo>
                <a:cubicBezTo>
                  <a:pt x="0" y="128"/>
                  <a:pt x="0" y="128"/>
                  <a:pt x="0" y="128"/>
                </a:cubicBezTo>
                <a:cubicBezTo>
                  <a:pt x="0" y="157"/>
                  <a:pt x="0" y="157"/>
                  <a:pt x="0" y="157"/>
                </a:cubicBezTo>
                <a:cubicBezTo>
                  <a:pt x="0" y="186"/>
                  <a:pt x="0" y="186"/>
                  <a:pt x="0" y="186"/>
                </a:cubicBezTo>
                <a:cubicBezTo>
                  <a:pt x="26" y="191"/>
                  <a:pt x="26" y="191"/>
                  <a:pt x="26" y="191"/>
                </a:cubicBezTo>
                <a:cubicBezTo>
                  <a:pt x="29" y="204"/>
                  <a:pt x="34" y="215"/>
                  <a:pt x="40" y="226"/>
                </a:cubicBezTo>
                <a:cubicBezTo>
                  <a:pt x="25" y="248"/>
                  <a:pt x="25" y="248"/>
                  <a:pt x="25" y="248"/>
                </a:cubicBezTo>
                <a:cubicBezTo>
                  <a:pt x="46" y="269"/>
                  <a:pt x="46" y="269"/>
                  <a:pt x="46" y="269"/>
                </a:cubicBezTo>
                <a:cubicBezTo>
                  <a:pt x="66" y="289"/>
                  <a:pt x="66" y="289"/>
                  <a:pt x="66" y="289"/>
                </a:cubicBezTo>
                <a:cubicBezTo>
                  <a:pt x="88" y="274"/>
                  <a:pt x="88" y="274"/>
                  <a:pt x="88" y="274"/>
                </a:cubicBezTo>
                <a:cubicBezTo>
                  <a:pt x="99" y="281"/>
                  <a:pt x="111" y="286"/>
                  <a:pt x="123" y="289"/>
                </a:cubicBezTo>
                <a:cubicBezTo>
                  <a:pt x="128" y="315"/>
                  <a:pt x="128" y="315"/>
                  <a:pt x="128" y="315"/>
                </a:cubicBezTo>
                <a:cubicBezTo>
                  <a:pt x="157" y="315"/>
                  <a:pt x="157" y="315"/>
                  <a:pt x="157" y="315"/>
                </a:cubicBezTo>
                <a:cubicBezTo>
                  <a:pt x="186" y="315"/>
                  <a:pt x="186" y="315"/>
                  <a:pt x="186" y="315"/>
                </a:cubicBezTo>
                <a:cubicBezTo>
                  <a:pt x="191" y="289"/>
                  <a:pt x="191" y="289"/>
                  <a:pt x="191" y="289"/>
                </a:cubicBezTo>
                <a:cubicBezTo>
                  <a:pt x="204" y="286"/>
                  <a:pt x="215" y="281"/>
                  <a:pt x="226" y="274"/>
                </a:cubicBezTo>
                <a:cubicBezTo>
                  <a:pt x="248" y="289"/>
                  <a:pt x="248" y="289"/>
                  <a:pt x="248" y="289"/>
                </a:cubicBezTo>
                <a:cubicBezTo>
                  <a:pt x="269" y="269"/>
                  <a:pt x="269" y="269"/>
                  <a:pt x="269" y="269"/>
                </a:cubicBezTo>
                <a:cubicBezTo>
                  <a:pt x="289" y="248"/>
                  <a:pt x="289" y="248"/>
                  <a:pt x="289" y="248"/>
                </a:cubicBezTo>
                <a:cubicBezTo>
                  <a:pt x="274" y="226"/>
                  <a:pt x="274" y="226"/>
                  <a:pt x="274" y="226"/>
                </a:cubicBezTo>
                <a:cubicBezTo>
                  <a:pt x="281" y="215"/>
                  <a:pt x="286" y="204"/>
                  <a:pt x="289" y="191"/>
                </a:cubicBezTo>
                <a:cubicBezTo>
                  <a:pt x="315" y="186"/>
                  <a:pt x="315" y="186"/>
                  <a:pt x="315" y="186"/>
                </a:cubicBezTo>
                <a:cubicBezTo>
                  <a:pt x="315" y="157"/>
                  <a:pt x="315" y="157"/>
                  <a:pt x="315" y="157"/>
                </a:cubicBezTo>
                <a:cubicBezTo>
                  <a:pt x="315" y="128"/>
                  <a:pt x="315" y="128"/>
                  <a:pt x="315" y="128"/>
                </a:cubicBezTo>
                <a:lnTo>
                  <a:pt x="289" y="123"/>
                </a:lnTo>
                <a:close/>
                <a:moveTo>
                  <a:pt x="157" y="258"/>
                </a:moveTo>
                <a:cubicBezTo>
                  <a:pt x="101" y="258"/>
                  <a:pt x="56" y="213"/>
                  <a:pt x="56" y="157"/>
                </a:cubicBezTo>
                <a:cubicBezTo>
                  <a:pt x="56" y="101"/>
                  <a:pt x="101" y="56"/>
                  <a:pt x="157" y="56"/>
                </a:cubicBezTo>
                <a:cubicBezTo>
                  <a:pt x="213" y="56"/>
                  <a:pt x="258" y="101"/>
                  <a:pt x="258" y="157"/>
                </a:cubicBezTo>
                <a:cubicBezTo>
                  <a:pt x="258" y="213"/>
                  <a:pt x="213" y="258"/>
                  <a:pt x="157" y="258"/>
                </a:cubicBezTo>
                <a:close/>
              </a:path>
            </a:pathLst>
          </a:custGeom>
          <a:gradFill flip="none" rotWithShape="1">
            <a:gsLst>
              <a:gs pos="73000">
                <a:srgbClr val="7030A0"/>
              </a:gs>
              <a:gs pos="37000">
                <a:srgbClr val="37277F"/>
              </a:gs>
            </a:gsLst>
            <a:lin ang="2700000" scaled="1"/>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196">
            <a:extLst>
              <a:ext uri="{FF2B5EF4-FFF2-40B4-BE49-F238E27FC236}">
                <a16:creationId xmlns:a16="http://schemas.microsoft.com/office/drawing/2014/main" id="{2A094ABA-B5BE-8854-F61F-E075536C65AD}"/>
              </a:ext>
            </a:extLst>
          </p:cNvPr>
          <p:cNvSpPr>
            <a:spLocks/>
          </p:cNvSpPr>
          <p:nvPr/>
        </p:nvSpPr>
        <p:spPr bwMode="auto">
          <a:xfrm>
            <a:off x="8482750" y="2844842"/>
            <a:ext cx="2964731" cy="2652214"/>
          </a:xfrm>
          <a:custGeom>
            <a:avLst/>
            <a:gdLst>
              <a:gd name="T0" fmla="*/ 334 w 747"/>
              <a:gd name="T1" fmla="*/ 668 h 668"/>
              <a:gd name="T2" fmla="*/ 413 w 747"/>
              <a:gd name="T3" fmla="*/ 668 h 668"/>
              <a:gd name="T4" fmla="*/ 747 w 747"/>
              <a:gd name="T5" fmla="*/ 334 h 668"/>
              <a:gd name="T6" fmla="*/ 747 w 747"/>
              <a:gd name="T7" fmla="*/ 334 h 668"/>
              <a:gd name="T8" fmla="*/ 413 w 747"/>
              <a:gd name="T9" fmla="*/ 0 h 668"/>
              <a:gd name="T10" fmla="*/ 334 w 747"/>
              <a:gd name="T11" fmla="*/ 0 h 668"/>
              <a:gd name="T12" fmla="*/ 0 w 747"/>
              <a:gd name="T13" fmla="*/ 334 h 668"/>
              <a:gd name="T14" fmla="*/ 0 w 747"/>
              <a:gd name="T15" fmla="*/ 334 h 668"/>
              <a:gd name="T16" fmla="*/ 334 w 747"/>
              <a:gd name="T17" fmla="*/ 668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7" h="668">
                <a:moveTo>
                  <a:pt x="334" y="668"/>
                </a:moveTo>
                <a:cubicBezTo>
                  <a:pt x="413" y="668"/>
                  <a:pt x="413" y="668"/>
                  <a:pt x="413" y="668"/>
                </a:cubicBezTo>
                <a:cubicBezTo>
                  <a:pt x="598" y="668"/>
                  <a:pt x="747" y="518"/>
                  <a:pt x="747" y="334"/>
                </a:cubicBezTo>
                <a:cubicBezTo>
                  <a:pt x="747" y="334"/>
                  <a:pt x="747" y="334"/>
                  <a:pt x="747" y="334"/>
                </a:cubicBezTo>
                <a:cubicBezTo>
                  <a:pt x="747" y="150"/>
                  <a:pt x="598" y="0"/>
                  <a:pt x="413" y="0"/>
                </a:cubicBezTo>
                <a:cubicBezTo>
                  <a:pt x="334" y="0"/>
                  <a:pt x="334" y="0"/>
                  <a:pt x="334" y="0"/>
                </a:cubicBezTo>
                <a:cubicBezTo>
                  <a:pt x="149" y="0"/>
                  <a:pt x="0" y="150"/>
                  <a:pt x="0" y="334"/>
                </a:cubicBezTo>
                <a:cubicBezTo>
                  <a:pt x="0" y="334"/>
                  <a:pt x="0" y="334"/>
                  <a:pt x="0" y="334"/>
                </a:cubicBezTo>
                <a:cubicBezTo>
                  <a:pt x="0" y="518"/>
                  <a:pt x="149" y="668"/>
                  <a:pt x="334" y="668"/>
                </a:cubicBezTo>
                <a:close/>
              </a:path>
            </a:pathLst>
          </a:custGeom>
          <a:solidFill>
            <a:srgbClr val="37277F"/>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7" name="Group 16">
            <a:extLst>
              <a:ext uri="{FF2B5EF4-FFF2-40B4-BE49-F238E27FC236}">
                <a16:creationId xmlns:a16="http://schemas.microsoft.com/office/drawing/2014/main" id="{467C2616-F362-C7FC-8C2C-0A25326255C5}"/>
              </a:ext>
            </a:extLst>
          </p:cNvPr>
          <p:cNvGrpSpPr/>
          <p:nvPr/>
        </p:nvGrpSpPr>
        <p:grpSpPr>
          <a:xfrm>
            <a:off x="8127449" y="2509472"/>
            <a:ext cx="3157926" cy="2851088"/>
            <a:chOff x="7850043" y="2782772"/>
            <a:chExt cx="2592051" cy="2851088"/>
          </a:xfrm>
        </p:grpSpPr>
        <p:sp>
          <p:nvSpPr>
            <p:cNvPr id="18" name="Rectangle 197">
              <a:extLst>
                <a:ext uri="{FF2B5EF4-FFF2-40B4-BE49-F238E27FC236}">
                  <a16:creationId xmlns:a16="http://schemas.microsoft.com/office/drawing/2014/main" id="{39D3829C-6188-2D2E-99F4-571065F4D727}"/>
                </a:ext>
              </a:extLst>
            </p:cNvPr>
            <p:cNvSpPr>
              <a:spLocks noChangeArrowheads="1"/>
            </p:cNvSpPr>
            <p:nvPr/>
          </p:nvSpPr>
          <p:spPr bwMode="auto">
            <a:xfrm>
              <a:off x="7850043" y="3043481"/>
              <a:ext cx="2592051" cy="2590379"/>
            </a:xfrm>
            <a:prstGeom prst="rect">
              <a:avLst/>
            </a:prstGeom>
            <a:solidFill>
              <a:srgbClr val="ACB6E5"/>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198">
              <a:extLst>
                <a:ext uri="{FF2B5EF4-FFF2-40B4-BE49-F238E27FC236}">
                  <a16:creationId xmlns:a16="http://schemas.microsoft.com/office/drawing/2014/main" id="{3DE4C74F-C654-7EE5-5F11-81D0CC88F968}"/>
                </a:ext>
              </a:extLst>
            </p:cNvPr>
            <p:cNvSpPr>
              <a:spLocks/>
            </p:cNvSpPr>
            <p:nvPr/>
          </p:nvSpPr>
          <p:spPr bwMode="auto">
            <a:xfrm>
              <a:off x="7850043" y="2782772"/>
              <a:ext cx="2592051" cy="260709"/>
            </a:xfrm>
            <a:custGeom>
              <a:avLst/>
              <a:gdLst>
                <a:gd name="T0" fmla="*/ 0 w 653"/>
                <a:gd name="T1" fmla="*/ 66 h 66"/>
                <a:gd name="T2" fmla="*/ 653 w 653"/>
                <a:gd name="T3" fmla="*/ 66 h 66"/>
                <a:gd name="T4" fmla="*/ 586 w 653"/>
                <a:gd name="T5" fmla="*/ 0 h 66"/>
                <a:gd name="T6" fmla="*/ 66 w 653"/>
                <a:gd name="T7" fmla="*/ 0 h 66"/>
                <a:gd name="T8" fmla="*/ 0 w 653"/>
                <a:gd name="T9" fmla="*/ 66 h 66"/>
              </a:gdLst>
              <a:ahLst/>
              <a:cxnLst>
                <a:cxn ang="0">
                  <a:pos x="T0" y="T1"/>
                </a:cxn>
                <a:cxn ang="0">
                  <a:pos x="T2" y="T3"/>
                </a:cxn>
                <a:cxn ang="0">
                  <a:pos x="T4" y="T5"/>
                </a:cxn>
                <a:cxn ang="0">
                  <a:pos x="T6" y="T7"/>
                </a:cxn>
                <a:cxn ang="0">
                  <a:pos x="T8" y="T9"/>
                </a:cxn>
              </a:cxnLst>
              <a:rect l="0" t="0" r="r" b="b"/>
              <a:pathLst>
                <a:path w="653" h="66">
                  <a:moveTo>
                    <a:pt x="0" y="66"/>
                  </a:moveTo>
                  <a:cubicBezTo>
                    <a:pt x="653" y="66"/>
                    <a:pt x="653" y="66"/>
                    <a:pt x="653" y="66"/>
                  </a:cubicBezTo>
                  <a:cubicBezTo>
                    <a:pt x="653" y="29"/>
                    <a:pt x="623" y="0"/>
                    <a:pt x="586" y="0"/>
                  </a:cubicBezTo>
                  <a:cubicBezTo>
                    <a:pt x="66" y="0"/>
                    <a:pt x="66" y="0"/>
                    <a:pt x="66" y="0"/>
                  </a:cubicBezTo>
                  <a:cubicBezTo>
                    <a:pt x="30" y="0"/>
                    <a:pt x="0" y="29"/>
                    <a:pt x="0" y="66"/>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Rectangle 201">
              <a:extLst>
                <a:ext uri="{FF2B5EF4-FFF2-40B4-BE49-F238E27FC236}">
                  <a16:creationId xmlns:a16="http://schemas.microsoft.com/office/drawing/2014/main" id="{6EFEB5B5-13F4-89A4-05B4-0272130D4F3D}"/>
                </a:ext>
              </a:extLst>
            </p:cNvPr>
            <p:cNvSpPr>
              <a:spLocks noChangeArrowheads="1"/>
            </p:cNvSpPr>
            <p:nvPr/>
          </p:nvSpPr>
          <p:spPr bwMode="auto">
            <a:xfrm>
              <a:off x="8461706" y="3043481"/>
              <a:ext cx="46794" cy="2590379"/>
            </a:xfrm>
            <a:prstGeom prst="rect">
              <a:avLst/>
            </a:prstGeom>
            <a:solidFill>
              <a:srgbClr val="37277F"/>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Rectangle 202">
              <a:extLst>
                <a:ext uri="{FF2B5EF4-FFF2-40B4-BE49-F238E27FC236}">
                  <a16:creationId xmlns:a16="http://schemas.microsoft.com/office/drawing/2014/main" id="{13EC182F-01C6-1772-7D66-F337E11B40B8}"/>
                </a:ext>
              </a:extLst>
            </p:cNvPr>
            <p:cNvSpPr>
              <a:spLocks noChangeArrowheads="1"/>
            </p:cNvSpPr>
            <p:nvPr/>
          </p:nvSpPr>
          <p:spPr bwMode="auto">
            <a:xfrm>
              <a:off x="7850043" y="4973732"/>
              <a:ext cx="2592051" cy="48465"/>
            </a:xfrm>
            <a:prstGeom prst="rect">
              <a:avLst/>
            </a:prstGeom>
            <a:solidFill>
              <a:srgbClr val="37277F"/>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Rectangle 203">
              <a:extLst>
                <a:ext uri="{FF2B5EF4-FFF2-40B4-BE49-F238E27FC236}">
                  <a16:creationId xmlns:a16="http://schemas.microsoft.com/office/drawing/2014/main" id="{C464BD0A-41FC-9EDA-04FF-15E6D36156C9}"/>
                </a:ext>
              </a:extLst>
            </p:cNvPr>
            <p:cNvSpPr>
              <a:spLocks noChangeArrowheads="1"/>
            </p:cNvSpPr>
            <p:nvPr/>
          </p:nvSpPr>
          <p:spPr bwMode="auto">
            <a:xfrm>
              <a:off x="7850043" y="4315274"/>
              <a:ext cx="2592051" cy="46794"/>
            </a:xfrm>
            <a:prstGeom prst="rect">
              <a:avLst/>
            </a:prstGeom>
            <a:solidFill>
              <a:srgbClr val="37277F"/>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Rectangle 204">
              <a:extLst>
                <a:ext uri="{FF2B5EF4-FFF2-40B4-BE49-F238E27FC236}">
                  <a16:creationId xmlns:a16="http://schemas.microsoft.com/office/drawing/2014/main" id="{DFE7E022-A112-B8E7-EBCA-55BB4C053815}"/>
                </a:ext>
              </a:extLst>
            </p:cNvPr>
            <p:cNvSpPr>
              <a:spLocks noChangeArrowheads="1"/>
            </p:cNvSpPr>
            <p:nvPr/>
          </p:nvSpPr>
          <p:spPr bwMode="auto">
            <a:xfrm>
              <a:off x="7850043" y="3660159"/>
              <a:ext cx="2592051" cy="43452"/>
            </a:xfrm>
            <a:prstGeom prst="rect">
              <a:avLst/>
            </a:prstGeom>
            <a:solidFill>
              <a:srgbClr val="37277F"/>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Rectangle 205">
              <a:extLst>
                <a:ext uri="{FF2B5EF4-FFF2-40B4-BE49-F238E27FC236}">
                  <a16:creationId xmlns:a16="http://schemas.microsoft.com/office/drawing/2014/main" id="{99311C01-10CE-F56E-4C1B-B64656287A22}"/>
                </a:ext>
              </a:extLst>
            </p:cNvPr>
            <p:cNvSpPr>
              <a:spLocks noChangeArrowheads="1"/>
            </p:cNvSpPr>
            <p:nvPr/>
          </p:nvSpPr>
          <p:spPr bwMode="auto">
            <a:xfrm>
              <a:off x="9120164" y="3043481"/>
              <a:ext cx="48466" cy="2590379"/>
            </a:xfrm>
            <a:prstGeom prst="rect">
              <a:avLst/>
            </a:prstGeom>
            <a:solidFill>
              <a:srgbClr val="37277F"/>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Rectangle 206">
              <a:extLst>
                <a:ext uri="{FF2B5EF4-FFF2-40B4-BE49-F238E27FC236}">
                  <a16:creationId xmlns:a16="http://schemas.microsoft.com/office/drawing/2014/main" id="{63A12CA8-BFA9-A027-0A81-5B2E48F108EB}"/>
                </a:ext>
              </a:extLst>
            </p:cNvPr>
            <p:cNvSpPr>
              <a:spLocks noChangeArrowheads="1"/>
            </p:cNvSpPr>
            <p:nvPr/>
          </p:nvSpPr>
          <p:spPr bwMode="auto">
            <a:xfrm>
              <a:off x="9783635" y="3043481"/>
              <a:ext cx="43452" cy="2590379"/>
            </a:xfrm>
            <a:prstGeom prst="rect">
              <a:avLst/>
            </a:prstGeom>
            <a:solidFill>
              <a:srgbClr val="37277F"/>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6" name="Freeform 209">
            <a:extLst>
              <a:ext uri="{FF2B5EF4-FFF2-40B4-BE49-F238E27FC236}">
                <a16:creationId xmlns:a16="http://schemas.microsoft.com/office/drawing/2014/main" id="{F929B0C3-93EB-5F9A-0730-1A80AC80ACB5}"/>
              </a:ext>
            </a:extLst>
          </p:cNvPr>
          <p:cNvSpPr>
            <a:spLocks/>
          </p:cNvSpPr>
          <p:nvPr/>
        </p:nvSpPr>
        <p:spPr bwMode="auto">
          <a:xfrm>
            <a:off x="9761591" y="4087748"/>
            <a:ext cx="865325" cy="611664"/>
          </a:xfrm>
          <a:custGeom>
            <a:avLst/>
            <a:gdLst>
              <a:gd name="T0" fmla="*/ 179 w 179"/>
              <a:gd name="T1" fmla="*/ 0 h 154"/>
              <a:gd name="T2" fmla="*/ 162 w 179"/>
              <a:gd name="T3" fmla="*/ 132 h 154"/>
              <a:gd name="T4" fmla="*/ 126 w 179"/>
              <a:gd name="T5" fmla="*/ 154 h 154"/>
              <a:gd name="T6" fmla="*/ 0 w 179"/>
              <a:gd name="T7" fmla="*/ 154 h 154"/>
              <a:gd name="T8" fmla="*/ 24 w 179"/>
              <a:gd name="T9" fmla="*/ 0 h 154"/>
              <a:gd name="T10" fmla="*/ 179 w 179"/>
              <a:gd name="T11" fmla="*/ 0 h 154"/>
            </a:gdLst>
            <a:ahLst/>
            <a:cxnLst>
              <a:cxn ang="0">
                <a:pos x="T0" y="T1"/>
              </a:cxn>
              <a:cxn ang="0">
                <a:pos x="T2" y="T3"/>
              </a:cxn>
              <a:cxn ang="0">
                <a:pos x="T4" y="T5"/>
              </a:cxn>
              <a:cxn ang="0">
                <a:pos x="T6" y="T7"/>
              </a:cxn>
              <a:cxn ang="0">
                <a:pos x="T8" y="T9"/>
              </a:cxn>
              <a:cxn ang="0">
                <a:pos x="T10" y="T11"/>
              </a:cxn>
            </a:cxnLst>
            <a:rect l="0" t="0" r="r" b="b"/>
            <a:pathLst>
              <a:path w="179" h="154">
                <a:moveTo>
                  <a:pt x="179" y="0"/>
                </a:moveTo>
                <a:cubicBezTo>
                  <a:pt x="179" y="0"/>
                  <a:pt x="178" y="71"/>
                  <a:pt x="162" y="132"/>
                </a:cubicBezTo>
                <a:cubicBezTo>
                  <a:pt x="126" y="154"/>
                  <a:pt x="126" y="154"/>
                  <a:pt x="126" y="154"/>
                </a:cubicBezTo>
                <a:cubicBezTo>
                  <a:pt x="0" y="154"/>
                  <a:pt x="0" y="154"/>
                  <a:pt x="0" y="154"/>
                </a:cubicBezTo>
                <a:cubicBezTo>
                  <a:pt x="24" y="91"/>
                  <a:pt x="24" y="0"/>
                  <a:pt x="24" y="0"/>
                </a:cubicBezTo>
                <a:lnTo>
                  <a:pt x="179" y="0"/>
                </a:lnTo>
                <a:close/>
              </a:path>
            </a:pathLst>
          </a:custGeom>
          <a:solidFill>
            <a:srgbClr val="F5DD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7" name="Group 26">
            <a:extLst>
              <a:ext uri="{FF2B5EF4-FFF2-40B4-BE49-F238E27FC236}">
                <a16:creationId xmlns:a16="http://schemas.microsoft.com/office/drawing/2014/main" id="{6D0BB1B3-5FB1-1077-B95F-3A70C31BBD1B}"/>
              </a:ext>
            </a:extLst>
          </p:cNvPr>
          <p:cNvGrpSpPr/>
          <p:nvPr/>
        </p:nvGrpSpPr>
        <p:grpSpPr>
          <a:xfrm>
            <a:off x="9761591" y="2769161"/>
            <a:ext cx="865325" cy="616677"/>
            <a:chOff x="9073370" y="3043481"/>
            <a:chExt cx="710266" cy="616677"/>
          </a:xfrm>
        </p:grpSpPr>
        <p:sp>
          <p:nvSpPr>
            <p:cNvPr id="28" name="Freeform 211">
              <a:extLst>
                <a:ext uri="{FF2B5EF4-FFF2-40B4-BE49-F238E27FC236}">
                  <a16:creationId xmlns:a16="http://schemas.microsoft.com/office/drawing/2014/main" id="{2282F273-CEE1-C61D-8DB7-4B9D28A52B95}"/>
                </a:ext>
              </a:extLst>
            </p:cNvPr>
            <p:cNvSpPr>
              <a:spLocks/>
            </p:cNvSpPr>
            <p:nvPr/>
          </p:nvSpPr>
          <p:spPr bwMode="auto">
            <a:xfrm>
              <a:off x="9073370" y="3043481"/>
              <a:ext cx="710266" cy="616677"/>
            </a:xfrm>
            <a:custGeom>
              <a:avLst/>
              <a:gdLst>
                <a:gd name="T0" fmla="*/ 179 w 179"/>
                <a:gd name="T1" fmla="*/ 0 h 155"/>
                <a:gd name="T2" fmla="*/ 162 w 179"/>
                <a:gd name="T3" fmla="*/ 132 h 155"/>
                <a:gd name="T4" fmla="*/ 126 w 179"/>
                <a:gd name="T5" fmla="*/ 155 h 155"/>
                <a:gd name="T6" fmla="*/ 0 w 179"/>
                <a:gd name="T7" fmla="*/ 155 h 155"/>
                <a:gd name="T8" fmla="*/ 24 w 179"/>
                <a:gd name="T9" fmla="*/ 0 h 155"/>
                <a:gd name="T10" fmla="*/ 179 w 179"/>
                <a:gd name="T11" fmla="*/ 0 h 155"/>
              </a:gdLst>
              <a:ahLst/>
              <a:cxnLst>
                <a:cxn ang="0">
                  <a:pos x="T0" y="T1"/>
                </a:cxn>
                <a:cxn ang="0">
                  <a:pos x="T2" y="T3"/>
                </a:cxn>
                <a:cxn ang="0">
                  <a:pos x="T4" y="T5"/>
                </a:cxn>
                <a:cxn ang="0">
                  <a:pos x="T6" y="T7"/>
                </a:cxn>
                <a:cxn ang="0">
                  <a:pos x="T8" y="T9"/>
                </a:cxn>
                <a:cxn ang="0">
                  <a:pos x="T10" y="T11"/>
                </a:cxn>
              </a:cxnLst>
              <a:rect l="0" t="0" r="r" b="b"/>
              <a:pathLst>
                <a:path w="179" h="155">
                  <a:moveTo>
                    <a:pt x="179" y="0"/>
                  </a:moveTo>
                  <a:cubicBezTo>
                    <a:pt x="179" y="0"/>
                    <a:pt x="178" y="72"/>
                    <a:pt x="162" y="132"/>
                  </a:cubicBezTo>
                  <a:cubicBezTo>
                    <a:pt x="126" y="155"/>
                    <a:pt x="126" y="155"/>
                    <a:pt x="126" y="155"/>
                  </a:cubicBezTo>
                  <a:cubicBezTo>
                    <a:pt x="0" y="155"/>
                    <a:pt x="0" y="155"/>
                    <a:pt x="0" y="155"/>
                  </a:cubicBezTo>
                  <a:cubicBezTo>
                    <a:pt x="24" y="91"/>
                    <a:pt x="24" y="0"/>
                    <a:pt x="24" y="0"/>
                  </a:cubicBezTo>
                  <a:lnTo>
                    <a:pt x="179" y="0"/>
                  </a:lnTo>
                  <a:close/>
                </a:path>
              </a:pathLst>
            </a:custGeom>
            <a:solidFill>
              <a:srgbClr val="F5DD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12">
              <a:extLst>
                <a:ext uri="{FF2B5EF4-FFF2-40B4-BE49-F238E27FC236}">
                  <a16:creationId xmlns:a16="http://schemas.microsoft.com/office/drawing/2014/main" id="{76621DAA-A217-4B2D-698F-348279F9790A}"/>
                </a:ext>
              </a:extLst>
            </p:cNvPr>
            <p:cNvSpPr>
              <a:spLocks/>
            </p:cNvSpPr>
            <p:nvPr/>
          </p:nvSpPr>
          <p:spPr bwMode="auto">
            <a:xfrm>
              <a:off x="9573062" y="3568242"/>
              <a:ext cx="142054" cy="91916"/>
            </a:xfrm>
            <a:custGeom>
              <a:avLst/>
              <a:gdLst>
                <a:gd name="T0" fmla="*/ 0 w 85"/>
                <a:gd name="T1" fmla="*/ 55 h 55"/>
                <a:gd name="T2" fmla="*/ 0 w 85"/>
                <a:gd name="T3" fmla="*/ 0 h 55"/>
                <a:gd name="T4" fmla="*/ 85 w 85"/>
                <a:gd name="T5" fmla="*/ 0 h 55"/>
                <a:gd name="T6" fmla="*/ 0 w 85"/>
                <a:gd name="T7" fmla="*/ 55 h 55"/>
              </a:gdLst>
              <a:ahLst/>
              <a:cxnLst>
                <a:cxn ang="0">
                  <a:pos x="T0" y="T1"/>
                </a:cxn>
                <a:cxn ang="0">
                  <a:pos x="T2" y="T3"/>
                </a:cxn>
                <a:cxn ang="0">
                  <a:pos x="T4" y="T5"/>
                </a:cxn>
                <a:cxn ang="0">
                  <a:pos x="T6" y="T7"/>
                </a:cxn>
              </a:cxnLst>
              <a:rect l="0" t="0" r="r" b="b"/>
              <a:pathLst>
                <a:path w="85" h="55">
                  <a:moveTo>
                    <a:pt x="0" y="55"/>
                  </a:moveTo>
                  <a:lnTo>
                    <a:pt x="0" y="0"/>
                  </a:lnTo>
                  <a:lnTo>
                    <a:pt x="85" y="0"/>
                  </a:lnTo>
                  <a:lnTo>
                    <a:pt x="0" y="55"/>
                  </a:lnTo>
                  <a:close/>
                </a:path>
              </a:pathLst>
            </a:custGeom>
            <a:solidFill>
              <a:srgbClr val="D2B9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0" name="Group 29">
            <a:extLst>
              <a:ext uri="{FF2B5EF4-FFF2-40B4-BE49-F238E27FC236}">
                <a16:creationId xmlns:a16="http://schemas.microsoft.com/office/drawing/2014/main" id="{75AA8C84-6A2D-BAA5-282A-B025CAF9474C}"/>
              </a:ext>
            </a:extLst>
          </p:cNvPr>
          <p:cNvGrpSpPr/>
          <p:nvPr/>
        </p:nvGrpSpPr>
        <p:grpSpPr>
          <a:xfrm>
            <a:off x="9102191" y="3430310"/>
            <a:ext cx="861253" cy="615006"/>
            <a:chOff x="8413241" y="3703610"/>
            <a:chExt cx="706923" cy="615006"/>
          </a:xfrm>
        </p:grpSpPr>
        <p:sp>
          <p:nvSpPr>
            <p:cNvPr id="31" name="Freeform 217">
              <a:extLst>
                <a:ext uri="{FF2B5EF4-FFF2-40B4-BE49-F238E27FC236}">
                  <a16:creationId xmlns:a16="http://schemas.microsoft.com/office/drawing/2014/main" id="{4829D7C5-C6B6-F005-0DE2-3577262610AB}"/>
                </a:ext>
              </a:extLst>
            </p:cNvPr>
            <p:cNvSpPr>
              <a:spLocks/>
            </p:cNvSpPr>
            <p:nvPr/>
          </p:nvSpPr>
          <p:spPr bwMode="auto">
            <a:xfrm>
              <a:off x="8413241" y="3703610"/>
              <a:ext cx="706923" cy="615006"/>
            </a:xfrm>
            <a:custGeom>
              <a:avLst/>
              <a:gdLst>
                <a:gd name="T0" fmla="*/ 178 w 178"/>
                <a:gd name="T1" fmla="*/ 0 h 155"/>
                <a:gd name="T2" fmla="*/ 162 w 178"/>
                <a:gd name="T3" fmla="*/ 132 h 155"/>
                <a:gd name="T4" fmla="*/ 126 w 178"/>
                <a:gd name="T5" fmla="*/ 155 h 155"/>
                <a:gd name="T6" fmla="*/ 0 w 178"/>
                <a:gd name="T7" fmla="*/ 155 h 155"/>
                <a:gd name="T8" fmla="*/ 24 w 178"/>
                <a:gd name="T9" fmla="*/ 0 h 155"/>
                <a:gd name="T10" fmla="*/ 178 w 178"/>
                <a:gd name="T11" fmla="*/ 0 h 155"/>
              </a:gdLst>
              <a:ahLst/>
              <a:cxnLst>
                <a:cxn ang="0">
                  <a:pos x="T0" y="T1"/>
                </a:cxn>
                <a:cxn ang="0">
                  <a:pos x="T2" y="T3"/>
                </a:cxn>
                <a:cxn ang="0">
                  <a:pos x="T4" y="T5"/>
                </a:cxn>
                <a:cxn ang="0">
                  <a:pos x="T6" y="T7"/>
                </a:cxn>
                <a:cxn ang="0">
                  <a:pos x="T8" y="T9"/>
                </a:cxn>
                <a:cxn ang="0">
                  <a:pos x="T10" y="T11"/>
                </a:cxn>
              </a:cxnLst>
              <a:rect l="0" t="0" r="r" b="b"/>
              <a:pathLst>
                <a:path w="178" h="155">
                  <a:moveTo>
                    <a:pt x="178" y="0"/>
                  </a:moveTo>
                  <a:cubicBezTo>
                    <a:pt x="178" y="0"/>
                    <a:pt x="178" y="72"/>
                    <a:pt x="162" y="132"/>
                  </a:cubicBezTo>
                  <a:cubicBezTo>
                    <a:pt x="126" y="155"/>
                    <a:pt x="126" y="155"/>
                    <a:pt x="126" y="155"/>
                  </a:cubicBezTo>
                  <a:cubicBezTo>
                    <a:pt x="0" y="155"/>
                    <a:pt x="0" y="155"/>
                    <a:pt x="0" y="155"/>
                  </a:cubicBezTo>
                  <a:cubicBezTo>
                    <a:pt x="24" y="91"/>
                    <a:pt x="24" y="0"/>
                    <a:pt x="24" y="0"/>
                  </a:cubicBezTo>
                  <a:lnTo>
                    <a:pt x="178" y="0"/>
                  </a:ln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18">
              <a:extLst>
                <a:ext uri="{FF2B5EF4-FFF2-40B4-BE49-F238E27FC236}">
                  <a16:creationId xmlns:a16="http://schemas.microsoft.com/office/drawing/2014/main" id="{D6D51643-D6DB-1E60-557D-05738952F0F5}"/>
                </a:ext>
              </a:extLst>
            </p:cNvPr>
            <p:cNvSpPr>
              <a:spLocks/>
            </p:cNvSpPr>
            <p:nvPr/>
          </p:nvSpPr>
          <p:spPr bwMode="auto">
            <a:xfrm>
              <a:off x="8914604" y="4226699"/>
              <a:ext cx="142054" cy="91916"/>
            </a:xfrm>
            <a:custGeom>
              <a:avLst/>
              <a:gdLst>
                <a:gd name="T0" fmla="*/ 0 w 85"/>
                <a:gd name="T1" fmla="*/ 55 h 55"/>
                <a:gd name="T2" fmla="*/ 0 w 85"/>
                <a:gd name="T3" fmla="*/ 0 h 55"/>
                <a:gd name="T4" fmla="*/ 85 w 85"/>
                <a:gd name="T5" fmla="*/ 0 h 55"/>
                <a:gd name="T6" fmla="*/ 0 w 85"/>
                <a:gd name="T7" fmla="*/ 55 h 55"/>
              </a:gdLst>
              <a:ahLst/>
              <a:cxnLst>
                <a:cxn ang="0">
                  <a:pos x="T0" y="T1"/>
                </a:cxn>
                <a:cxn ang="0">
                  <a:pos x="T2" y="T3"/>
                </a:cxn>
                <a:cxn ang="0">
                  <a:pos x="T4" y="T5"/>
                </a:cxn>
                <a:cxn ang="0">
                  <a:pos x="T6" y="T7"/>
                </a:cxn>
              </a:cxnLst>
              <a:rect l="0" t="0" r="r" b="b"/>
              <a:pathLst>
                <a:path w="85" h="55">
                  <a:moveTo>
                    <a:pt x="0" y="55"/>
                  </a:moveTo>
                  <a:lnTo>
                    <a:pt x="0" y="0"/>
                  </a:lnTo>
                  <a:lnTo>
                    <a:pt x="85" y="0"/>
                  </a:lnTo>
                  <a:lnTo>
                    <a:pt x="0" y="55"/>
                  </a:lnTo>
                  <a:close/>
                </a:path>
              </a:pathLst>
            </a:custGeom>
            <a:solidFill>
              <a:srgbClr val="C8C7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19">
              <a:extLst>
                <a:ext uri="{FF2B5EF4-FFF2-40B4-BE49-F238E27FC236}">
                  <a16:creationId xmlns:a16="http://schemas.microsoft.com/office/drawing/2014/main" id="{A8500BA3-73EE-D513-BE49-AEADBC826BE4}"/>
                </a:ext>
              </a:extLst>
            </p:cNvPr>
            <p:cNvSpPr>
              <a:spLocks/>
            </p:cNvSpPr>
            <p:nvPr/>
          </p:nvSpPr>
          <p:spPr bwMode="auto">
            <a:xfrm>
              <a:off x="8779237" y="3897471"/>
              <a:ext cx="31754" cy="227285"/>
            </a:xfrm>
            <a:custGeom>
              <a:avLst/>
              <a:gdLst>
                <a:gd name="T0" fmla="*/ 4 w 8"/>
                <a:gd name="T1" fmla="*/ 57 h 57"/>
                <a:gd name="T2" fmla="*/ 0 w 8"/>
                <a:gd name="T3" fmla="*/ 53 h 57"/>
                <a:gd name="T4" fmla="*/ 0 w 8"/>
                <a:gd name="T5" fmla="*/ 4 h 57"/>
                <a:gd name="T6" fmla="*/ 4 w 8"/>
                <a:gd name="T7" fmla="*/ 0 h 57"/>
                <a:gd name="T8" fmla="*/ 8 w 8"/>
                <a:gd name="T9" fmla="*/ 4 h 57"/>
                <a:gd name="T10" fmla="*/ 8 w 8"/>
                <a:gd name="T11" fmla="*/ 53 h 57"/>
                <a:gd name="T12" fmla="*/ 4 w 8"/>
                <a:gd name="T13" fmla="*/ 57 h 57"/>
              </a:gdLst>
              <a:ahLst/>
              <a:cxnLst>
                <a:cxn ang="0">
                  <a:pos x="T0" y="T1"/>
                </a:cxn>
                <a:cxn ang="0">
                  <a:pos x="T2" y="T3"/>
                </a:cxn>
                <a:cxn ang="0">
                  <a:pos x="T4" y="T5"/>
                </a:cxn>
                <a:cxn ang="0">
                  <a:pos x="T6" y="T7"/>
                </a:cxn>
                <a:cxn ang="0">
                  <a:pos x="T8" y="T9"/>
                </a:cxn>
                <a:cxn ang="0">
                  <a:pos x="T10" y="T11"/>
                </a:cxn>
                <a:cxn ang="0">
                  <a:pos x="T12" y="T13"/>
                </a:cxn>
              </a:cxnLst>
              <a:rect l="0" t="0" r="r" b="b"/>
              <a:pathLst>
                <a:path w="8" h="57">
                  <a:moveTo>
                    <a:pt x="4" y="57"/>
                  </a:moveTo>
                  <a:cubicBezTo>
                    <a:pt x="2" y="57"/>
                    <a:pt x="0" y="55"/>
                    <a:pt x="0" y="53"/>
                  </a:cubicBezTo>
                  <a:cubicBezTo>
                    <a:pt x="0" y="4"/>
                    <a:pt x="0" y="4"/>
                    <a:pt x="0" y="4"/>
                  </a:cubicBezTo>
                  <a:cubicBezTo>
                    <a:pt x="0" y="2"/>
                    <a:pt x="2" y="0"/>
                    <a:pt x="4" y="0"/>
                  </a:cubicBezTo>
                  <a:cubicBezTo>
                    <a:pt x="6" y="0"/>
                    <a:pt x="8" y="2"/>
                    <a:pt x="8" y="4"/>
                  </a:cubicBezTo>
                  <a:cubicBezTo>
                    <a:pt x="8" y="53"/>
                    <a:pt x="8" y="53"/>
                    <a:pt x="8" y="53"/>
                  </a:cubicBezTo>
                  <a:cubicBezTo>
                    <a:pt x="8" y="55"/>
                    <a:pt x="6" y="57"/>
                    <a:pt x="4" y="57"/>
                  </a:cubicBezTo>
                  <a:close/>
                </a:path>
              </a:pathLst>
            </a:custGeom>
            <a:solidFill>
              <a:srgbClr val="37277F"/>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220">
              <a:extLst>
                <a:ext uri="{FF2B5EF4-FFF2-40B4-BE49-F238E27FC236}">
                  <a16:creationId xmlns:a16="http://schemas.microsoft.com/office/drawing/2014/main" id="{C0440DAA-F8DE-3EE2-B366-8E20AB4E67A5}"/>
                </a:ext>
              </a:extLst>
            </p:cNvPr>
            <p:cNvSpPr>
              <a:spLocks/>
            </p:cNvSpPr>
            <p:nvPr/>
          </p:nvSpPr>
          <p:spPr bwMode="auto">
            <a:xfrm>
              <a:off x="8683977" y="3997744"/>
              <a:ext cx="222272" cy="26739"/>
            </a:xfrm>
            <a:custGeom>
              <a:avLst/>
              <a:gdLst>
                <a:gd name="T0" fmla="*/ 53 w 56"/>
                <a:gd name="T1" fmla="*/ 7 h 7"/>
                <a:gd name="T2" fmla="*/ 3 w 56"/>
                <a:gd name="T3" fmla="*/ 7 h 7"/>
                <a:gd name="T4" fmla="*/ 0 w 56"/>
                <a:gd name="T5" fmla="*/ 4 h 7"/>
                <a:gd name="T6" fmla="*/ 3 w 56"/>
                <a:gd name="T7" fmla="*/ 0 h 7"/>
                <a:gd name="T8" fmla="*/ 53 w 56"/>
                <a:gd name="T9" fmla="*/ 0 h 7"/>
                <a:gd name="T10" fmla="*/ 56 w 56"/>
                <a:gd name="T11" fmla="*/ 4 h 7"/>
                <a:gd name="T12" fmla="*/ 53 w 56"/>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56" h="7">
                  <a:moveTo>
                    <a:pt x="53" y="7"/>
                  </a:moveTo>
                  <a:cubicBezTo>
                    <a:pt x="3" y="7"/>
                    <a:pt x="3" y="7"/>
                    <a:pt x="3" y="7"/>
                  </a:cubicBezTo>
                  <a:cubicBezTo>
                    <a:pt x="1" y="7"/>
                    <a:pt x="0" y="6"/>
                    <a:pt x="0" y="4"/>
                  </a:cubicBezTo>
                  <a:cubicBezTo>
                    <a:pt x="0" y="2"/>
                    <a:pt x="1" y="0"/>
                    <a:pt x="3" y="0"/>
                  </a:cubicBezTo>
                  <a:cubicBezTo>
                    <a:pt x="53" y="0"/>
                    <a:pt x="53" y="0"/>
                    <a:pt x="53" y="0"/>
                  </a:cubicBezTo>
                  <a:cubicBezTo>
                    <a:pt x="55" y="0"/>
                    <a:pt x="56" y="2"/>
                    <a:pt x="56" y="4"/>
                  </a:cubicBezTo>
                  <a:cubicBezTo>
                    <a:pt x="56" y="6"/>
                    <a:pt x="55" y="7"/>
                    <a:pt x="53" y="7"/>
                  </a:cubicBezTo>
                  <a:close/>
                </a:path>
              </a:pathLst>
            </a:custGeom>
            <a:solidFill>
              <a:srgbClr val="37277F"/>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5" name="Group 34">
            <a:extLst>
              <a:ext uri="{FF2B5EF4-FFF2-40B4-BE49-F238E27FC236}">
                <a16:creationId xmlns:a16="http://schemas.microsoft.com/office/drawing/2014/main" id="{FCE1BBA6-2740-CD6C-F34B-430FD478F54A}"/>
              </a:ext>
            </a:extLst>
          </p:cNvPr>
          <p:cNvGrpSpPr/>
          <p:nvPr/>
        </p:nvGrpSpPr>
        <p:grpSpPr>
          <a:xfrm>
            <a:off x="10420049" y="4088768"/>
            <a:ext cx="865325" cy="611664"/>
            <a:chOff x="9731828" y="4362068"/>
            <a:chExt cx="710266" cy="611664"/>
          </a:xfrm>
        </p:grpSpPr>
        <p:sp>
          <p:nvSpPr>
            <p:cNvPr id="36" name="Freeform 221">
              <a:extLst>
                <a:ext uri="{FF2B5EF4-FFF2-40B4-BE49-F238E27FC236}">
                  <a16:creationId xmlns:a16="http://schemas.microsoft.com/office/drawing/2014/main" id="{E678FB54-1E4D-578E-6336-58CA5DFA0652}"/>
                </a:ext>
              </a:extLst>
            </p:cNvPr>
            <p:cNvSpPr>
              <a:spLocks/>
            </p:cNvSpPr>
            <p:nvPr/>
          </p:nvSpPr>
          <p:spPr bwMode="auto">
            <a:xfrm>
              <a:off x="9731828" y="4362068"/>
              <a:ext cx="710266" cy="611664"/>
            </a:xfrm>
            <a:custGeom>
              <a:avLst/>
              <a:gdLst>
                <a:gd name="T0" fmla="*/ 179 w 179"/>
                <a:gd name="T1" fmla="*/ 0 h 154"/>
                <a:gd name="T2" fmla="*/ 162 w 179"/>
                <a:gd name="T3" fmla="*/ 132 h 154"/>
                <a:gd name="T4" fmla="*/ 126 w 179"/>
                <a:gd name="T5" fmla="*/ 154 h 154"/>
                <a:gd name="T6" fmla="*/ 0 w 179"/>
                <a:gd name="T7" fmla="*/ 154 h 154"/>
                <a:gd name="T8" fmla="*/ 24 w 179"/>
                <a:gd name="T9" fmla="*/ 0 h 154"/>
                <a:gd name="T10" fmla="*/ 179 w 179"/>
                <a:gd name="T11" fmla="*/ 0 h 154"/>
              </a:gdLst>
              <a:ahLst/>
              <a:cxnLst>
                <a:cxn ang="0">
                  <a:pos x="T0" y="T1"/>
                </a:cxn>
                <a:cxn ang="0">
                  <a:pos x="T2" y="T3"/>
                </a:cxn>
                <a:cxn ang="0">
                  <a:pos x="T4" y="T5"/>
                </a:cxn>
                <a:cxn ang="0">
                  <a:pos x="T6" y="T7"/>
                </a:cxn>
                <a:cxn ang="0">
                  <a:pos x="T8" y="T9"/>
                </a:cxn>
                <a:cxn ang="0">
                  <a:pos x="T10" y="T11"/>
                </a:cxn>
              </a:cxnLst>
              <a:rect l="0" t="0" r="r" b="b"/>
              <a:pathLst>
                <a:path w="179" h="154">
                  <a:moveTo>
                    <a:pt x="179" y="0"/>
                  </a:moveTo>
                  <a:cubicBezTo>
                    <a:pt x="179" y="0"/>
                    <a:pt x="179" y="71"/>
                    <a:pt x="162" y="132"/>
                  </a:cubicBezTo>
                  <a:cubicBezTo>
                    <a:pt x="126" y="154"/>
                    <a:pt x="126" y="154"/>
                    <a:pt x="126" y="154"/>
                  </a:cubicBezTo>
                  <a:cubicBezTo>
                    <a:pt x="0" y="154"/>
                    <a:pt x="0" y="154"/>
                    <a:pt x="0" y="154"/>
                  </a:cubicBezTo>
                  <a:cubicBezTo>
                    <a:pt x="24" y="91"/>
                    <a:pt x="24" y="0"/>
                    <a:pt x="24" y="0"/>
                  </a:cubicBezTo>
                  <a:lnTo>
                    <a:pt x="179" y="0"/>
                  </a:ln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222">
              <a:extLst>
                <a:ext uri="{FF2B5EF4-FFF2-40B4-BE49-F238E27FC236}">
                  <a16:creationId xmlns:a16="http://schemas.microsoft.com/office/drawing/2014/main" id="{91B3A7C9-C32E-67AC-F715-2E2B864D4847}"/>
                </a:ext>
              </a:extLst>
            </p:cNvPr>
            <p:cNvSpPr>
              <a:spLocks/>
            </p:cNvSpPr>
            <p:nvPr/>
          </p:nvSpPr>
          <p:spPr bwMode="auto">
            <a:xfrm>
              <a:off x="10231520" y="4881814"/>
              <a:ext cx="142054" cy="91916"/>
            </a:xfrm>
            <a:custGeom>
              <a:avLst/>
              <a:gdLst>
                <a:gd name="T0" fmla="*/ 0 w 85"/>
                <a:gd name="T1" fmla="*/ 55 h 55"/>
                <a:gd name="T2" fmla="*/ 0 w 85"/>
                <a:gd name="T3" fmla="*/ 0 h 55"/>
                <a:gd name="T4" fmla="*/ 85 w 85"/>
                <a:gd name="T5" fmla="*/ 0 h 55"/>
                <a:gd name="T6" fmla="*/ 0 w 85"/>
                <a:gd name="T7" fmla="*/ 55 h 55"/>
              </a:gdLst>
              <a:ahLst/>
              <a:cxnLst>
                <a:cxn ang="0">
                  <a:pos x="T0" y="T1"/>
                </a:cxn>
                <a:cxn ang="0">
                  <a:pos x="T2" y="T3"/>
                </a:cxn>
                <a:cxn ang="0">
                  <a:pos x="T4" y="T5"/>
                </a:cxn>
                <a:cxn ang="0">
                  <a:pos x="T6" y="T7"/>
                </a:cxn>
              </a:cxnLst>
              <a:rect l="0" t="0" r="r" b="b"/>
              <a:pathLst>
                <a:path w="85" h="55">
                  <a:moveTo>
                    <a:pt x="0" y="55"/>
                  </a:moveTo>
                  <a:lnTo>
                    <a:pt x="0" y="0"/>
                  </a:lnTo>
                  <a:lnTo>
                    <a:pt x="85" y="0"/>
                  </a:lnTo>
                  <a:lnTo>
                    <a:pt x="0" y="55"/>
                  </a:lnTo>
                  <a:close/>
                </a:path>
              </a:pathLst>
            </a:custGeom>
            <a:solidFill>
              <a:srgbClr val="C8C7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223">
              <a:extLst>
                <a:ext uri="{FF2B5EF4-FFF2-40B4-BE49-F238E27FC236}">
                  <a16:creationId xmlns:a16="http://schemas.microsoft.com/office/drawing/2014/main" id="{BAF35DF7-BAB4-CDEC-71C9-30DF208FEC38}"/>
                </a:ext>
              </a:extLst>
            </p:cNvPr>
            <p:cNvSpPr>
              <a:spLocks/>
            </p:cNvSpPr>
            <p:nvPr/>
          </p:nvSpPr>
          <p:spPr bwMode="auto">
            <a:xfrm>
              <a:off x="10005907" y="4589353"/>
              <a:ext cx="213915" cy="158765"/>
            </a:xfrm>
            <a:custGeom>
              <a:avLst/>
              <a:gdLst>
                <a:gd name="T0" fmla="*/ 24 w 54"/>
                <a:gd name="T1" fmla="*/ 40 h 40"/>
                <a:gd name="T2" fmla="*/ 2 w 54"/>
                <a:gd name="T3" fmla="*/ 20 h 40"/>
                <a:gd name="T4" fmla="*/ 1 w 54"/>
                <a:gd name="T5" fmla="*/ 14 h 40"/>
                <a:gd name="T6" fmla="*/ 8 w 54"/>
                <a:gd name="T7" fmla="*/ 13 h 40"/>
                <a:gd name="T8" fmla="*/ 23 w 54"/>
                <a:gd name="T9" fmla="*/ 27 h 40"/>
                <a:gd name="T10" fmla="*/ 46 w 54"/>
                <a:gd name="T11" fmla="*/ 2 h 40"/>
                <a:gd name="T12" fmla="*/ 52 w 54"/>
                <a:gd name="T13" fmla="*/ 2 h 40"/>
                <a:gd name="T14" fmla="*/ 53 w 54"/>
                <a:gd name="T15" fmla="*/ 8 h 40"/>
                <a:gd name="T16" fmla="*/ 24 w 54"/>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40">
                  <a:moveTo>
                    <a:pt x="24" y="40"/>
                  </a:moveTo>
                  <a:cubicBezTo>
                    <a:pt x="2" y="20"/>
                    <a:pt x="2" y="20"/>
                    <a:pt x="2" y="20"/>
                  </a:cubicBezTo>
                  <a:cubicBezTo>
                    <a:pt x="0" y="18"/>
                    <a:pt x="0" y="16"/>
                    <a:pt x="1" y="14"/>
                  </a:cubicBezTo>
                  <a:cubicBezTo>
                    <a:pt x="3" y="12"/>
                    <a:pt x="6" y="12"/>
                    <a:pt x="8" y="13"/>
                  </a:cubicBezTo>
                  <a:cubicBezTo>
                    <a:pt x="23" y="27"/>
                    <a:pt x="23" y="27"/>
                    <a:pt x="23" y="27"/>
                  </a:cubicBezTo>
                  <a:cubicBezTo>
                    <a:pt x="46" y="2"/>
                    <a:pt x="46" y="2"/>
                    <a:pt x="46" y="2"/>
                  </a:cubicBezTo>
                  <a:cubicBezTo>
                    <a:pt x="48" y="0"/>
                    <a:pt x="50" y="0"/>
                    <a:pt x="52" y="2"/>
                  </a:cubicBezTo>
                  <a:cubicBezTo>
                    <a:pt x="54" y="3"/>
                    <a:pt x="54" y="6"/>
                    <a:pt x="53" y="8"/>
                  </a:cubicBezTo>
                  <a:lnTo>
                    <a:pt x="24" y="40"/>
                  </a:lnTo>
                  <a:close/>
                </a:path>
              </a:pathLst>
            </a:custGeom>
            <a:solidFill>
              <a:srgbClr val="37277F"/>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39" name="Group 38">
            <a:extLst>
              <a:ext uri="{FF2B5EF4-FFF2-40B4-BE49-F238E27FC236}">
                <a16:creationId xmlns:a16="http://schemas.microsoft.com/office/drawing/2014/main" id="{F154927B-07A3-2306-7604-7B76D1DB9AC9}"/>
              </a:ext>
            </a:extLst>
          </p:cNvPr>
          <p:cNvGrpSpPr/>
          <p:nvPr/>
        </p:nvGrpSpPr>
        <p:grpSpPr>
          <a:xfrm>
            <a:off x="8798513" y="1805892"/>
            <a:ext cx="895866" cy="1223326"/>
            <a:chOff x="8115765" y="2079192"/>
            <a:chExt cx="735334" cy="1223326"/>
          </a:xfrm>
        </p:grpSpPr>
        <p:sp>
          <p:nvSpPr>
            <p:cNvPr id="40" name="Freeform 234">
              <a:extLst>
                <a:ext uri="{FF2B5EF4-FFF2-40B4-BE49-F238E27FC236}">
                  <a16:creationId xmlns:a16="http://schemas.microsoft.com/office/drawing/2014/main" id="{F79112EE-E930-492C-0110-2F173417269F}"/>
                </a:ext>
              </a:extLst>
            </p:cNvPr>
            <p:cNvSpPr>
              <a:spLocks/>
            </p:cNvSpPr>
            <p:nvPr/>
          </p:nvSpPr>
          <p:spPr bwMode="auto">
            <a:xfrm>
              <a:off x="8314640" y="3187205"/>
              <a:ext cx="150409" cy="115313"/>
            </a:xfrm>
            <a:custGeom>
              <a:avLst/>
              <a:gdLst>
                <a:gd name="T0" fmla="*/ 21 w 38"/>
                <a:gd name="T1" fmla="*/ 0 h 29"/>
                <a:gd name="T2" fmla="*/ 14 w 38"/>
                <a:gd name="T3" fmla="*/ 9 h 29"/>
                <a:gd name="T4" fmla="*/ 1 w 38"/>
                <a:gd name="T5" fmla="*/ 22 h 29"/>
                <a:gd name="T6" fmla="*/ 20 w 38"/>
                <a:gd name="T7" fmla="*/ 27 h 29"/>
                <a:gd name="T8" fmla="*/ 32 w 38"/>
                <a:gd name="T9" fmla="*/ 16 h 29"/>
                <a:gd name="T10" fmla="*/ 38 w 38"/>
                <a:gd name="T11" fmla="*/ 9 h 29"/>
                <a:gd name="T12" fmla="*/ 36 w 38"/>
                <a:gd name="T13" fmla="*/ 0 h 29"/>
                <a:gd name="T14" fmla="*/ 31 w 38"/>
                <a:gd name="T15" fmla="*/ 1 h 29"/>
                <a:gd name="T16" fmla="*/ 21 w 38"/>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29">
                  <a:moveTo>
                    <a:pt x="21" y="0"/>
                  </a:moveTo>
                  <a:cubicBezTo>
                    <a:pt x="21" y="0"/>
                    <a:pt x="17" y="4"/>
                    <a:pt x="14" y="9"/>
                  </a:cubicBezTo>
                  <a:cubicBezTo>
                    <a:pt x="10" y="14"/>
                    <a:pt x="1" y="15"/>
                    <a:pt x="1" y="22"/>
                  </a:cubicBezTo>
                  <a:cubicBezTo>
                    <a:pt x="0" y="29"/>
                    <a:pt x="13" y="29"/>
                    <a:pt x="20" y="27"/>
                  </a:cubicBezTo>
                  <a:cubicBezTo>
                    <a:pt x="27" y="24"/>
                    <a:pt x="28" y="17"/>
                    <a:pt x="32" y="16"/>
                  </a:cubicBezTo>
                  <a:cubicBezTo>
                    <a:pt x="36" y="14"/>
                    <a:pt x="38" y="12"/>
                    <a:pt x="38" y="9"/>
                  </a:cubicBezTo>
                  <a:cubicBezTo>
                    <a:pt x="38" y="6"/>
                    <a:pt x="36" y="0"/>
                    <a:pt x="36" y="0"/>
                  </a:cubicBezTo>
                  <a:cubicBezTo>
                    <a:pt x="36" y="0"/>
                    <a:pt x="33" y="1"/>
                    <a:pt x="31" y="1"/>
                  </a:cubicBezTo>
                  <a:cubicBezTo>
                    <a:pt x="30" y="1"/>
                    <a:pt x="25" y="1"/>
                    <a:pt x="21" y="0"/>
                  </a:cubicBezTo>
                  <a:close/>
                </a:path>
              </a:pathLst>
            </a:custGeom>
            <a:solidFill>
              <a:srgbClr val="333C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35">
              <a:extLst>
                <a:ext uri="{FF2B5EF4-FFF2-40B4-BE49-F238E27FC236}">
                  <a16:creationId xmlns:a16="http://schemas.microsoft.com/office/drawing/2014/main" id="{112C0390-C254-CF1C-5EC3-F45D7CCA0DF4}"/>
                </a:ext>
              </a:extLst>
            </p:cNvPr>
            <p:cNvSpPr>
              <a:spLocks/>
            </p:cNvSpPr>
            <p:nvPr/>
          </p:nvSpPr>
          <p:spPr bwMode="auto">
            <a:xfrm>
              <a:off x="8393186" y="2338229"/>
              <a:ext cx="190518" cy="364324"/>
            </a:xfrm>
            <a:custGeom>
              <a:avLst/>
              <a:gdLst>
                <a:gd name="T0" fmla="*/ 48 w 48"/>
                <a:gd name="T1" fmla="*/ 21 h 92"/>
                <a:gd name="T2" fmla="*/ 43 w 48"/>
                <a:gd name="T3" fmla="*/ 47 h 92"/>
                <a:gd name="T4" fmla="*/ 43 w 48"/>
                <a:gd name="T5" fmla="*/ 47 h 92"/>
                <a:gd name="T6" fmla="*/ 41 w 48"/>
                <a:gd name="T7" fmla="*/ 55 h 92"/>
                <a:gd name="T8" fmla="*/ 30 w 48"/>
                <a:gd name="T9" fmla="*/ 68 h 92"/>
                <a:gd name="T10" fmla="*/ 5 w 48"/>
                <a:gd name="T11" fmla="*/ 92 h 92"/>
                <a:gd name="T12" fmla="*/ 0 w 48"/>
                <a:gd name="T13" fmla="*/ 82 h 92"/>
                <a:gd name="T14" fmla="*/ 21 w 48"/>
                <a:gd name="T15" fmla="*/ 58 h 92"/>
                <a:gd name="T16" fmla="*/ 28 w 48"/>
                <a:gd name="T17" fmla="*/ 49 h 92"/>
                <a:gd name="T18" fmla="*/ 35 w 48"/>
                <a:gd name="T19" fmla="*/ 20 h 92"/>
                <a:gd name="T20" fmla="*/ 43 w 48"/>
                <a:gd name="T21" fmla="*/ 0 h 92"/>
                <a:gd name="T22" fmla="*/ 48 w 48"/>
                <a:gd name="T23" fmla="*/ 2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92">
                  <a:moveTo>
                    <a:pt x="48" y="21"/>
                  </a:moveTo>
                  <a:cubicBezTo>
                    <a:pt x="48" y="21"/>
                    <a:pt x="45" y="36"/>
                    <a:pt x="43" y="47"/>
                  </a:cubicBezTo>
                  <a:cubicBezTo>
                    <a:pt x="43" y="47"/>
                    <a:pt x="43" y="47"/>
                    <a:pt x="43" y="47"/>
                  </a:cubicBezTo>
                  <a:cubicBezTo>
                    <a:pt x="42" y="51"/>
                    <a:pt x="42" y="54"/>
                    <a:pt x="41" y="55"/>
                  </a:cubicBezTo>
                  <a:cubicBezTo>
                    <a:pt x="41" y="56"/>
                    <a:pt x="36" y="62"/>
                    <a:pt x="30" y="68"/>
                  </a:cubicBezTo>
                  <a:cubicBezTo>
                    <a:pt x="19" y="79"/>
                    <a:pt x="5" y="92"/>
                    <a:pt x="5" y="92"/>
                  </a:cubicBezTo>
                  <a:cubicBezTo>
                    <a:pt x="0" y="82"/>
                    <a:pt x="0" y="82"/>
                    <a:pt x="0" y="82"/>
                  </a:cubicBezTo>
                  <a:cubicBezTo>
                    <a:pt x="0" y="82"/>
                    <a:pt x="12" y="67"/>
                    <a:pt x="21" y="58"/>
                  </a:cubicBezTo>
                  <a:cubicBezTo>
                    <a:pt x="24" y="53"/>
                    <a:pt x="27" y="50"/>
                    <a:pt x="28" y="49"/>
                  </a:cubicBezTo>
                  <a:cubicBezTo>
                    <a:pt x="30" y="48"/>
                    <a:pt x="32" y="32"/>
                    <a:pt x="35" y="20"/>
                  </a:cubicBezTo>
                  <a:cubicBezTo>
                    <a:pt x="38" y="7"/>
                    <a:pt x="43" y="0"/>
                    <a:pt x="43" y="0"/>
                  </a:cubicBezTo>
                  <a:lnTo>
                    <a:pt x="48" y="21"/>
                  </a:lnTo>
                  <a:close/>
                </a:path>
              </a:pathLst>
            </a:custGeom>
            <a:solidFill>
              <a:srgbClr val="ACB6E5"/>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236">
              <a:extLst>
                <a:ext uri="{FF2B5EF4-FFF2-40B4-BE49-F238E27FC236}">
                  <a16:creationId xmlns:a16="http://schemas.microsoft.com/office/drawing/2014/main" id="{FE5D846F-7410-19E0-568D-4929CD679C00}"/>
                </a:ext>
              </a:extLst>
            </p:cNvPr>
            <p:cNvSpPr>
              <a:spLocks/>
            </p:cNvSpPr>
            <p:nvPr/>
          </p:nvSpPr>
          <p:spPr bwMode="auto">
            <a:xfrm>
              <a:off x="8393186" y="2567186"/>
              <a:ext cx="120327" cy="135368"/>
            </a:xfrm>
            <a:custGeom>
              <a:avLst/>
              <a:gdLst>
                <a:gd name="T0" fmla="*/ 30 w 30"/>
                <a:gd name="T1" fmla="*/ 10 h 34"/>
                <a:gd name="T2" fmla="*/ 5 w 30"/>
                <a:gd name="T3" fmla="*/ 34 h 34"/>
                <a:gd name="T4" fmla="*/ 0 w 30"/>
                <a:gd name="T5" fmla="*/ 24 h 34"/>
                <a:gd name="T6" fmla="*/ 21 w 30"/>
                <a:gd name="T7" fmla="*/ 0 h 34"/>
                <a:gd name="T8" fmla="*/ 30 w 30"/>
                <a:gd name="T9" fmla="*/ 10 h 34"/>
              </a:gdLst>
              <a:ahLst/>
              <a:cxnLst>
                <a:cxn ang="0">
                  <a:pos x="T0" y="T1"/>
                </a:cxn>
                <a:cxn ang="0">
                  <a:pos x="T2" y="T3"/>
                </a:cxn>
                <a:cxn ang="0">
                  <a:pos x="T4" y="T5"/>
                </a:cxn>
                <a:cxn ang="0">
                  <a:pos x="T6" y="T7"/>
                </a:cxn>
                <a:cxn ang="0">
                  <a:pos x="T8" y="T9"/>
                </a:cxn>
              </a:cxnLst>
              <a:rect l="0" t="0" r="r" b="b"/>
              <a:pathLst>
                <a:path w="30" h="34">
                  <a:moveTo>
                    <a:pt x="30" y="10"/>
                  </a:moveTo>
                  <a:cubicBezTo>
                    <a:pt x="19" y="21"/>
                    <a:pt x="5" y="34"/>
                    <a:pt x="5" y="34"/>
                  </a:cubicBezTo>
                  <a:cubicBezTo>
                    <a:pt x="0" y="24"/>
                    <a:pt x="0" y="24"/>
                    <a:pt x="0" y="24"/>
                  </a:cubicBezTo>
                  <a:cubicBezTo>
                    <a:pt x="0" y="24"/>
                    <a:pt x="12" y="9"/>
                    <a:pt x="21" y="0"/>
                  </a:cubicBezTo>
                  <a:cubicBezTo>
                    <a:pt x="23" y="1"/>
                    <a:pt x="28" y="4"/>
                    <a:pt x="30" y="10"/>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237">
              <a:extLst>
                <a:ext uri="{FF2B5EF4-FFF2-40B4-BE49-F238E27FC236}">
                  <a16:creationId xmlns:a16="http://schemas.microsoft.com/office/drawing/2014/main" id="{8FD49877-4894-DE76-656C-50B2CB18C2C6}"/>
                </a:ext>
              </a:extLst>
            </p:cNvPr>
            <p:cNvSpPr>
              <a:spLocks/>
            </p:cNvSpPr>
            <p:nvPr/>
          </p:nvSpPr>
          <p:spPr bwMode="auto">
            <a:xfrm>
              <a:off x="8715731" y="3170493"/>
              <a:ext cx="127012" cy="111971"/>
            </a:xfrm>
            <a:custGeom>
              <a:avLst/>
              <a:gdLst>
                <a:gd name="T0" fmla="*/ 16 w 32"/>
                <a:gd name="T1" fmla="*/ 0 h 28"/>
                <a:gd name="T2" fmla="*/ 22 w 32"/>
                <a:gd name="T3" fmla="*/ 6 h 28"/>
                <a:gd name="T4" fmla="*/ 32 w 32"/>
                <a:gd name="T5" fmla="*/ 20 h 28"/>
                <a:gd name="T6" fmla="*/ 21 w 32"/>
                <a:gd name="T7" fmla="*/ 27 h 28"/>
                <a:gd name="T8" fmla="*/ 9 w 32"/>
                <a:gd name="T9" fmla="*/ 19 h 28"/>
                <a:gd name="T10" fmla="*/ 0 w 32"/>
                <a:gd name="T11" fmla="*/ 10 h 28"/>
                <a:gd name="T12" fmla="*/ 3 w 32"/>
                <a:gd name="T13" fmla="*/ 0 h 28"/>
                <a:gd name="T14" fmla="*/ 16 w 32"/>
                <a:gd name="T15" fmla="*/ 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28">
                  <a:moveTo>
                    <a:pt x="16" y="0"/>
                  </a:moveTo>
                  <a:cubicBezTo>
                    <a:pt x="16" y="0"/>
                    <a:pt x="20" y="4"/>
                    <a:pt x="22" y="6"/>
                  </a:cubicBezTo>
                  <a:cubicBezTo>
                    <a:pt x="24" y="9"/>
                    <a:pt x="32" y="13"/>
                    <a:pt x="32" y="20"/>
                  </a:cubicBezTo>
                  <a:cubicBezTo>
                    <a:pt x="32" y="28"/>
                    <a:pt x="26" y="27"/>
                    <a:pt x="21" y="27"/>
                  </a:cubicBezTo>
                  <a:cubicBezTo>
                    <a:pt x="16" y="27"/>
                    <a:pt x="11" y="23"/>
                    <a:pt x="9" y="19"/>
                  </a:cubicBezTo>
                  <a:cubicBezTo>
                    <a:pt x="7" y="14"/>
                    <a:pt x="1" y="13"/>
                    <a:pt x="0" y="10"/>
                  </a:cubicBezTo>
                  <a:cubicBezTo>
                    <a:pt x="0" y="6"/>
                    <a:pt x="3" y="0"/>
                    <a:pt x="3" y="0"/>
                  </a:cubicBezTo>
                  <a:lnTo>
                    <a:pt x="16" y="0"/>
                  </a:lnTo>
                  <a:close/>
                </a:path>
              </a:pathLst>
            </a:custGeom>
            <a:solidFill>
              <a:srgbClr val="333C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238">
              <a:extLst>
                <a:ext uri="{FF2B5EF4-FFF2-40B4-BE49-F238E27FC236}">
                  <a16:creationId xmlns:a16="http://schemas.microsoft.com/office/drawing/2014/main" id="{23D1E872-94A3-C7A1-AC84-C656F2D063D5}"/>
                </a:ext>
              </a:extLst>
            </p:cNvPr>
            <p:cNvSpPr>
              <a:spLocks/>
            </p:cNvSpPr>
            <p:nvPr/>
          </p:nvSpPr>
          <p:spPr bwMode="auto">
            <a:xfrm>
              <a:off x="8727429" y="3143754"/>
              <a:ext cx="51808" cy="46794"/>
            </a:xfrm>
            <a:custGeom>
              <a:avLst/>
              <a:gdLst>
                <a:gd name="T0" fmla="*/ 1 w 13"/>
                <a:gd name="T1" fmla="*/ 0 h 12"/>
                <a:gd name="T2" fmla="*/ 0 w 13"/>
                <a:gd name="T3" fmla="*/ 7 h 12"/>
                <a:gd name="T4" fmla="*/ 13 w 13"/>
                <a:gd name="T5" fmla="*/ 7 h 12"/>
                <a:gd name="T6" fmla="*/ 13 w 13"/>
                <a:gd name="T7" fmla="*/ 1 h 12"/>
                <a:gd name="T8" fmla="*/ 1 w 13"/>
                <a:gd name="T9" fmla="*/ 0 h 12"/>
              </a:gdLst>
              <a:ahLst/>
              <a:cxnLst>
                <a:cxn ang="0">
                  <a:pos x="T0" y="T1"/>
                </a:cxn>
                <a:cxn ang="0">
                  <a:pos x="T2" y="T3"/>
                </a:cxn>
                <a:cxn ang="0">
                  <a:pos x="T4" y="T5"/>
                </a:cxn>
                <a:cxn ang="0">
                  <a:pos x="T6" y="T7"/>
                </a:cxn>
                <a:cxn ang="0">
                  <a:pos x="T8" y="T9"/>
                </a:cxn>
              </a:cxnLst>
              <a:rect l="0" t="0" r="r" b="b"/>
              <a:pathLst>
                <a:path w="13" h="12">
                  <a:moveTo>
                    <a:pt x="1" y="0"/>
                  </a:moveTo>
                  <a:cubicBezTo>
                    <a:pt x="0" y="7"/>
                    <a:pt x="0" y="7"/>
                    <a:pt x="0" y="7"/>
                  </a:cubicBezTo>
                  <a:cubicBezTo>
                    <a:pt x="0" y="7"/>
                    <a:pt x="11" y="12"/>
                    <a:pt x="13" y="7"/>
                  </a:cubicBezTo>
                  <a:cubicBezTo>
                    <a:pt x="13" y="1"/>
                    <a:pt x="13" y="1"/>
                    <a:pt x="13" y="1"/>
                  </a:cubicBezTo>
                  <a:lnTo>
                    <a:pt x="1" y="0"/>
                  </a:lnTo>
                  <a:close/>
                </a:path>
              </a:pathLst>
            </a:custGeom>
            <a:solidFill>
              <a:srgbClr val="6F8A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239">
              <a:extLst>
                <a:ext uri="{FF2B5EF4-FFF2-40B4-BE49-F238E27FC236}">
                  <a16:creationId xmlns:a16="http://schemas.microsoft.com/office/drawing/2014/main" id="{0BEB778E-1A35-07D1-5251-3F153E797BAA}"/>
                </a:ext>
              </a:extLst>
            </p:cNvPr>
            <p:cNvSpPr>
              <a:spLocks/>
            </p:cNvSpPr>
            <p:nvPr/>
          </p:nvSpPr>
          <p:spPr bwMode="auto">
            <a:xfrm>
              <a:off x="8398200" y="3170493"/>
              <a:ext cx="58493" cy="28410"/>
            </a:xfrm>
            <a:custGeom>
              <a:avLst/>
              <a:gdLst>
                <a:gd name="T0" fmla="*/ 1 w 15"/>
                <a:gd name="T1" fmla="*/ 0 h 7"/>
                <a:gd name="T2" fmla="*/ 0 w 15"/>
                <a:gd name="T3" fmla="*/ 4 h 7"/>
                <a:gd name="T4" fmla="*/ 15 w 15"/>
                <a:gd name="T5" fmla="*/ 4 h 7"/>
                <a:gd name="T6" fmla="*/ 15 w 15"/>
                <a:gd name="T7" fmla="*/ 0 h 7"/>
                <a:gd name="T8" fmla="*/ 1 w 15"/>
                <a:gd name="T9" fmla="*/ 0 h 7"/>
              </a:gdLst>
              <a:ahLst/>
              <a:cxnLst>
                <a:cxn ang="0">
                  <a:pos x="T0" y="T1"/>
                </a:cxn>
                <a:cxn ang="0">
                  <a:pos x="T2" y="T3"/>
                </a:cxn>
                <a:cxn ang="0">
                  <a:pos x="T4" y="T5"/>
                </a:cxn>
                <a:cxn ang="0">
                  <a:pos x="T6" y="T7"/>
                </a:cxn>
                <a:cxn ang="0">
                  <a:pos x="T8" y="T9"/>
                </a:cxn>
              </a:cxnLst>
              <a:rect l="0" t="0" r="r" b="b"/>
              <a:pathLst>
                <a:path w="15" h="7">
                  <a:moveTo>
                    <a:pt x="1" y="0"/>
                  </a:moveTo>
                  <a:cubicBezTo>
                    <a:pt x="0" y="4"/>
                    <a:pt x="0" y="4"/>
                    <a:pt x="0" y="4"/>
                  </a:cubicBezTo>
                  <a:cubicBezTo>
                    <a:pt x="0" y="4"/>
                    <a:pt x="7" y="7"/>
                    <a:pt x="15" y="4"/>
                  </a:cubicBezTo>
                  <a:cubicBezTo>
                    <a:pt x="15" y="0"/>
                    <a:pt x="15" y="0"/>
                    <a:pt x="15" y="0"/>
                  </a:cubicBezTo>
                  <a:lnTo>
                    <a:pt x="1" y="0"/>
                  </a:lnTo>
                  <a:close/>
                </a:path>
              </a:pathLst>
            </a:custGeom>
            <a:solidFill>
              <a:srgbClr val="6F8A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240">
              <a:extLst>
                <a:ext uri="{FF2B5EF4-FFF2-40B4-BE49-F238E27FC236}">
                  <a16:creationId xmlns:a16="http://schemas.microsoft.com/office/drawing/2014/main" id="{577224B7-90B7-54DA-CD95-913533AAECF1}"/>
                </a:ext>
              </a:extLst>
            </p:cNvPr>
            <p:cNvSpPr>
              <a:spLocks/>
            </p:cNvSpPr>
            <p:nvPr/>
          </p:nvSpPr>
          <p:spPr bwMode="auto">
            <a:xfrm>
              <a:off x="8496801" y="2301463"/>
              <a:ext cx="345941" cy="401091"/>
            </a:xfrm>
            <a:custGeom>
              <a:avLst/>
              <a:gdLst>
                <a:gd name="T0" fmla="*/ 72 w 87"/>
                <a:gd name="T1" fmla="*/ 99 h 101"/>
                <a:gd name="T2" fmla="*/ 0 w 87"/>
                <a:gd name="T3" fmla="*/ 99 h 101"/>
                <a:gd name="T4" fmla="*/ 21 w 87"/>
                <a:gd name="T5" fmla="*/ 81 h 101"/>
                <a:gd name="T6" fmla="*/ 16 w 87"/>
                <a:gd name="T7" fmla="*/ 46 h 101"/>
                <a:gd name="T8" fmla="*/ 17 w 87"/>
                <a:gd name="T9" fmla="*/ 9 h 101"/>
                <a:gd name="T10" fmla="*/ 36 w 87"/>
                <a:gd name="T11" fmla="*/ 0 h 101"/>
                <a:gd name="T12" fmla="*/ 58 w 87"/>
                <a:gd name="T13" fmla="*/ 1 h 101"/>
                <a:gd name="T14" fmla="*/ 65 w 87"/>
                <a:gd name="T15" fmla="*/ 3 h 101"/>
                <a:gd name="T16" fmla="*/ 84 w 87"/>
                <a:gd name="T17" fmla="*/ 17 h 101"/>
                <a:gd name="T18" fmla="*/ 70 w 87"/>
                <a:gd name="T19" fmla="*/ 48 h 101"/>
                <a:gd name="T20" fmla="*/ 69 w 87"/>
                <a:gd name="T21" fmla="*/ 51 h 101"/>
                <a:gd name="T22" fmla="*/ 69 w 87"/>
                <a:gd name="T23" fmla="*/ 60 h 101"/>
                <a:gd name="T24" fmla="*/ 69 w 87"/>
                <a:gd name="T25" fmla="*/ 75 h 101"/>
                <a:gd name="T26" fmla="*/ 72 w 87"/>
                <a:gd name="T27" fmla="*/ 9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1">
                  <a:moveTo>
                    <a:pt x="72" y="99"/>
                  </a:moveTo>
                  <a:cubicBezTo>
                    <a:pt x="72" y="101"/>
                    <a:pt x="0" y="99"/>
                    <a:pt x="0" y="99"/>
                  </a:cubicBezTo>
                  <a:cubicBezTo>
                    <a:pt x="0" y="99"/>
                    <a:pt x="20" y="85"/>
                    <a:pt x="21" y="81"/>
                  </a:cubicBezTo>
                  <a:cubicBezTo>
                    <a:pt x="23" y="77"/>
                    <a:pt x="16" y="54"/>
                    <a:pt x="16" y="46"/>
                  </a:cubicBezTo>
                  <a:cubicBezTo>
                    <a:pt x="15" y="40"/>
                    <a:pt x="13" y="13"/>
                    <a:pt x="17" y="9"/>
                  </a:cubicBezTo>
                  <a:cubicBezTo>
                    <a:pt x="21" y="5"/>
                    <a:pt x="36" y="0"/>
                    <a:pt x="36" y="0"/>
                  </a:cubicBezTo>
                  <a:cubicBezTo>
                    <a:pt x="58" y="1"/>
                    <a:pt x="58" y="1"/>
                    <a:pt x="58" y="1"/>
                  </a:cubicBezTo>
                  <a:cubicBezTo>
                    <a:pt x="58" y="1"/>
                    <a:pt x="62" y="2"/>
                    <a:pt x="65" y="3"/>
                  </a:cubicBezTo>
                  <a:cubicBezTo>
                    <a:pt x="67" y="4"/>
                    <a:pt x="82" y="9"/>
                    <a:pt x="84" y="17"/>
                  </a:cubicBezTo>
                  <a:cubicBezTo>
                    <a:pt x="87" y="24"/>
                    <a:pt x="70" y="48"/>
                    <a:pt x="70" y="48"/>
                  </a:cubicBezTo>
                  <a:cubicBezTo>
                    <a:pt x="70" y="48"/>
                    <a:pt x="70" y="49"/>
                    <a:pt x="69" y="51"/>
                  </a:cubicBezTo>
                  <a:cubicBezTo>
                    <a:pt x="69" y="53"/>
                    <a:pt x="69" y="56"/>
                    <a:pt x="69" y="60"/>
                  </a:cubicBezTo>
                  <a:cubicBezTo>
                    <a:pt x="69" y="65"/>
                    <a:pt x="69" y="71"/>
                    <a:pt x="69" y="75"/>
                  </a:cubicBezTo>
                  <a:cubicBezTo>
                    <a:pt x="69" y="84"/>
                    <a:pt x="72" y="98"/>
                    <a:pt x="72" y="99"/>
                  </a:cubicBezTo>
                  <a:close/>
                </a:path>
              </a:pathLst>
            </a:custGeom>
            <a:solidFill>
              <a:srgbClr val="ACB6E5"/>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241">
              <a:extLst>
                <a:ext uri="{FF2B5EF4-FFF2-40B4-BE49-F238E27FC236}">
                  <a16:creationId xmlns:a16="http://schemas.microsoft.com/office/drawing/2014/main" id="{97B6099A-45C5-D412-5D92-F0739FC0F49A}"/>
                </a:ext>
              </a:extLst>
            </p:cNvPr>
            <p:cNvSpPr>
              <a:spLocks/>
            </p:cNvSpPr>
            <p:nvPr/>
          </p:nvSpPr>
          <p:spPr bwMode="auto">
            <a:xfrm>
              <a:off x="8294585" y="2679157"/>
              <a:ext cx="528103" cy="504706"/>
            </a:xfrm>
            <a:custGeom>
              <a:avLst/>
              <a:gdLst>
                <a:gd name="T0" fmla="*/ 123 w 133"/>
                <a:gd name="T1" fmla="*/ 4 h 127"/>
                <a:gd name="T2" fmla="*/ 133 w 133"/>
                <a:gd name="T3" fmla="*/ 28 h 127"/>
                <a:gd name="T4" fmla="*/ 129 w 133"/>
                <a:gd name="T5" fmla="*/ 71 h 127"/>
                <a:gd name="T6" fmla="*/ 124 w 133"/>
                <a:gd name="T7" fmla="*/ 121 h 127"/>
                <a:gd name="T8" fmla="*/ 108 w 133"/>
                <a:gd name="T9" fmla="*/ 120 h 127"/>
                <a:gd name="T10" fmla="*/ 105 w 133"/>
                <a:gd name="T11" fmla="*/ 73 h 127"/>
                <a:gd name="T12" fmla="*/ 102 w 133"/>
                <a:gd name="T13" fmla="*/ 44 h 127"/>
                <a:gd name="T14" fmla="*/ 82 w 133"/>
                <a:gd name="T15" fmla="*/ 30 h 127"/>
                <a:gd name="T16" fmla="*/ 40 w 133"/>
                <a:gd name="T17" fmla="*/ 38 h 127"/>
                <a:gd name="T18" fmla="*/ 36 w 133"/>
                <a:gd name="T19" fmla="*/ 65 h 127"/>
                <a:gd name="T20" fmla="*/ 43 w 133"/>
                <a:gd name="T21" fmla="*/ 124 h 127"/>
                <a:gd name="T22" fmla="*/ 24 w 133"/>
                <a:gd name="T23" fmla="*/ 125 h 127"/>
                <a:gd name="T24" fmla="*/ 1 w 133"/>
                <a:gd name="T25" fmla="*/ 33 h 127"/>
                <a:gd name="T26" fmla="*/ 56 w 133"/>
                <a:gd name="T27" fmla="*/ 0 h 127"/>
                <a:gd name="T28" fmla="*/ 123 w 133"/>
                <a:gd name="T29" fmla="*/ 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127">
                  <a:moveTo>
                    <a:pt x="123" y="4"/>
                  </a:moveTo>
                  <a:cubicBezTo>
                    <a:pt x="123" y="4"/>
                    <a:pt x="133" y="19"/>
                    <a:pt x="133" y="28"/>
                  </a:cubicBezTo>
                  <a:cubicBezTo>
                    <a:pt x="133" y="38"/>
                    <a:pt x="129" y="66"/>
                    <a:pt x="129" y="71"/>
                  </a:cubicBezTo>
                  <a:cubicBezTo>
                    <a:pt x="129" y="76"/>
                    <a:pt x="124" y="121"/>
                    <a:pt x="124" y="121"/>
                  </a:cubicBezTo>
                  <a:cubicBezTo>
                    <a:pt x="124" y="121"/>
                    <a:pt x="120" y="125"/>
                    <a:pt x="108" y="120"/>
                  </a:cubicBezTo>
                  <a:cubicBezTo>
                    <a:pt x="108" y="120"/>
                    <a:pt x="105" y="78"/>
                    <a:pt x="105" y="73"/>
                  </a:cubicBezTo>
                  <a:cubicBezTo>
                    <a:pt x="105" y="69"/>
                    <a:pt x="105" y="48"/>
                    <a:pt x="102" y="44"/>
                  </a:cubicBezTo>
                  <a:cubicBezTo>
                    <a:pt x="100" y="41"/>
                    <a:pt x="84" y="32"/>
                    <a:pt x="82" y="30"/>
                  </a:cubicBezTo>
                  <a:cubicBezTo>
                    <a:pt x="79" y="28"/>
                    <a:pt x="43" y="37"/>
                    <a:pt x="40" y="38"/>
                  </a:cubicBezTo>
                  <a:cubicBezTo>
                    <a:pt x="30" y="40"/>
                    <a:pt x="34" y="58"/>
                    <a:pt x="36" y="65"/>
                  </a:cubicBezTo>
                  <a:cubicBezTo>
                    <a:pt x="40" y="78"/>
                    <a:pt x="43" y="124"/>
                    <a:pt x="43" y="124"/>
                  </a:cubicBezTo>
                  <a:cubicBezTo>
                    <a:pt x="43" y="124"/>
                    <a:pt x="36" y="127"/>
                    <a:pt x="24" y="125"/>
                  </a:cubicBezTo>
                  <a:cubicBezTo>
                    <a:pt x="24" y="125"/>
                    <a:pt x="1" y="41"/>
                    <a:pt x="1" y="33"/>
                  </a:cubicBezTo>
                  <a:cubicBezTo>
                    <a:pt x="0" y="25"/>
                    <a:pt x="0" y="11"/>
                    <a:pt x="56" y="0"/>
                  </a:cubicBezTo>
                  <a:lnTo>
                    <a:pt x="123" y="4"/>
                  </a:lnTo>
                  <a:close/>
                </a:path>
              </a:pathLst>
            </a:custGeom>
            <a:solidFill>
              <a:srgbClr val="354F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42">
              <a:extLst>
                <a:ext uri="{FF2B5EF4-FFF2-40B4-BE49-F238E27FC236}">
                  <a16:creationId xmlns:a16="http://schemas.microsoft.com/office/drawing/2014/main" id="{C725F1B2-AC8F-29E8-2E44-0EBEB2FE82BD}"/>
                </a:ext>
              </a:extLst>
            </p:cNvPr>
            <p:cNvSpPr>
              <a:spLocks/>
            </p:cNvSpPr>
            <p:nvPr/>
          </p:nvSpPr>
          <p:spPr bwMode="auto">
            <a:xfrm>
              <a:off x="8588719" y="2095904"/>
              <a:ext cx="147067" cy="197203"/>
            </a:xfrm>
            <a:custGeom>
              <a:avLst/>
              <a:gdLst>
                <a:gd name="T0" fmla="*/ 19 w 37"/>
                <a:gd name="T1" fmla="*/ 4 h 50"/>
                <a:gd name="T2" fmla="*/ 5 w 37"/>
                <a:gd name="T3" fmla="*/ 24 h 50"/>
                <a:gd name="T4" fmla="*/ 25 w 37"/>
                <a:gd name="T5" fmla="*/ 45 h 50"/>
                <a:gd name="T6" fmla="*/ 36 w 37"/>
                <a:gd name="T7" fmla="*/ 17 h 50"/>
                <a:gd name="T8" fmla="*/ 19 w 37"/>
                <a:gd name="T9" fmla="*/ 4 h 50"/>
              </a:gdLst>
              <a:ahLst/>
              <a:cxnLst>
                <a:cxn ang="0">
                  <a:pos x="T0" y="T1"/>
                </a:cxn>
                <a:cxn ang="0">
                  <a:pos x="T2" y="T3"/>
                </a:cxn>
                <a:cxn ang="0">
                  <a:pos x="T4" y="T5"/>
                </a:cxn>
                <a:cxn ang="0">
                  <a:pos x="T6" y="T7"/>
                </a:cxn>
                <a:cxn ang="0">
                  <a:pos x="T8" y="T9"/>
                </a:cxn>
              </a:cxnLst>
              <a:rect l="0" t="0" r="r" b="b"/>
              <a:pathLst>
                <a:path w="37" h="50">
                  <a:moveTo>
                    <a:pt x="19" y="4"/>
                  </a:moveTo>
                  <a:cubicBezTo>
                    <a:pt x="19" y="4"/>
                    <a:pt x="0" y="0"/>
                    <a:pt x="5" y="24"/>
                  </a:cubicBezTo>
                  <a:cubicBezTo>
                    <a:pt x="9" y="48"/>
                    <a:pt x="14" y="50"/>
                    <a:pt x="25" y="45"/>
                  </a:cubicBezTo>
                  <a:cubicBezTo>
                    <a:pt x="37" y="40"/>
                    <a:pt x="36" y="25"/>
                    <a:pt x="36" y="17"/>
                  </a:cubicBezTo>
                  <a:cubicBezTo>
                    <a:pt x="37" y="10"/>
                    <a:pt x="26" y="5"/>
                    <a:pt x="19" y="4"/>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43">
              <a:extLst>
                <a:ext uri="{FF2B5EF4-FFF2-40B4-BE49-F238E27FC236}">
                  <a16:creationId xmlns:a16="http://schemas.microsoft.com/office/drawing/2014/main" id="{FC56B948-59D6-5E27-E98E-A54879F517A4}"/>
                </a:ext>
              </a:extLst>
            </p:cNvPr>
            <p:cNvSpPr>
              <a:spLocks/>
            </p:cNvSpPr>
            <p:nvPr/>
          </p:nvSpPr>
          <p:spPr bwMode="auto">
            <a:xfrm>
              <a:off x="8643868" y="2179465"/>
              <a:ext cx="86903" cy="182162"/>
            </a:xfrm>
            <a:custGeom>
              <a:avLst/>
              <a:gdLst>
                <a:gd name="T0" fmla="*/ 0 w 22"/>
                <a:gd name="T1" fmla="*/ 37 h 46"/>
                <a:gd name="T2" fmla="*/ 22 w 22"/>
                <a:gd name="T3" fmla="*/ 38 h 46"/>
                <a:gd name="T4" fmla="*/ 21 w 22"/>
                <a:gd name="T5" fmla="*/ 9 h 46"/>
                <a:gd name="T6" fmla="*/ 3 w 22"/>
                <a:gd name="T7" fmla="*/ 24 h 46"/>
                <a:gd name="T8" fmla="*/ 4 w 22"/>
                <a:gd name="T9" fmla="*/ 26 h 46"/>
                <a:gd name="T10" fmla="*/ 4 w 22"/>
                <a:gd name="T11" fmla="*/ 30 h 46"/>
                <a:gd name="T12" fmla="*/ 0 w 22"/>
                <a:gd name="T13" fmla="*/ 37 h 46"/>
              </a:gdLst>
              <a:ahLst/>
              <a:cxnLst>
                <a:cxn ang="0">
                  <a:pos x="T0" y="T1"/>
                </a:cxn>
                <a:cxn ang="0">
                  <a:pos x="T2" y="T3"/>
                </a:cxn>
                <a:cxn ang="0">
                  <a:pos x="T4" y="T5"/>
                </a:cxn>
                <a:cxn ang="0">
                  <a:pos x="T6" y="T7"/>
                </a:cxn>
                <a:cxn ang="0">
                  <a:pos x="T8" y="T9"/>
                </a:cxn>
                <a:cxn ang="0">
                  <a:pos x="T10" y="T11"/>
                </a:cxn>
                <a:cxn ang="0">
                  <a:pos x="T12" y="T13"/>
                </a:cxn>
              </a:cxnLst>
              <a:rect l="0" t="0" r="r" b="b"/>
              <a:pathLst>
                <a:path w="22" h="46">
                  <a:moveTo>
                    <a:pt x="0" y="37"/>
                  </a:moveTo>
                  <a:cubicBezTo>
                    <a:pt x="0" y="37"/>
                    <a:pt x="9" y="46"/>
                    <a:pt x="22" y="38"/>
                  </a:cubicBezTo>
                  <a:cubicBezTo>
                    <a:pt x="22" y="38"/>
                    <a:pt x="19" y="19"/>
                    <a:pt x="21" y="9"/>
                  </a:cubicBezTo>
                  <a:cubicBezTo>
                    <a:pt x="22" y="0"/>
                    <a:pt x="3" y="24"/>
                    <a:pt x="3" y="24"/>
                  </a:cubicBezTo>
                  <a:cubicBezTo>
                    <a:pt x="4" y="24"/>
                    <a:pt x="4" y="25"/>
                    <a:pt x="4" y="26"/>
                  </a:cubicBezTo>
                  <a:cubicBezTo>
                    <a:pt x="4" y="27"/>
                    <a:pt x="4" y="29"/>
                    <a:pt x="4" y="30"/>
                  </a:cubicBezTo>
                  <a:cubicBezTo>
                    <a:pt x="3" y="33"/>
                    <a:pt x="2" y="36"/>
                    <a:pt x="0" y="37"/>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44">
              <a:extLst>
                <a:ext uri="{FF2B5EF4-FFF2-40B4-BE49-F238E27FC236}">
                  <a16:creationId xmlns:a16="http://schemas.microsoft.com/office/drawing/2014/main" id="{06BDA281-6484-DFE7-934F-5DF573D01EB0}"/>
                </a:ext>
              </a:extLst>
            </p:cNvPr>
            <p:cNvSpPr>
              <a:spLocks/>
            </p:cNvSpPr>
            <p:nvPr/>
          </p:nvSpPr>
          <p:spPr bwMode="auto">
            <a:xfrm>
              <a:off x="8704032" y="2166095"/>
              <a:ext cx="23397" cy="48465"/>
            </a:xfrm>
            <a:custGeom>
              <a:avLst/>
              <a:gdLst>
                <a:gd name="T0" fmla="*/ 1 w 6"/>
                <a:gd name="T1" fmla="*/ 3 h 12"/>
                <a:gd name="T2" fmla="*/ 5 w 6"/>
                <a:gd name="T3" fmla="*/ 3 h 12"/>
                <a:gd name="T4" fmla="*/ 2 w 6"/>
                <a:gd name="T5" fmla="*/ 11 h 12"/>
                <a:gd name="T6" fmla="*/ 1 w 6"/>
                <a:gd name="T7" fmla="*/ 3 h 12"/>
              </a:gdLst>
              <a:ahLst/>
              <a:cxnLst>
                <a:cxn ang="0">
                  <a:pos x="T0" y="T1"/>
                </a:cxn>
                <a:cxn ang="0">
                  <a:pos x="T2" y="T3"/>
                </a:cxn>
                <a:cxn ang="0">
                  <a:pos x="T4" y="T5"/>
                </a:cxn>
                <a:cxn ang="0">
                  <a:pos x="T6" y="T7"/>
                </a:cxn>
              </a:cxnLst>
              <a:rect l="0" t="0" r="r" b="b"/>
              <a:pathLst>
                <a:path w="6" h="12">
                  <a:moveTo>
                    <a:pt x="1" y="3"/>
                  </a:moveTo>
                  <a:cubicBezTo>
                    <a:pt x="1" y="1"/>
                    <a:pt x="5" y="0"/>
                    <a:pt x="5" y="3"/>
                  </a:cubicBezTo>
                  <a:cubicBezTo>
                    <a:pt x="6" y="6"/>
                    <a:pt x="3" y="12"/>
                    <a:pt x="2" y="11"/>
                  </a:cubicBezTo>
                  <a:cubicBezTo>
                    <a:pt x="0" y="11"/>
                    <a:pt x="0" y="6"/>
                    <a:pt x="1" y="3"/>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45">
              <a:extLst>
                <a:ext uri="{FF2B5EF4-FFF2-40B4-BE49-F238E27FC236}">
                  <a16:creationId xmlns:a16="http://schemas.microsoft.com/office/drawing/2014/main" id="{01E61175-B5FB-438D-B437-D157494AEA54}"/>
                </a:ext>
              </a:extLst>
            </p:cNvPr>
            <p:cNvSpPr>
              <a:spLocks/>
            </p:cNvSpPr>
            <p:nvPr/>
          </p:nvSpPr>
          <p:spPr bwMode="auto">
            <a:xfrm>
              <a:off x="8597074" y="2079192"/>
              <a:ext cx="142054" cy="132025"/>
            </a:xfrm>
            <a:custGeom>
              <a:avLst/>
              <a:gdLst>
                <a:gd name="T0" fmla="*/ 33 w 36"/>
                <a:gd name="T1" fmla="*/ 33 h 33"/>
                <a:gd name="T2" fmla="*/ 30 w 36"/>
                <a:gd name="T3" fmla="*/ 26 h 33"/>
                <a:gd name="T4" fmla="*/ 27 w 36"/>
                <a:gd name="T5" fmla="*/ 28 h 33"/>
                <a:gd name="T6" fmla="*/ 24 w 36"/>
                <a:gd name="T7" fmla="*/ 29 h 33"/>
                <a:gd name="T8" fmla="*/ 22 w 36"/>
                <a:gd name="T9" fmla="*/ 21 h 33"/>
                <a:gd name="T10" fmla="*/ 2 w 36"/>
                <a:gd name="T11" fmla="*/ 23 h 33"/>
                <a:gd name="T12" fmla="*/ 5 w 36"/>
                <a:gd name="T13" fmla="*/ 6 h 33"/>
                <a:gd name="T14" fmla="*/ 28 w 36"/>
                <a:gd name="T15" fmla="*/ 5 h 33"/>
                <a:gd name="T16" fmla="*/ 35 w 36"/>
                <a:gd name="T17" fmla="*/ 10 h 33"/>
                <a:gd name="T18" fmla="*/ 33 w 36"/>
                <a:gd name="T19"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3">
                  <a:moveTo>
                    <a:pt x="33" y="33"/>
                  </a:moveTo>
                  <a:cubicBezTo>
                    <a:pt x="33" y="33"/>
                    <a:pt x="33" y="26"/>
                    <a:pt x="30" y="26"/>
                  </a:cubicBezTo>
                  <a:cubicBezTo>
                    <a:pt x="27" y="25"/>
                    <a:pt x="27" y="28"/>
                    <a:pt x="27" y="28"/>
                  </a:cubicBezTo>
                  <a:cubicBezTo>
                    <a:pt x="24" y="29"/>
                    <a:pt x="24" y="29"/>
                    <a:pt x="24" y="29"/>
                  </a:cubicBezTo>
                  <a:cubicBezTo>
                    <a:pt x="24" y="29"/>
                    <a:pt x="25" y="22"/>
                    <a:pt x="22" y="21"/>
                  </a:cubicBezTo>
                  <a:cubicBezTo>
                    <a:pt x="19" y="20"/>
                    <a:pt x="4" y="25"/>
                    <a:pt x="2" y="23"/>
                  </a:cubicBezTo>
                  <a:cubicBezTo>
                    <a:pt x="0" y="21"/>
                    <a:pt x="1" y="8"/>
                    <a:pt x="5" y="6"/>
                  </a:cubicBezTo>
                  <a:cubicBezTo>
                    <a:pt x="9" y="4"/>
                    <a:pt x="20" y="0"/>
                    <a:pt x="28" y="5"/>
                  </a:cubicBezTo>
                  <a:cubicBezTo>
                    <a:pt x="28" y="5"/>
                    <a:pt x="34" y="5"/>
                    <a:pt x="35" y="10"/>
                  </a:cubicBezTo>
                  <a:cubicBezTo>
                    <a:pt x="36" y="15"/>
                    <a:pt x="35" y="30"/>
                    <a:pt x="33" y="33"/>
                  </a:cubicBezTo>
                  <a:close/>
                </a:path>
              </a:pathLst>
            </a:custGeom>
            <a:solidFill>
              <a:srgbClr val="3F42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46">
              <a:extLst>
                <a:ext uri="{FF2B5EF4-FFF2-40B4-BE49-F238E27FC236}">
                  <a16:creationId xmlns:a16="http://schemas.microsoft.com/office/drawing/2014/main" id="{04C1F00B-8BFF-3A53-C5CA-ABAE4C97496A}"/>
                </a:ext>
              </a:extLst>
            </p:cNvPr>
            <p:cNvSpPr>
              <a:spLocks/>
            </p:cNvSpPr>
            <p:nvPr/>
          </p:nvSpPr>
          <p:spPr bwMode="auto">
            <a:xfrm>
              <a:off x="8660580" y="2246313"/>
              <a:ext cx="55151" cy="51807"/>
            </a:xfrm>
            <a:custGeom>
              <a:avLst/>
              <a:gdLst>
                <a:gd name="T0" fmla="*/ 0 w 14"/>
                <a:gd name="T1" fmla="*/ 13 h 13"/>
                <a:gd name="T2" fmla="*/ 14 w 14"/>
                <a:gd name="T3" fmla="*/ 0 h 13"/>
                <a:gd name="T4" fmla="*/ 0 w 14"/>
                <a:gd name="T5" fmla="*/ 9 h 13"/>
                <a:gd name="T6" fmla="*/ 0 w 14"/>
                <a:gd name="T7" fmla="*/ 13 h 13"/>
              </a:gdLst>
              <a:ahLst/>
              <a:cxnLst>
                <a:cxn ang="0">
                  <a:pos x="T0" y="T1"/>
                </a:cxn>
                <a:cxn ang="0">
                  <a:pos x="T2" y="T3"/>
                </a:cxn>
                <a:cxn ang="0">
                  <a:pos x="T4" y="T5"/>
                </a:cxn>
                <a:cxn ang="0">
                  <a:pos x="T6" y="T7"/>
                </a:cxn>
              </a:cxnLst>
              <a:rect l="0" t="0" r="r" b="b"/>
              <a:pathLst>
                <a:path w="14" h="13">
                  <a:moveTo>
                    <a:pt x="0" y="13"/>
                  </a:moveTo>
                  <a:cubicBezTo>
                    <a:pt x="13" y="9"/>
                    <a:pt x="14" y="0"/>
                    <a:pt x="14" y="0"/>
                  </a:cubicBezTo>
                  <a:cubicBezTo>
                    <a:pt x="10" y="8"/>
                    <a:pt x="0" y="9"/>
                    <a:pt x="0" y="9"/>
                  </a:cubicBezTo>
                  <a:cubicBezTo>
                    <a:pt x="0" y="10"/>
                    <a:pt x="0" y="12"/>
                    <a:pt x="0" y="13"/>
                  </a:cubicBezTo>
                  <a:close/>
                </a:path>
              </a:pathLst>
            </a:custGeom>
            <a:solidFill>
              <a:srgbClr val="9977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47">
              <a:extLst>
                <a:ext uri="{FF2B5EF4-FFF2-40B4-BE49-F238E27FC236}">
                  <a16:creationId xmlns:a16="http://schemas.microsoft.com/office/drawing/2014/main" id="{70FE233A-8DA8-F65F-2612-C79186087723}"/>
                </a:ext>
              </a:extLst>
            </p:cNvPr>
            <p:cNvSpPr>
              <a:spLocks/>
            </p:cNvSpPr>
            <p:nvPr/>
          </p:nvSpPr>
          <p:spPr bwMode="auto">
            <a:xfrm>
              <a:off x="8583704" y="2286422"/>
              <a:ext cx="172135" cy="106958"/>
            </a:xfrm>
            <a:custGeom>
              <a:avLst/>
              <a:gdLst>
                <a:gd name="T0" fmla="*/ 43 w 43"/>
                <a:gd name="T1" fmla="*/ 7 h 27"/>
                <a:gd name="T2" fmla="*/ 16 w 43"/>
                <a:gd name="T3" fmla="*/ 26 h 27"/>
                <a:gd name="T4" fmla="*/ 14 w 43"/>
                <a:gd name="T5" fmla="*/ 4 h 27"/>
                <a:gd name="T6" fmla="*/ 43 w 43"/>
                <a:gd name="T7" fmla="*/ 7 h 27"/>
              </a:gdLst>
              <a:ahLst/>
              <a:cxnLst>
                <a:cxn ang="0">
                  <a:pos x="T0" y="T1"/>
                </a:cxn>
                <a:cxn ang="0">
                  <a:pos x="T2" y="T3"/>
                </a:cxn>
                <a:cxn ang="0">
                  <a:pos x="T4" y="T5"/>
                </a:cxn>
                <a:cxn ang="0">
                  <a:pos x="T6" y="T7"/>
                </a:cxn>
              </a:cxnLst>
              <a:rect l="0" t="0" r="r" b="b"/>
              <a:pathLst>
                <a:path w="43" h="27">
                  <a:moveTo>
                    <a:pt x="43" y="7"/>
                  </a:moveTo>
                  <a:cubicBezTo>
                    <a:pt x="43" y="7"/>
                    <a:pt x="33" y="27"/>
                    <a:pt x="16" y="26"/>
                  </a:cubicBezTo>
                  <a:cubicBezTo>
                    <a:pt x="0" y="24"/>
                    <a:pt x="14" y="4"/>
                    <a:pt x="14" y="4"/>
                  </a:cubicBezTo>
                  <a:cubicBezTo>
                    <a:pt x="15" y="4"/>
                    <a:pt x="31" y="0"/>
                    <a:pt x="43" y="7"/>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48">
              <a:extLst>
                <a:ext uri="{FF2B5EF4-FFF2-40B4-BE49-F238E27FC236}">
                  <a16:creationId xmlns:a16="http://schemas.microsoft.com/office/drawing/2014/main" id="{A91ED388-C185-0539-6203-82F2B11BD7FF}"/>
                </a:ext>
              </a:extLst>
            </p:cNvPr>
            <p:cNvSpPr>
              <a:spLocks/>
            </p:cNvSpPr>
            <p:nvPr/>
          </p:nvSpPr>
          <p:spPr bwMode="auto">
            <a:xfrm>
              <a:off x="8465049" y="2667459"/>
              <a:ext cx="317530" cy="46794"/>
            </a:xfrm>
            <a:custGeom>
              <a:avLst/>
              <a:gdLst>
                <a:gd name="T0" fmla="*/ 0 w 80"/>
                <a:gd name="T1" fmla="*/ 6 h 12"/>
                <a:gd name="T2" fmla="*/ 80 w 80"/>
                <a:gd name="T3" fmla="*/ 7 h 12"/>
                <a:gd name="T4" fmla="*/ 22 w 80"/>
                <a:gd name="T5" fmla="*/ 0 h 12"/>
                <a:gd name="T6" fmla="*/ 0 w 80"/>
                <a:gd name="T7" fmla="*/ 6 h 12"/>
              </a:gdLst>
              <a:ahLst/>
              <a:cxnLst>
                <a:cxn ang="0">
                  <a:pos x="T0" y="T1"/>
                </a:cxn>
                <a:cxn ang="0">
                  <a:pos x="T2" y="T3"/>
                </a:cxn>
                <a:cxn ang="0">
                  <a:pos x="T4" y="T5"/>
                </a:cxn>
                <a:cxn ang="0">
                  <a:pos x="T6" y="T7"/>
                </a:cxn>
              </a:cxnLst>
              <a:rect l="0" t="0" r="r" b="b"/>
              <a:pathLst>
                <a:path w="80" h="12">
                  <a:moveTo>
                    <a:pt x="0" y="6"/>
                  </a:moveTo>
                  <a:cubicBezTo>
                    <a:pt x="0" y="6"/>
                    <a:pt x="50" y="12"/>
                    <a:pt x="80" y="7"/>
                  </a:cubicBezTo>
                  <a:cubicBezTo>
                    <a:pt x="22" y="0"/>
                    <a:pt x="22" y="0"/>
                    <a:pt x="22" y="0"/>
                  </a:cubicBezTo>
                  <a:cubicBezTo>
                    <a:pt x="22" y="0"/>
                    <a:pt x="22" y="1"/>
                    <a:pt x="0" y="6"/>
                  </a:cubicBezTo>
                  <a:close/>
                </a:path>
              </a:pathLst>
            </a:custGeom>
            <a:solidFill>
              <a:srgbClr val="F2D06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49">
              <a:extLst>
                <a:ext uri="{FF2B5EF4-FFF2-40B4-BE49-F238E27FC236}">
                  <a16:creationId xmlns:a16="http://schemas.microsoft.com/office/drawing/2014/main" id="{BD214993-38A0-CC0E-E687-1E3976E60322}"/>
                </a:ext>
              </a:extLst>
            </p:cNvPr>
            <p:cNvSpPr>
              <a:spLocks/>
            </p:cNvSpPr>
            <p:nvPr/>
          </p:nvSpPr>
          <p:spPr bwMode="auto">
            <a:xfrm>
              <a:off x="8600416" y="2659102"/>
              <a:ext cx="28411" cy="35095"/>
            </a:xfrm>
            <a:custGeom>
              <a:avLst/>
              <a:gdLst>
                <a:gd name="T0" fmla="*/ 3 w 7"/>
                <a:gd name="T1" fmla="*/ 0 h 9"/>
                <a:gd name="T2" fmla="*/ 0 w 7"/>
                <a:gd name="T3" fmla="*/ 2 h 9"/>
                <a:gd name="T4" fmla="*/ 2 w 7"/>
                <a:gd name="T5" fmla="*/ 9 h 9"/>
                <a:gd name="T6" fmla="*/ 7 w 7"/>
                <a:gd name="T7" fmla="*/ 8 h 9"/>
                <a:gd name="T8" fmla="*/ 3 w 7"/>
                <a:gd name="T9" fmla="*/ 0 h 9"/>
              </a:gdLst>
              <a:ahLst/>
              <a:cxnLst>
                <a:cxn ang="0">
                  <a:pos x="T0" y="T1"/>
                </a:cxn>
                <a:cxn ang="0">
                  <a:pos x="T2" y="T3"/>
                </a:cxn>
                <a:cxn ang="0">
                  <a:pos x="T4" y="T5"/>
                </a:cxn>
                <a:cxn ang="0">
                  <a:pos x="T6" y="T7"/>
                </a:cxn>
                <a:cxn ang="0">
                  <a:pos x="T8" y="T9"/>
                </a:cxn>
              </a:cxnLst>
              <a:rect l="0" t="0" r="r" b="b"/>
              <a:pathLst>
                <a:path w="7" h="9">
                  <a:moveTo>
                    <a:pt x="3" y="0"/>
                  </a:moveTo>
                  <a:cubicBezTo>
                    <a:pt x="0" y="2"/>
                    <a:pt x="0" y="2"/>
                    <a:pt x="0" y="2"/>
                  </a:cubicBezTo>
                  <a:cubicBezTo>
                    <a:pt x="0" y="2"/>
                    <a:pt x="0" y="8"/>
                    <a:pt x="2" y="9"/>
                  </a:cubicBezTo>
                  <a:cubicBezTo>
                    <a:pt x="7" y="8"/>
                    <a:pt x="7" y="8"/>
                    <a:pt x="7" y="8"/>
                  </a:cubicBezTo>
                  <a:cubicBezTo>
                    <a:pt x="7" y="8"/>
                    <a:pt x="6" y="2"/>
                    <a:pt x="3" y="0"/>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50">
              <a:extLst>
                <a:ext uri="{FF2B5EF4-FFF2-40B4-BE49-F238E27FC236}">
                  <a16:creationId xmlns:a16="http://schemas.microsoft.com/office/drawing/2014/main" id="{AB945ACD-F2E5-830F-6DF3-78AB74D4FF58}"/>
                </a:ext>
              </a:extLst>
            </p:cNvPr>
            <p:cNvSpPr>
              <a:spLocks/>
            </p:cNvSpPr>
            <p:nvPr/>
          </p:nvSpPr>
          <p:spPr bwMode="auto">
            <a:xfrm>
              <a:off x="8612115" y="2356613"/>
              <a:ext cx="238984" cy="334242"/>
            </a:xfrm>
            <a:custGeom>
              <a:avLst/>
              <a:gdLst>
                <a:gd name="T0" fmla="*/ 58 w 60"/>
                <a:gd name="T1" fmla="*/ 64 h 84"/>
                <a:gd name="T2" fmla="*/ 36 w 60"/>
                <a:gd name="T3" fmla="*/ 73 h 84"/>
                <a:gd name="T4" fmla="*/ 4 w 60"/>
                <a:gd name="T5" fmla="*/ 84 h 84"/>
                <a:gd name="T6" fmla="*/ 0 w 60"/>
                <a:gd name="T7" fmla="*/ 76 h 84"/>
                <a:gd name="T8" fmla="*/ 30 w 60"/>
                <a:gd name="T9" fmla="*/ 59 h 84"/>
                <a:gd name="T10" fmla="*/ 41 w 60"/>
                <a:gd name="T11" fmla="*/ 53 h 84"/>
                <a:gd name="T12" fmla="*/ 42 w 60"/>
                <a:gd name="T13" fmla="*/ 43 h 84"/>
                <a:gd name="T14" fmla="*/ 37 w 60"/>
                <a:gd name="T15" fmla="*/ 11 h 84"/>
                <a:gd name="T16" fmla="*/ 45 w 60"/>
                <a:gd name="T17" fmla="*/ 1 h 84"/>
                <a:gd name="T18" fmla="*/ 55 w 60"/>
                <a:gd name="T19" fmla="*/ 2 h 84"/>
                <a:gd name="T20" fmla="*/ 58 w 60"/>
                <a:gd name="T21" fmla="*/ 20 h 84"/>
                <a:gd name="T22" fmla="*/ 58 w 60"/>
                <a:gd name="T23" fmla="*/ 6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84">
                  <a:moveTo>
                    <a:pt x="58" y="64"/>
                  </a:moveTo>
                  <a:cubicBezTo>
                    <a:pt x="57" y="65"/>
                    <a:pt x="47" y="69"/>
                    <a:pt x="36" y="73"/>
                  </a:cubicBezTo>
                  <a:cubicBezTo>
                    <a:pt x="21" y="79"/>
                    <a:pt x="4" y="84"/>
                    <a:pt x="4" y="84"/>
                  </a:cubicBezTo>
                  <a:cubicBezTo>
                    <a:pt x="0" y="76"/>
                    <a:pt x="0" y="76"/>
                    <a:pt x="0" y="76"/>
                  </a:cubicBezTo>
                  <a:cubicBezTo>
                    <a:pt x="0" y="76"/>
                    <a:pt x="18" y="66"/>
                    <a:pt x="30" y="59"/>
                  </a:cubicBezTo>
                  <a:cubicBezTo>
                    <a:pt x="36" y="56"/>
                    <a:pt x="40" y="54"/>
                    <a:pt x="41" y="53"/>
                  </a:cubicBezTo>
                  <a:cubicBezTo>
                    <a:pt x="43" y="51"/>
                    <a:pt x="43" y="48"/>
                    <a:pt x="42" y="43"/>
                  </a:cubicBezTo>
                  <a:cubicBezTo>
                    <a:pt x="40" y="38"/>
                    <a:pt x="37" y="14"/>
                    <a:pt x="37" y="11"/>
                  </a:cubicBezTo>
                  <a:cubicBezTo>
                    <a:pt x="36" y="9"/>
                    <a:pt x="38" y="1"/>
                    <a:pt x="45" y="1"/>
                  </a:cubicBezTo>
                  <a:cubicBezTo>
                    <a:pt x="52" y="0"/>
                    <a:pt x="55" y="2"/>
                    <a:pt x="55" y="2"/>
                  </a:cubicBezTo>
                  <a:cubicBezTo>
                    <a:pt x="55" y="2"/>
                    <a:pt x="57" y="3"/>
                    <a:pt x="58" y="20"/>
                  </a:cubicBezTo>
                  <a:cubicBezTo>
                    <a:pt x="59" y="37"/>
                    <a:pt x="60" y="62"/>
                    <a:pt x="58" y="64"/>
                  </a:cubicBezTo>
                  <a:close/>
                </a:path>
              </a:pathLst>
            </a:custGeom>
            <a:solidFill>
              <a:srgbClr val="ACB6E5"/>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251">
              <a:extLst>
                <a:ext uri="{FF2B5EF4-FFF2-40B4-BE49-F238E27FC236}">
                  <a16:creationId xmlns:a16="http://schemas.microsoft.com/office/drawing/2014/main" id="{C9F2AF2F-F25B-DDB3-6DCB-E4D7AA4BE20F}"/>
                </a:ext>
              </a:extLst>
            </p:cNvPr>
            <p:cNvSpPr>
              <a:spLocks/>
            </p:cNvSpPr>
            <p:nvPr/>
          </p:nvSpPr>
          <p:spPr bwMode="auto">
            <a:xfrm>
              <a:off x="8742470" y="2420119"/>
              <a:ext cx="28411" cy="120327"/>
            </a:xfrm>
            <a:custGeom>
              <a:avLst/>
              <a:gdLst>
                <a:gd name="T0" fmla="*/ 7 w 7"/>
                <a:gd name="T1" fmla="*/ 21 h 30"/>
                <a:gd name="T2" fmla="*/ 7 w 7"/>
                <a:gd name="T3" fmla="*/ 21 h 30"/>
                <a:gd name="T4" fmla="*/ 7 w 7"/>
                <a:gd name="T5" fmla="*/ 30 h 30"/>
                <a:gd name="T6" fmla="*/ 4 w 7"/>
                <a:gd name="T7" fmla="*/ 0 h 30"/>
                <a:gd name="T8" fmla="*/ 7 w 7"/>
                <a:gd name="T9" fmla="*/ 21 h 30"/>
              </a:gdLst>
              <a:ahLst/>
              <a:cxnLst>
                <a:cxn ang="0">
                  <a:pos x="T0" y="T1"/>
                </a:cxn>
                <a:cxn ang="0">
                  <a:pos x="T2" y="T3"/>
                </a:cxn>
                <a:cxn ang="0">
                  <a:pos x="T4" y="T5"/>
                </a:cxn>
                <a:cxn ang="0">
                  <a:pos x="T6" y="T7"/>
                </a:cxn>
                <a:cxn ang="0">
                  <a:pos x="T8" y="T9"/>
                </a:cxn>
              </a:cxnLst>
              <a:rect l="0" t="0" r="r" b="b"/>
              <a:pathLst>
                <a:path w="7" h="30">
                  <a:moveTo>
                    <a:pt x="7" y="21"/>
                  </a:moveTo>
                  <a:cubicBezTo>
                    <a:pt x="7" y="21"/>
                    <a:pt x="7" y="21"/>
                    <a:pt x="7" y="21"/>
                  </a:cubicBezTo>
                  <a:cubicBezTo>
                    <a:pt x="7" y="23"/>
                    <a:pt x="7" y="26"/>
                    <a:pt x="7" y="30"/>
                  </a:cubicBezTo>
                  <a:cubicBezTo>
                    <a:pt x="0" y="14"/>
                    <a:pt x="4" y="1"/>
                    <a:pt x="4" y="0"/>
                  </a:cubicBezTo>
                  <a:cubicBezTo>
                    <a:pt x="4" y="5"/>
                    <a:pt x="7" y="20"/>
                    <a:pt x="7" y="21"/>
                  </a:cubicBezTo>
                  <a:close/>
                </a:path>
              </a:pathLst>
            </a:custGeom>
            <a:solidFill>
              <a:srgbClr val="AC95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252">
              <a:extLst>
                <a:ext uri="{FF2B5EF4-FFF2-40B4-BE49-F238E27FC236}">
                  <a16:creationId xmlns:a16="http://schemas.microsoft.com/office/drawing/2014/main" id="{7029B2BF-FDF2-8871-A8DA-E8C80EAE9F96}"/>
                </a:ext>
              </a:extLst>
            </p:cNvPr>
            <p:cNvSpPr>
              <a:spLocks/>
            </p:cNvSpPr>
            <p:nvPr/>
          </p:nvSpPr>
          <p:spPr bwMode="auto">
            <a:xfrm>
              <a:off x="8548609" y="2456886"/>
              <a:ext cx="16712" cy="98601"/>
            </a:xfrm>
            <a:custGeom>
              <a:avLst/>
              <a:gdLst>
                <a:gd name="T0" fmla="*/ 4 w 4"/>
                <a:gd name="T1" fmla="*/ 17 h 25"/>
                <a:gd name="T2" fmla="*/ 4 w 4"/>
                <a:gd name="T3" fmla="*/ 17 h 25"/>
                <a:gd name="T4" fmla="*/ 2 w 4"/>
                <a:gd name="T5" fmla="*/ 25 h 25"/>
                <a:gd name="T6" fmla="*/ 2 w 4"/>
                <a:gd name="T7" fmla="*/ 0 h 25"/>
                <a:gd name="T8" fmla="*/ 4 w 4"/>
                <a:gd name="T9" fmla="*/ 17 h 25"/>
              </a:gdLst>
              <a:ahLst/>
              <a:cxnLst>
                <a:cxn ang="0">
                  <a:pos x="T0" y="T1"/>
                </a:cxn>
                <a:cxn ang="0">
                  <a:pos x="T2" y="T3"/>
                </a:cxn>
                <a:cxn ang="0">
                  <a:pos x="T4" y="T5"/>
                </a:cxn>
                <a:cxn ang="0">
                  <a:pos x="T6" y="T7"/>
                </a:cxn>
                <a:cxn ang="0">
                  <a:pos x="T8" y="T9"/>
                </a:cxn>
              </a:cxnLst>
              <a:rect l="0" t="0" r="r" b="b"/>
              <a:pathLst>
                <a:path w="4" h="25">
                  <a:moveTo>
                    <a:pt x="4" y="17"/>
                  </a:moveTo>
                  <a:cubicBezTo>
                    <a:pt x="4" y="17"/>
                    <a:pt x="4" y="17"/>
                    <a:pt x="4" y="17"/>
                  </a:cubicBezTo>
                  <a:cubicBezTo>
                    <a:pt x="3" y="21"/>
                    <a:pt x="3" y="24"/>
                    <a:pt x="2" y="25"/>
                  </a:cubicBezTo>
                  <a:cubicBezTo>
                    <a:pt x="0" y="14"/>
                    <a:pt x="2" y="0"/>
                    <a:pt x="2" y="0"/>
                  </a:cubicBezTo>
                  <a:cubicBezTo>
                    <a:pt x="2" y="6"/>
                    <a:pt x="4" y="17"/>
                    <a:pt x="4" y="17"/>
                  </a:cubicBezTo>
                  <a:close/>
                </a:path>
              </a:pathLst>
            </a:custGeom>
            <a:solidFill>
              <a:srgbClr val="AC95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253">
              <a:extLst>
                <a:ext uri="{FF2B5EF4-FFF2-40B4-BE49-F238E27FC236}">
                  <a16:creationId xmlns:a16="http://schemas.microsoft.com/office/drawing/2014/main" id="{C72EA3DD-F638-CE47-BC6E-F6A3D66E7FE2}"/>
                </a:ext>
              </a:extLst>
            </p:cNvPr>
            <p:cNvSpPr>
              <a:spLocks/>
            </p:cNvSpPr>
            <p:nvPr/>
          </p:nvSpPr>
          <p:spPr bwMode="auto">
            <a:xfrm>
              <a:off x="8612115" y="2592254"/>
              <a:ext cx="143724" cy="98601"/>
            </a:xfrm>
            <a:custGeom>
              <a:avLst/>
              <a:gdLst>
                <a:gd name="T0" fmla="*/ 36 w 36"/>
                <a:gd name="T1" fmla="*/ 14 h 25"/>
                <a:gd name="T2" fmla="*/ 36 w 36"/>
                <a:gd name="T3" fmla="*/ 14 h 25"/>
                <a:gd name="T4" fmla="*/ 4 w 36"/>
                <a:gd name="T5" fmla="*/ 25 h 25"/>
                <a:gd name="T6" fmla="*/ 0 w 36"/>
                <a:gd name="T7" fmla="*/ 17 h 25"/>
                <a:gd name="T8" fmla="*/ 30 w 36"/>
                <a:gd name="T9" fmla="*/ 0 h 25"/>
                <a:gd name="T10" fmla="*/ 36 w 36"/>
                <a:gd name="T11" fmla="*/ 14 h 25"/>
              </a:gdLst>
              <a:ahLst/>
              <a:cxnLst>
                <a:cxn ang="0">
                  <a:pos x="T0" y="T1"/>
                </a:cxn>
                <a:cxn ang="0">
                  <a:pos x="T2" y="T3"/>
                </a:cxn>
                <a:cxn ang="0">
                  <a:pos x="T4" y="T5"/>
                </a:cxn>
                <a:cxn ang="0">
                  <a:pos x="T6" y="T7"/>
                </a:cxn>
                <a:cxn ang="0">
                  <a:pos x="T8" y="T9"/>
                </a:cxn>
                <a:cxn ang="0">
                  <a:pos x="T10" y="T11"/>
                </a:cxn>
              </a:cxnLst>
              <a:rect l="0" t="0" r="r" b="b"/>
              <a:pathLst>
                <a:path w="36" h="25">
                  <a:moveTo>
                    <a:pt x="36" y="14"/>
                  </a:moveTo>
                  <a:cubicBezTo>
                    <a:pt x="36" y="14"/>
                    <a:pt x="36" y="14"/>
                    <a:pt x="36" y="14"/>
                  </a:cubicBezTo>
                  <a:cubicBezTo>
                    <a:pt x="21" y="20"/>
                    <a:pt x="4" y="25"/>
                    <a:pt x="4" y="25"/>
                  </a:cubicBezTo>
                  <a:cubicBezTo>
                    <a:pt x="0" y="17"/>
                    <a:pt x="0" y="17"/>
                    <a:pt x="0" y="17"/>
                  </a:cubicBezTo>
                  <a:cubicBezTo>
                    <a:pt x="0" y="17"/>
                    <a:pt x="18" y="7"/>
                    <a:pt x="30" y="0"/>
                  </a:cubicBezTo>
                  <a:cubicBezTo>
                    <a:pt x="30" y="0"/>
                    <a:pt x="34" y="2"/>
                    <a:pt x="36" y="14"/>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254">
              <a:extLst>
                <a:ext uri="{FF2B5EF4-FFF2-40B4-BE49-F238E27FC236}">
                  <a16:creationId xmlns:a16="http://schemas.microsoft.com/office/drawing/2014/main" id="{D7DFB497-EC2A-6E7F-9536-A3CCB7DC296B}"/>
                </a:ext>
              </a:extLst>
            </p:cNvPr>
            <p:cNvSpPr>
              <a:spLocks/>
            </p:cNvSpPr>
            <p:nvPr/>
          </p:nvSpPr>
          <p:spPr bwMode="auto">
            <a:xfrm>
              <a:off x="8326338" y="2690856"/>
              <a:ext cx="282435" cy="71862"/>
            </a:xfrm>
            <a:custGeom>
              <a:avLst/>
              <a:gdLst>
                <a:gd name="T0" fmla="*/ 169 w 169"/>
                <a:gd name="T1" fmla="*/ 2 h 43"/>
                <a:gd name="T2" fmla="*/ 0 w 169"/>
                <a:gd name="T3" fmla="*/ 0 h 43"/>
                <a:gd name="T4" fmla="*/ 86 w 169"/>
                <a:gd name="T5" fmla="*/ 43 h 43"/>
                <a:gd name="T6" fmla="*/ 169 w 169"/>
                <a:gd name="T7" fmla="*/ 2 h 43"/>
              </a:gdLst>
              <a:ahLst/>
              <a:cxnLst>
                <a:cxn ang="0">
                  <a:pos x="T0" y="T1"/>
                </a:cxn>
                <a:cxn ang="0">
                  <a:pos x="T2" y="T3"/>
                </a:cxn>
                <a:cxn ang="0">
                  <a:pos x="T4" y="T5"/>
                </a:cxn>
                <a:cxn ang="0">
                  <a:pos x="T6" y="T7"/>
                </a:cxn>
              </a:cxnLst>
              <a:rect l="0" t="0" r="r" b="b"/>
              <a:pathLst>
                <a:path w="169" h="43">
                  <a:moveTo>
                    <a:pt x="169" y="2"/>
                  </a:moveTo>
                  <a:lnTo>
                    <a:pt x="0" y="0"/>
                  </a:lnTo>
                  <a:lnTo>
                    <a:pt x="86" y="43"/>
                  </a:lnTo>
                  <a:lnTo>
                    <a:pt x="169" y="2"/>
                  </a:lnTo>
                  <a:close/>
                </a:path>
              </a:pathLst>
            </a:custGeom>
            <a:solidFill>
              <a:srgbClr val="5E5A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255">
              <a:extLst>
                <a:ext uri="{FF2B5EF4-FFF2-40B4-BE49-F238E27FC236}">
                  <a16:creationId xmlns:a16="http://schemas.microsoft.com/office/drawing/2014/main" id="{0FF00EEA-7003-E689-921C-52F45008A72C}"/>
                </a:ext>
              </a:extLst>
            </p:cNvPr>
            <p:cNvSpPr>
              <a:spLocks/>
            </p:cNvSpPr>
            <p:nvPr/>
          </p:nvSpPr>
          <p:spPr bwMode="auto">
            <a:xfrm>
              <a:off x="8456692" y="2694198"/>
              <a:ext cx="152081" cy="68519"/>
            </a:xfrm>
            <a:custGeom>
              <a:avLst/>
              <a:gdLst>
                <a:gd name="T0" fmla="*/ 8 w 91"/>
                <a:gd name="T1" fmla="*/ 41 h 41"/>
                <a:gd name="T2" fmla="*/ 91 w 91"/>
                <a:gd name="T3" fmla="*/ 8 h 41"/>
                <a:gd name="T4" fmla="*/ 91 w 91"/>
                <a:gd name="T5" fmla="*/ 0 h 41"/>
                <a:gd name="T6" fmla="*/ 0 w 91"/>
                <a:gd name="T7" fmla="*/ 31 h 41"/>
                <a:gd name="T8" fmla="*/ 8 w 91"/>
                <a:gd name="T9" fmla="*/ 41 h 41"/>
              </a:gdLst>
              <a:ahLst/>
              <a:cxnLst>
                <a:cxn ang="0">
                  <a:pos x="T0" y="T1"/>
                </a:cxn>
                <a:cxn ang="0">
                  <a:pos x="T2" y="T3"/>
                </a:cxn>
                <a:cxn ang="0">
                  <a:pos x="T4" y="T5"/>
                </a:cxn>
                <a:cxn ang="0">
                  <a:pos x="T6" y="T7"/>
                </a:cxn>
                <a:cxn ang="0">
                  <a:pos x="T8" y="T9"/>
                </a:cxn>
              </a:cxnLst>
              <a:rect l="0" t="0" r="r" b="b"/>
              <a:pathLst>
                <a:path w="91" h="41">
                  <a:moveTo>
                    <a:pt x="8" y="41"/>
                  </a:moveTo>
                  <a:lnTo>
                    <a:pt x="91" y="8"/>
                  </a:lnTo>
                  <a:lnTo>
                    <a:pt x="91" y="0"/>
                  </a:lnTo>
                  <a:lnTo>
                    <a:pt x="0" y="31"/>
                  </a:lnTo>
                  <a:lnTo>
                    <a:pt x="8" y="41"/>
                  </a:lnTo>
                  <a:close/>
                </a:path>
              </a:pathLst>
            </a:custGeom>
            <a:solidFill>
              <a:srgbClr val="8D87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256">
              <a:extLst>
                <a:ext uri="{FF2B5EF4-FFF2-40B4-BE49-F238E27FC236}">
                  <a16:creationId xmlns:a16="http://schemas.microsoft.com/office/drawing/2014/main" id="{A8D0EAE7-AD80-FCBD-C0DC-3A8F1DB536E5}"/>
                </a:ext>
              </a:extLst>
            </p:cNvPr>
            <p:cNvSpPr>
              <a:spLocks/>
            </p:cNvSpPr>
            <p:nvPr/>
          </p:nvSpPr>
          <p:spPr bwMode="auto">
            <a:xfrm>
              <a:off x="8501815" y="2659102"/>
              <a:ext cx="113642" cy="83561"/>
            </a:xfrm>
            <a:custGeom>
              <a:avLst/>
              <a:gdLst>
                <a:gd name="T0" fmla="*/ 25 w 29"/>
                <a:gd name="T1" fmla="*/ 2 h 21"/>
                <a:gd name="T2" fmla="*/ 18 w 29"/>
                <a:gd name="T3" fmla="*/ 0 h 21"/>
                <a:gd name="T4" fmla="*/ 8 w 29"/>
                <a:gd name="T5" fmla="*/ 2 h 21"/>
                <a:gd name="T6" fmla="*/ 1 w 29"/>
                <a:gd name="T7" fmla="*/ 15 h 21"/>
                <a:gd name="T8" fmla="*/ 3 w 29"/>
                <a:gd name="T9" fmla="*/ 16 h 21"/>
                <a:gd name="T10" fmla="*/ 8 w 29"/>
                <a:gd name="T11" fmla="*/ 19 h 21"/>
                <a:gd name="T12" fmla="*/ 16 w 29"/>
                <a:gd name="T13" fmla="*/ 13 h 21"/>
                <a:gd name="T14" fmla="*/ 29 w 29"/>
                <a:gd name="T15" fmla="*/ 9 h 21"/>
                <a:gd name="T16" fmla="*/ 25 w 29"/>
                <a:gd name="T1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1">
                  <a:moveTo>
                    <a:pt x="25" y="2"/>
                  </a:moveTo>
                  <a:cubicBezTo>
                    <a:pt x="25" y="2"/>
                    <a:pt x="21" y="1"/>
                    <a:pt x="18" y="0"/>
                  </a:cubicBezTo>
                  <a:cubicBezTo>
                    <a:pt x="16" y="0"/>
                    <a:pt x="10" y="1"/>
                    <a:pt x="8" y="2"/>
                  </a:cubicBezTo>
                  <a:cubicBezTo>
                    <a:pt x="7" y="4"/>
                    <a:pt x="2" y="14"/>
                    <a:pt x="1" y="15"/>
                  </a:cubicBezTo>
                  <a:cubicBezTo>
                    <a:pt x="0" y="15"/>
                    <a:pt x="1" y="17"/>
                    <a:pt x="3" y="16"/>
                  </a:cubicBezTo>
                  <a:cubicBezTo>
                    <a:pt x="3" y="16"/>
                    <a:pt x="4" y="21"/>
                    <a:pt x="8" y="19"/>
                  </a:cubicBezTo>
                  <a:cubicBezTo>
                    <a:pt x="12" y="17"/>
                    <a:pt x="14" y="14"/>
                    <a:pt x="16" y="13"/>
                  </a:cubicBezTo>
                  <a:cubicBezTo>
                    <a:pt x="18" y="12"/>
                    <a:pt x="29" y="9"/>
                    <a:pt x="29" y="9"/>
                  </a:cubicBezTo>
                  <a:cubicBezTo>
                    <a:pt x="29" y="9"/>
                    <a:pt x="28" y="1"/>
                    <a:pt x="25" y="2"/>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257">
              <a:extLst>
                <a:ext uri="{FF2B5EF4-FFF2-40B4-BE49-F238E27FC236}">
                  <a16:creationId xmlns:a16="http://schemas.microsoft.com/office/drawing/2014/main" id="{4814E7FA-99CB-95C4-45BB-557FE7921507}"/>
                </a:ext>
              </a:extLst>
            </p:cNvPr>
            <p:cNvSpPr>
              <a:spLocks/>
            </p:cNvSpPr>
            <p:nvPr/>
          </p:nvSpPr>
          <p:spPr bwMode="auto">
            <a:xfrm>
              <a:off x="8501815" y="2662444"/>
              <a:ext cx="50136" cy="31753"/>
            </a:xfrm>
            <a:custGeom>
              <a:avLst/>
              <a:gdLst>
                <a:gd name="T0" fmla="*/ 9 w 13"/>
                <a:gd name="T1" fmla="*/ 0 h 8"/>
                <a:gd name="T2" fmla="*/ 6 w 13"/>
                <a:gd name="T3" fmla="*/ 2 h 8"/>
                <a:gd name="T4" fmla="*/ 1 w 13"/>
                <a:gd name="T5" fmla="*/ 6 h 8"/>
                <a:gd name="T6" fmla="*/ 8 w 13"/>
                <a:gd name="T7" fmla="*/ 5 h 8"/>
                <a:gd name="T8" fmla="*/ 9 w 13"/>
                <a:gd name="T9" fmla="*/ 0 h 8"/>
              </a:gdLst>
              <a:ahLst/>
              <a:cxnLst>
                <a:cxn ang="0">
                  <a:pos x="T0" y="T1"/>
                </a:cxn>
                <a:cxn ang="0">
                  <a:pos x="T2" y="T3"/>
                </a:cxn>
                <a:cxn ang="0">
                  <a:pos x="T4" y="T5"/>
                </a:cxn>
                <a:cxn ang="0">
                  <a:pos x="T6" y="T7"/>
                </a:cxn>
                <a:cxn ang="0">
                  <a:pos x="T8" y="T9"/>
                </a:cxn>
              </a:cxnLst>
              <a:rect l="0" t="0" r="r" b="b"/>
              <a:pathLst>
                <a:path w="13" h="8">
                  <a:moveTo>
                    <a:pt x="9" y="0"/>
                  </a:moveTo>
                  <a:cubicBezTo>
                    <a:pt x="9" y="0"/>
                    <a:pt x="6" y="2"/>
                    <a:pt x="6" y="2"/>
                  </a:cubicBezTo>
                  <a:cubicBezTo>
                    <a:pt x="5" y="3"/>
                    <a:pt x="2" y="5"/>
                    <a:pt x="1" y="6"/>
                  </a:cubicBezTo>
                  <a:cubicBezTo>
                    <a:pt x="0" y="6"/>
                    <a:pt x="2" y="8"/>
                    <a:pt x="8" y="5"/>
                  </a:cubicBezTo>
                  <a:cubicBezTo>
                    <a:pt x="13" y="3"/>
                    <a:pt x="9" y="0"/>
                    <a:pt x="9" y="0"/>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258">
              <a:extLst>
                <a:ext uri="{FF2B5EF4-FFF2-40B4-BE49-F238E27FC236}">
                  <a16:creationId xmlns:a16="http://schemas.microsoft.com/office/drawing/2014/main" id="{5BB38121-FB26-0576-70F6-6CB13AB8D7B9}"/>
                </a:ext>
              </a:extLst>
            </p:cNvPr>
            <p:cNvSpPr>
              <a:spLocks/>
            </p:cNvSpPr>
            <p:nvPr/>
          </p:nvSpPr>
          <p:spPr bwMode="auto">
            <a:xfrm>
              <a:off x="8115765" y="2532090"/>
              <a:ext cx="354297" cy="230627"/>
            </a:xfrm>
            <a:custGeom>
              <a:avLst/>
              <a:gdLst>
                <a:gd name="T0" fmla="*/ 212 w 212"/>
                <a:gd name="T1" fmla="*/ 138 h 138"/>
                <a:gd name="T2" fmla="*/ 162 w 212"/>
                <a:gd name="T3" fmla="*/ 0 h 138"/>
                <a:gd name="T4" fmla="*/ 0 w 212"/>
                <a:gd name="T5" fmla="*/ 5 h 138"/>
                <a:gd name="T6" fmla="*/ 48 w 212"/>
                <a:gd name="T7" fmla="*/ 128 h 138"/>
                <a:gd name="T8" fmla="*/ 212 w 212"/>
                <a:gd name="T9" fmla="*/ 138 h 138"/>
              </a:gdLst>
              <a:ahLst/>
              <a:cxnLst>
                <a:cxn ang="0">
                  <a:pos x="T0" y="T1"/>
                </a:cxn>
                <a:cxn ang="0">
                  <a:pos x="T2" y="T3"/>
                </a:cxn>
                <a:cxn ang="0">
                  <a:pos x="T4" y="T5"/>
                </a:cxn>
                <a:cxn ang="0">
                  <a:pos x="T6" y="T7"/>
                </a:cxn>
                <a:cxn ang="0">
                  <a:pos x="T8" y="T9"/>
                </a:cxn>
              </a:cxnLst>
              <a:rect l="0" t="0" r="r" b="b"/>
              <a:pathLst>
                <a:path w="212" h="138">
                  <a:moveTo>
                    <a:pt x="212" y="138"/>
                  </a:moveTo>
                  <a:lnTo>
                    <a:pt x="162" y="0"/>
                  </a:lnTo>
                  <a:lnTo>
                    <a:pt x="0" y="5"/>
                  </a:lnTo>
                  <a:lnTo>
                    <a:pt x="48" y="128"/>
                  </a:lnTo>
                  <a:lnTo>
                    <a:pt x="212" y="138"/>
                  </a:lnTo>
                  <a:close/>
                </a:path>
              </a:pathLst>
            </a:custGeom>
            <a:solidFill>
              <a:srgbClr val="6D68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5" name="Group 64">
            <a:extLst>
              <a:ext uri="{FF2B5EF4-FFF2-40B4-BE49-F238E27FC236}">
                <a16:creationId xmlns:a16="http://schemas.microsoft.com/office/drawing/2014/main" id="{4E136460-F357-63FA-25D3-B4DA0BCB48E7}"/>
              </a:ext>
            </a:extLst>
          </p:cNvPr>
          <p:cNvGrpSpPr/>
          <p:nvPr/>
        </p:nvGrpSpPr>
        <p:grpSpPr>
          <a:xfrm>
            <a:off x="7691120" y="3935269"/>
            <a:ext cx="1971506" cy="1893483"/>
            <a:chOff x="7201118" y="4240069"/>
            <a:chExt cx="1618228" cy="1893483"/>
          </a:xfrm>
        </p:grpSpPr>
        <p:sp>
          <p:nvSpPr>
            <p:cNvPr id="66" name="Freeform 260">
              <a:extLst>
                <a:ext uri="{FF2B5EF4-FFF2-40B4-BE49-F238E27FC236}">
                  <a16:creationId xmlns:a16="http://schemas.microsoft.com/office/drawing/2014/main" id="{D4D9557C-6768-5E7D-8C01-C10B065A5134}"/>
                </a:ext>
              </a:extLst>
            </p:cNvPr>
            <p:cNvSpPr>
              <a:spLocks/>
            </p:cNvSpPr>
            <p:nvPr/>
          </p:nvSpPr>
          <p:spPr bwMode="auto">
            <a:xfrm>
              <a:off x="8115765" y="4901869"/>
              <a:ext cx="71863" cy="111971"/>
            </a:xfrm>
            <a:custGeom>
              <a:avLst/>
              <a:gdLst>
                <a:gd name="T0" fmla="*/ 13 w 18"/>
                <a:gd name="T1" fmla="*/ 2 h 28"/>
                <a:gd name="T2" fmla="*/ 14 w 18"/>
                <a:gd name="T3" fmla="*/ 6 h 28"/>
                <a:gd name="T4" fmla="*/ 16 w 18"/>
                <a:gd name="T5" fmla="*/ 11 h 28"/>
                <a:gd name="T6" fmla="*/ 18 w 18"/>
                <a:gd name="T7" fmla="*/ 18 h 28"/>
                <a:gd name="T8" fmla="*/ 17 w 18"/>
                <a:gd name="T9" fmla="*/ 23 h 28"/>
                <a:gd name="T10" fmla="*/ 17 w 18"/>
                <a:gd name="T11" fmla="*/ 27 h 28"/>
                <a:gd name="T12" fmla="*/ 15 w 18"/>
                <a:gd name="T13" fmla="*/ 25 h 28"/>
                <a:gd name="T14" fmla="*/ 14 w 18"/>
                <a:gd name="T15" fmla="*/ 27 h 28"/>
                <a:gd name="T16" fmla="*/ 12 w 18"/>
                <a:gd name="T17" fmla="*/ 27 h 28"/>
                <a:gd name="T18" fmla="*/ 10 w 18"/>
                <a:gd name="T19" fmla="*/ 28 h 28"/>
                <a:gd name="T20" fmla="*/ 8 w 18"/>
                <a:gd name="T21" fmla="*/ 28 h 28"/>
                <a:gd name="T22" fmla="*/ 6 w 18"/>
                <a:gd name="T23" fmla="*/ 28 h 28"/>
                <a:gd name="T24" fmla="*/ 4 w 18"/>
                <a:gd name="T25" fmla="*/ 27 h 28"/>
                <a:gd name="T26" fmla="*/ 1 w 18"/>
                <a:gd name="T27" fmla="*/ 27 h 28"/>
                <a:gd name="T28" fmla="*/ 0 w 18"/>
                <a:gd name="T29" fmla="*/ 24 h 28"/>
                <a:gd name="T30" fmla="*/ 3 w 18"/>
                <a:gd name="T31" fmla="*/ 11 h 28"/>
                <a:gd name="T32" fmla="*/ 2 w 18"/>
                <a:gd name="T33" fmla="*/ 0 h 28"/>
                <a:gd name="T34" fmla="*/ 13 w 18"/>
                <a:gd name="T35"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8">
                  <a:moveTo>
                    <a:pt x="13" y="2"/>
                  </a:moveTo>
                  <a:cubicBezTo>
                    <a:pt x="13" y="2"/>
                    <a:pt x="14" y="4"/>
                    <a:pt x="14" y="6"/>
                  </a:cubicBezTo>
                  <a:cubicBezTo>
                    <a:pt x="14" y="7"/>
                    <a:pt x="15" y="9"/>
                    <a:pt x="16" y="11"/>
                  </a:cubicBezTo>
                  <a:cubicBezTo>
                    <a:pt x="16" y="12"/>
                    <a:pt x="18" y="17"/>
                    <a:pt x="18" y="18"/>
                  </a:cubicBezTo>
                  <a:cubicBezTo>
                    <a:pt x="18" y="19"/>
                    <a:pt x="17" y="22"/>
                    <a:pt x="17" y="23"/>
                  </a:cubicBezTo>
                  <a:cubicBezTo>
                    <a:pt x="17" y="25"/>
                    <a:pt x="18" y="27"/>
                    <a:pt x="17" y="27"/>
                  </a:cubicBezTo>
                  <a:cubicBezTo>
                    <a:pt x="16" y="27"/>
                    <a:pt x="15" y="25"/>
                    <a:pt x="15" y="25"/>
                  </a:cubicBezTo>
                  <a:cubicBezTo>
                    <a:pt x="15" y="25"/>
                    <a:pt x="15" y="26"/>
                    <a:pt x="14" y="27"/>
                  </a:cubicBezTo>
                  <a:cubicBezTo>
                    <a:pt x="12" y="28"/>
                    <a:pt x="12" y="27"/>
                    <a:pt x="12" y="27"/>
                  </a:cubicBezTo>
                  <a:cubicBezTo>
                    <a:pt x="12" y="27"/>
                    <a:pt x="11" y="28"/>
                    <a:pt x="10" y="28"/>
                  </a:cubicBezTo>
                  <a:cubicBezTo>
                    <a:pt x="8" y="28"/>
                    <a:pt x="8" y="28"/>
                    <a:pt x="8" y="28"/>
                  </a:cubicBezTo>
                  <a:cubicBezTo>
                    <a:pt x="8" y="28"/>
                    <a:pt x="7" y="28"/>
                    <a:pt x="6" y="28"/>
                  </a:cubicBezTo>
                  <a:cubicBezTo>
                    <a:pt x="4" y="28"/>
                    <a:pt x="4" y="27"/>
                    <a:pt x="4" y="27"/>
                  </a:cubicBezTo>
                  <a:cubicBezTo>
                    <a:pt x="4" y="27"/>
                    <a:pt x="2" y="27"/>
                    <a:pt x="1" y="27"/>
                  </a:cubicBezTo>
                  <a:cubicBezTo>
                    <a:pt x="1" y="26"/>
                    <a:pt x="1" y="25"/>
                    <a:pt x="0" y="24"/>
                  </a:cubicBezTo>
                  <a:cubicBezTo>
                    <a:pt x="0" y="23"/>
                    <a:pt x="0" y="16"/>
                    <a:pt x="3" y="11"/>
                  </a:cubicBezTo>
                  <a:cubicBezTo>
                    <a:pt x="5" y="5"/>
                    <a:pt x="2" y="0"/>
                    <a:pt x="2" y="0"/>
                  </a:cubicBezTo>
                  <a:lnTo>
                    <a:pt x="13" y="2"/>
                  </a:ln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261">
              <a:extLst>
                <a:ext uri="{FF2B5EF4-FFF2-40B4-BE49-F238E27FC236}">
                  <a16:creationId xmlns:a16="http://schemas.microsoft.com/office/drawing/2014/main" id="{132A8807-9A9A-5F1C-26CA-DEB9437DFEDC}"/>
                </a:ext>
              </a:extLst>
            </p:cNvPr>
            <p:cNvSpPr>
              <a:spLocks/>
            </p:cNvSpPr>
            <p:nvPr/>
          </p:nvSpPr>
          <p:spPr bwMode="auto">
            <a:xfrm>
              <a:off x="8112422" y="4962033"/>
              <a:ext cx="63506" cy="60164"/>
            </a:xfrm>
            <a:custGeom>
              <a:avLst/>
              <a:gdLst>
                <a:gd name="T0" fmla="*/ 16 w 16"/>
                <a:gd name="T1" fmla="*/ 10 h 15"/>
                <a:gd name="T2" fmla="*/ 15 w 16"/>
                <a:gd name="T3" fmla="*/ 2 h 15"/>
                <a:gd name="T4" fmla="*/ 13 w 16"/>
                <a:gd name="T5" fmla="*/ 3 h 15"/>
                <a:gd name="T6" fmla="*/ 11 w 16"/>
                <a:gd name="T7" fmla="*/ 0 h 15"/>
                <a:gd name="T8" fmla="*/ 9 w 16"/>
                <a:gd name="T9" fmla="*/ 3 h 15"/>
                <a:gd name="T10" fmla="*/ 7 w 16"/>
                <a:gd name="T11" fmla="*/ 1 h 15"/>
                <a:gd name="T12" fmla="*/ 5 w 16"/>
                <a:gd name="T13" fmla="*/ 4 h 15"/>
                <a:gd name="T14" fmla="*/ 2 w 16"/>
                <a:gd name="T15" fmla="*/ 4 h 15"/>
                <a:gd name="T16" fmla="*/ 2 w 16"/>
                <a:gd name="T17" fmla="*/ 12 h 15"/>
                <a:gd name="T18" fmla="*/ 5 w 16"/>
                <a:gd name="T19" fmla="*/ 12 h 15"/>
                <a:gd name="T20" fmla="*/ 9 w 16"/>
                <a:gd name="T21" fmla="*/ 13 h 15"/>
                <a:gd name="T22" fmla="*/ 13 w 16"/>
                <a:gd name="T23" fmla="*/ 12 h 15"/>
                <a:gd name="T24" fmla="*/ 16 w 16"/>
                <a:gd name="T25"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5">
                  <a:moveTo>
                    <a:pt x="16" y="10"/>
                  </a:moveTo>
                  <a:cubicBezTo>
                    <a:pt x="16" y="10"/>
                    <a:pt x="16" y="3"/>
                    <a:pt x="15" y="2"/>
                  </a:cubicBezTo>
                  <a:cubicBezTo>
                    <a:pt x="13" y="0"/>
                    <a:pt x="13" y="3"/>
                    <a:pt x="13" y="3"/>
                  </a:cubicBezTo>
                  <a:cubicBezTo>
                    <a:pt x="13" y="3"/>
                    <a:pt x="13" y="0"/>
                    <a:pt x="11" y="0"/>
                  </a:cubicBezTo>
                  <a:cubicBezTo>
                    <a:pt x="9" y="0"/>
                    <a:pt x="9" y="3"/>
                    <a:pt x="9" y="3"/>
                  </a:cubicBezTo>
                  <a:cubicBezTo>
                    <a:pt x="9" y="3"/>
                    <a:pt x="9" y="1"/>
                    <a:pt x="7" y="1"/>
                  </a:cubicBezTo>
                  <a:cubicBezTo>
                    <a:pt x="5" y="1"/>
                    <a:pt x="5" y="4"/>
                    <a:pt x="5" y="4"/>
                  </a:cubicBezTo>
                  <a:cubicBezTo>
                    <a:pt x="5" y="4"/>
                    <a:pt x="3" y="2"/>
                    <a:pt x="2" y="4"/>
                  </a:cubicBezTo>
                  <a:cubicBezTo>
                    <a:pt x="0" y="7"/>
                    <a:pt x="2" y="12"/>
                    <a:pt x="2" y="12"/>
                  </a:cubicBezTo>
                  <a:cubicBezTo>
                    <a:pt x="2" y="12"/>
                    <a:pt x="3" y="13"/>
                    <a:pt x="5" y="12"/>
                  </a:cubicBezTo>
                  <a:cubicBezTo>
                    <a:pt x="5" y="12"/>
                    <a:pt x="6" y="15"/>
                    <a:pt x="9" y="13"/>
                  </a:cubicBezTo>
                  <a:cubicBezTo>
                    <a:pt x="9" y="13"/>
                    <a:pt x="12" y="15"/>
                    <a:pt x="13" y="12"/>
                  </a:cubicBezTo>
                  <a:cubicBezTo>
                    <a:pt x="13" y="12"/>
                    <a:pt x="16" y="13"/>
                    <a:pt x="16" y="10"/>
                  </a:cubicBezTo>
                  <a:close/>
                </a:path>
              </a:pathLst>
            </a:custGeom>
            <a:solidFill>
              <a:srgbClr val="C899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262">
              <a:extLst>
                <a:ext uri="{FF2B5EF4-FFF2-40B4-BE49-F238E27FC236}">
                  <a16:creationId xmlns:a16="http://schemas.microsoft.com/office/drawing/2014/main" id="{3F0372A9-6712-E69E-B7DE-840C8C9687B6}"/>
                </a:ext>
              </a:extLst>
            </p:cNvPr>
            <p:cNvSpPr>
              <a:spLocks/>
            </p:cNvSpPr>
            <p:nvPr/>
          </p:nvSpPr>
          <p:spPr bwMode="auto">
            <a:xfrm>
              <a:off x="8120779" y="4474039"/>
              <a:ext cx="147067" cy="467939"/>
            </a:xfrm>
            <a:custGeom>
              <a:avLst/>
              <a:gdLst>
                <a:gd name="T0" fmla="*/ 34 w 37"/>
                <a:gd name="T1" fmla="*/ 16 h 118"/>
                <a:gd name="T2" fmla="*/ 19 w 37"/>
                <a:gd name="T3" fmla="*/ 67 h 118"/>
                <a:gd name="T4" fmla="*/ 14 w 37"/>
                <a:gd name="T5" fmla="*/ 114 h 118"/>
                <a:gd name="T6" fmla="*/ 0 w 37"/>
                <a:gd name="T7" fmla="*/ 118 h 118"/>
                <a:gd name="T8" fmla="*/ 2 w 37"/>
                <a:gd name="T9" fmla="*/ 64 h 118"/>
                <a:gd name="T10" fmla="*/ 22 w 37"/>
                <a:gd name="T11" fmla="*/ 2 h 118"/>
                <a:gd name="T12" fmla="*/ 31 w 37"/>
                <a:gd name="T13" fmla="*/ 5 h 118"/>
                <a:gd name="T14" fmla="*/ 34 w 37"/>
                <a:gd name="T15" fmla="*/ 16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18">
                  <a:moveTo>
                    <a:pt x="34" y="16"/>
                  </a:moveTo>
                  <a:cubicBezTo>
                    <a:pt x="34" y="16"/>
                    <a:pt x="23" y="53"/>
                    <a:pt x="19" y="67"/>
                  </a:cubicBezTo>
                  <a:cubicBezTo>
                    <a:pt x="18" y="71"/>
                    <a:pt x="15" y="112"/>
                    <a:pt x="14" y="114"/>
                  </a:cubicBezTo>
                  <a:cubicBezTo>
                    <a:pt x="14" y="116"/>
                    <a:pt x="0" y="118"/>
                    <a:pt x="0" y="118"/>
                  </a:cubicBezTo>
                  <a:cubicBezTo>
                    <a:pt x="0" y="118"/>
                    <a:pt x="1" y="67"/>
                    <a:pt x="2" y="64"/>
                  </a:cubicBezTo>
                  <a:cubicBezTo>
                    <a:pt x="2" y="61"/>
                    <a:pt x="17" y="4"/>
                    <a:pt x="22" y="2"/>
                  </a:cubicBezTo>
                  <a:cubicBezTo>
                    <a:pt x="25" y="0"/>
                    <a:pt x="27" y="2"/>
                    <a:pt x="31" y="5"/>
                  </a:cubicBezTo>
                  <a:cubicBezTo>
                    <a:pt x="37" y="9"/>
                    <a:pt x="34" y="16"/>
                    <a:pt x="34" y="16"/>
                  </a:cubicBezTo>
                  <a:close/>
                </a:path>
              </a:pathLst>
            </a:custGeom>
            <a:solidFill>
              <a:srgbClr val="414E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263">
              <a:extLst>
                <a:ext uri="{FF2B5EF4-FFF2-40B4-BE49-F238E27FC236}">
                  <a16:creationId xmlns:a16="http://schemas.microsoft.com/office/drawing/2014/main" id="{439042FF-A66B-9EFF-14C5-7EFFBB3F2047}"/>
                </a:ext>
              </a:extLst>
            </p:cNvPr>
            <p:cNvSpPr>
              <a:spLocks/>
            </p:cNvSpPr>
            <p:nvPr/>
          </p:nvSpPr>
          <p:spPr bwMode="auto">
            <a:xfrm>
              <a:off x="8683977" y="4266808"/>
              <a:ext cx="106958" cy="71862"/>
            </a:xfrm>
            <a:custGeom>
              <a:avLst/>
              <a:gdLst>
                <a:gd name="T0" fmla="*/ 2 w 64"/>
                <a:gd name="T1" fmla="*/ 43 h 43"/>
                <a:gd name="T2" fmla="*/ 0 w 64"/>
                <a:gd name="T3" fmla="*/ 38 h 43"/>
                <a:gd name="T4" fmla="*/ 62 w 64"/>
                <a:gd name="T5" fmla="*/ 0 h 43"/>
                <a:gd name="T6" fmla="*/ 64 w 64"/>
                <a:gd name="T7" fmla="*/ 5 h 43"/>
                <a:gd name="T8" fmla="*/ 2 w 64"/>
                <a:gd name="T9" fmla="*/ 43 h 43"/>
              </a:gdLst>
              <a:ahLst/>
              <a:cxnLst>
                <a:cxn ang="0">
                  <a:pos x="T0" y="T1"/>
                </a:cxn>
                <a:cxn ang="0">
                  <a:pos x="T2" y="T3"/>
                </a:cxn>
                <a:cxn ang="0">
                  <a:pos x="T4" y="T5"/>
                </a:cxn>
                <a:cxn ang="0">
                  <a:pos x="T6" y="T7"/>
                </a:cxn>
                <a:cxn ang="0">
                  <a:pos x="T8" y="T9"/>
                </a:cxn>
              </a:cxnLst>
              <a:rect l="0" t="0" r="r" b="b"/>
              <a:pathLst>
                <a:path w="64" h="43">
                  <a:moveTo>
                    <a:pt x="2" y="43"/>
                  </a:moveTo>
                  <a:lnTo>
                    <a:pt x="0" y="38"/>
                  </a:lnTo>
                  <a:lnTo>
                    <a:pt x="62" y="0"/>
                  </a:lnTo>
                  <a:lnTo>
                    <a:pt x="64" y="5"/>
                  </a:lnTo>
                  <a:lnTo>
                    <a:pt x="2" y="43"/>
                  </a:lnTo>
                  <a:close/>
                </a:path>
              </a:pathLst>
            </a:custGeom>
            <a:solidFill>
              <a:srgbClr val="77A3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264">
              <a:extLst>
                <a:ext uri="{FF2B5EF4-FFF2-40B4-BE49-F238E27FC236}">
                  <a16:creationId xmlns:a16="http://schemas.microsoft.com/office/drawing/2014/main" id="{88AA9144-05D0-35EA-5C1B-933F3A16C89B}"/>
                </a:ext>
              </a:extLst>
            </p:cNvPr>
            <p:cNvSpPr>
              <a:spLocks/>
            </p:cNvSpPr>
            <p:nvPr/>
          </p:nvSpPr>
          <p:spPr bwMode="auto">
            <a:xfrm>
              <a:off x="8727429" y="4271822"/>
              <a:ext cx="75205" cy="81889"/>
            </a:xfrm>
            <a:custGeom>
              <a:avLst/>
              <a:gdLst>
                <a:gd name="T0" fmla="*/ 19 w 19"/>
                <a:gd name="T1" fmla="*/ 8 h 21"/>
                <a:gd name="T2" fmla="*/ 18 w 19"/>
                <a:gd name="T3" fmla="*/ 10 h 21"/>
                <a:gd name="T4" fmla="*/ 17 w 19"/>
                <a:gd name="T5" fmla="*/ 12 h 21"/>
                <a:gd name="T6" fmla="*/ 16 w 19"/>
                <a:gd name="T7" fmla="*/ 13 h 21"/>
                <a:gd name="T8" fmla="*/ 14 w 19"/>
                <a:gd name="T9" fmla="*/ 16 h 21"/>
                <a:gd name="T10" fmla="*/ 8 w 19"/>
                <a:gd name="T11" fmla="*/ 21 h 21"/>
                <a:gd name="T12" fmla="*/ 4 w 19"/>
                <a:gd name="T13" fmla="*/ 18 h 21"/>
                <a:gd name="T14" fmla="*/ 0 w 19"/>
                <a:gd name="T15" fmla="*/ 16 h 21"/>
                <a:gd name="T16" fmla="*/ 3 w 19"/>
                <a:gd name="T17" fmla="*/ 4 h 21"/>
                <a:gd name="T18" fmla="*/ 4 w 19"/>
                <a:gd name="T19" fmla="*/ 4 h 21"/>
                <a:gd name="T20" fmla="*/ 6 w 19"/>
                <a:gd name="T21" fmla="*/ 2 h 21"/>
                <a:gd name="T22" fmla="*/ 9 w 19"/>
                <a:gd name="T23" fmla="*/ 1 h 21"/>
                <a:gd name="T24" fmla="*/ 11 w 19"/>
                <a:gd name="T25" fmla="*/ 2 h 21"/>
                <a:gd name="T26" fmla="*/ 14 w 19"/>
                <a:gd name="T27" fmla="*/ 4 h 21"/>
                <a:gd name="T28" fmla="*/ 17 w 19"/>
                <a:gd name="T29" fmla="*/ 6 h 21"/>
                <a:gd name="T30" fmla="*/ 19 w 19"/>
                <a:gd name="T31"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9" y="8"/>
                  </a:moveTo>
                  <a:cubicBezTo>
                    <a:pt x="19" y="8"/>
                    <a:pt x="18" y="10"/>
                    <a:pt x="18" y="10"/>
                  </a:cubicBezTo>
                  <a:cubicBezTo>
                    <a:pt x="18" y="10"/>
                    <a:pt x="17" y="11"/>
                    <a:pt x="17" y="12"/>
                  </a:cubicBezTo>
                  <a:cubicBezTo>
                    <a:pt x="16" y="13"/>
                    <a:pt x="16" y="13"/>
                    <a:pt x="16" y="13"/>
                  </a:cubicBezTo>
                  <a:cubicBezTo>
                    <a:pt x="16" y="13"/>
                    <a:pt x="15" y="15"/>
                    <a:pt x="14" y="16"/>
                  </a:cubicBezTo>
                  <a:cubicBezTo>
                    <a:pt x="13" y="17"/>
                    <a:pt x="8" y="21"/>
                    <a:pt x="8" y="21"/>
                  </a:cubicBezTo>
                  <a:cubicBezTo>
                    <a:pt x="4" y="18"/>
                    <a:pt x="4" y="18"/>
                    <a:pt x="4" y="18"/>
                  </a:cubicBezTo>
                  <a:cubicBezTo>
                    <a:pt x="0" y="16"/>
                    <a:pt x="0" y="16"/>
                    <a:pt x="0" y="16"/>
                  </a:cubicBezTo>
                  <a:cubicBezTo>
                    <a:pt x="0" y="16"/>
                    <a:pt x="2" y="6"/>
                    <a:pt x="3" y="4"/>
                  </a:cubicBezTo>
                  <a:cubicBezTo>
                    <a:pt x="4" y="4"/>
                    <a:pt x="4" y="4"/>
                    <a:pt x="4" y="4"/>
                  </a:cubicBezTo>
                  <a:cubicBezTo>
                    <a:pt x="4" y="3"/>
                    <a:pt x="6" y="3"/>
                    <a:pt x="6" y="2"/>
                  </a:cubicBezTo>
                  <a:cubicBezTo>
                    <a:pt x="6" y="2"/>
                    <a:pt x="9" y="0"/>
                    <a:pt x="9" y="1"/>
                  </a:cubicBezTo>
                  <a:cubicBezTo>
                    <a:pt x="10" y="1"/>
                    <a:pt x="11" y="1"/>
                    <a:pt x="11" y="2"/>
                  </a:cubicBezTo>
                  <a:cubicBezTo>
                    <a:pt x="11" y="2"/>
                    <a:pt x="13" y="3"/>
                    <a:pt x="14" y="4"/>
                  </a:cubicBezTo>
                  <a:cubicBezTo>
                    <a:pt x="14" y="4"/>
                    <a:pt x="16" y="5"/>
                    <a:pt x="17" y="6"/>
                  </a:cubicBezTo>
                  <a:cubicBezTo>
                    <a:pt x="17" y="6"/>
                    <a:pt x="19" y="7"/>
                    <a:pt x="19" y="8"/>
                  </a:cubicBezTo>
                  <a:close/>
                </a:path>
              </a:pathLst>
            </a:custGeom>
            <a:solidFill>
              <a:srgbClr val="DDA8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265">
              <a:extLst>
                <a:ext uri="{FF2B5EF4-FFF2-40B4-BE49-F238E27FC236}">
                  <a16:creationId xmlns:a16="http://schemas.microsoft.com/office/drawing/2014/main" id="{4A656674-F49E-43D7-CD46-9645B5F49F79}"/>
                </a:ext>
              </a:extLst>
            </p:cNvPr>
            <p:cNvSpPr>
              <a:spLocks/>
            </p:cNvSpPr>
            <p:nvPr/>
          </p:nvSpPr>
          <p:spPr bwMode="auto">
            <a:xfrm>
              <a:off x="8164231" y="5536930"/>
              <a:ext cx="55151" cy="45122"/>
            </a:xfrm>
            <a:custGeom>
              <a:avLst/>
              <a:gdLst>
                <a:gd name="T0" fmla="*/ 14 w 14"/>
                <a:gd name="T1" fmla="*/ 1 h 11"/>
                <a:gd name="T2" fmla="*/ 13 w 14"/>
                <a:gd name="T3" fmla="*/ 10 h 11"/>
                <a:gd name="T4" fmla="*/ 1 w 14"/>
                <a:gd name="T5" fmla="*/ 9 h 11"/>
                <a:gd name="T6" fmla="*/ 0 w 14"/>
                <a:gd name="T7" fmla="*/ 1 h 11"/>
                <a:gd name="T8" fmla="*/ 14 w 14"/>
                <a:gd name="T9" fmla="*/ 1 h 11"/>
              </a:gdLst>
              <a:ahLst/>
              <a:cxnLst>
                <a:cxn ang="0">
                  <a:pos x="T0" y="T1"/>
                </a:cxn>
                <a:cxn ang="0">
                  <a:pos x="T2" y="T3"/>
                </a:cxn>
                <a:cxn ang="0">
                  <a:pos x="T4" y="T5"/>
                </a:cxn>
                <a:cxn ang="0">
                  <a:pos x="T6" y="T7"/>
                </a:cxn>
                <a:cxn ang="0">
                  <a:pos x="T8" y="T9"/>
                </a:cxn>
              </a:cxnLst>
              <a:rect l="0" t="0" r="r" b="b"/>
              <a:pathLst>
                <a:path w="14" h="11">
                  <a:moveTo>
                    <a:pt x="14" y="1"/>
                  </a:moveTo>
                  <a:cubicBezTo>
                    <a:pt x="14" y="1"/>
                    <a:pt x="13" y="9"/>
                    <a:pt x="13" y="10"/>
                  </a:cubicBezTo>
                  <a:cubicBezTo>
                    <a:pt x="12" y="11"/>
                    <a:pt x="1" y="9"/>
                    <a:pt x="1" y="9"/>
                  </a:cubicBezTo>
                  <a:cubicBezTo>
                    <a:pt x="0" y="1"/>
                    <a:pt x="0" y="1"/>
                    <a:pt x="0" y="1"/>
                  </a:cubicBezTo>
                  <a:cubicBezTo>
                    <a:pt x="0" y="1"/>
                    <a:pt x="12" y="0"/>
                    <a:pt x="14" y="1"/>
                  </a:cubicBezTo>
                  <a:close/>
                </a:path>
              </a:pathLst>
            </a:custGeom>
            <a:solidFill>
              <a:srgbClr val="464A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266">
              <a:extLst>
                <a:ext uri="{FF2B5EF4-FFF2-40B4-BE49-F238E27FC236}">
                  <a16:creationId xmlns:a16="http://schemas.microsoft.com/office/drawing/2014/main" id="{66962E2E-7166-5377-F618-4321D8B77CDD}"/>
                </a:ext>
              </a:extLst>
            </p:cNvPr>
            <p:cNvSpPr>
              <a:spLocks/>
            </p:cNvSpPr>
            <p:nvPr/>
          </p:nvSpPr>
          <p:spPr bwMode="auto">
            <a:xfrm>
              <a:off x="8152532" y="5570354"/>
              <a:ext cx="153752" cy="75204"/>
            </a:xfrm>
            <a:custGeom>
              <a:avLst/>
              <a:gdLst>
                <a:gd name="T0" fmla="*/ 16 w 39"/>
                <a:gd name="T1" fmla="*/ 1 h 19"/>
                <a:gd name="T2" fmla="*/ 23 w 39"/>
                <a:gd name="T3" fmla="*/ 7 h 19"/>
                <a:gd name="T4" fmla="*/ 33 w 39"/>
                <a:gd name="T5" fmla="*/ 11 h 19"/>
                <a:gd name="T6" fmla="*/ 25 w 39"/>
                <a:gd name="T7" fmla="*/ 18 h 19"/>
                <a:gd name="T8" fmla="*/ 2 w 39"/>
                <a:gd name="T9" fmla="*/ 17 h 19"/>
                <a:gd name="T10" fmla="*/ 4 w 39"/>
                <a:gd name="T11" fmla="*/ 0 h 19"/>
                <a:gd name="T12" fmla="*/ 16 w 39"/>
                <a:gd name="T13" fmla="*/ 1 h 19"/>
              </a:gdLst>
              <a:ahLst/>
              <a:cxnLst>
                <a:cxn ang="0">
                  <a:pos x="T0" y="T1"/>
                </a:cxn>
                <a:cxn ang="0">
                  <a:pos x="T2" y="T3"/>
                </a:cxn>
                <a:cxn ang="0">
                  <a:pos x="T4" y="T5"/>
                </a:cxn>
                <a:cxn ang="0">
                  <a:pos x="T6" y="T7"/>
                </a:cxn>
                <a:cxn ang="0">
                  <a:pos x="T8" y="T9"/>
                </a:cxn>
                <a:cxn ang="0">
                  <a:pos x="T10" y="T11"/>
                </a:cxn>
                <a:cxn ang="0">
                  <a:pos x="T12" y="T13"/>
                </a:cxn>
              </a:cxnLst>
              <a:rect l="0" t="0" r="r" b="b"/>
              <a:pathLst>
                <a:path w="39" h="19">
                  <a:moveTo>
                    <a:pt x="16" y="1"/>
                  </a:moveTo>
                  <a:cubicBezTo>
                    <a:pt x="16" y="1"/>
                    <a:pt x="19" y="5"/>
                    <a:pt x="23" y="7"/>
                  </a:cubicBezTo>
                  <a:cubicBezTo>
                    <a:pt x="26" y="9"/>
                    <a:pt x="31" y="9"/>
                    <a:pt x="33" y="11"/>
                  </a:cubicBezTo>
                  <a:cubicBezTo>
                    <a:pt x="35" y="13"/>
                    <a:pt x="39" y="19"/>
                    <a:pt x="25" y="18"/>
                  </a:cubicBezTo>
                  <a:cubicBezTo>
                    <a:pt x="10" y="18"/>
                    <a:pt x="4" y="19"/>
                    <a:pt x="2" y="17"/>
                  </a:cubicBezTo>
                  <a:cubicBezTo>
                    <a:pt x="0" y="15"/>
                    <a:pt x="4" y="0"/>
                    <a:pt x="4" y="0"/>
                  </a:cubicBezTo>
                  <a:cubicBezTo>
                    <a:pt x="4" y="0"/>
                    <a:pt x="8" y="1"/>
                    <a:pt x="16" y="1"/>
                  </a:cubicBezTo>
                  <a:close/>
                </a:path>
              </a:pathLst>
            </a:custGeom>
            <a:solidFill>
              <a:srgbClr val="2F30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267">
              <a:extLst>
                <a:ext uri="{FF2B5EF4-FFF2-40B4-BE49-F238E27FC236}">
                  <a16:creationId xmlns:a16="http://schemas.microsoft.com/office/drawing/2014/main" id="{5BEF2E41-441C-FBF4-66C0-4961E6A5A0FF}"/>
                </a:ext>
              </a:extLst>
            </p:cNvPr>
            <p:cNvSpPr>
              <a:spLocks/>
            </p:cNvSpPr>
            <p:nvPr/>
          </p:nvSpPr>
          <p:spPr bwMode="auto">
            <a:xfrm>
              <a:off x="8481761" y="5536930"/>
              <a:ext cx="55151" cy="45122"/>
            </a:xfrm>
            <a:custGeom>
              <a:avLst/>
              <a:gdLst>
                <a:gd name="T0" fmla="*/ 14 w 14"/>
                <a:gd name="T1" fmla="*/ 1 h 11"/>
                <a:gd name="T2" fmla="*/ 12 w 14"/>
                <a:gd name="T3" fmla="*/ 10 h 11"/>
                <a:gd name="T4" fmla="*/ 1 w 14"/>
                <a:gd name="T5" fmla="*/ 9 h 11"/>
                <a:gd name="T6" fmla="*/ 0 w 14"/>
                <a:gd name="T7" fmla="*/ 1 h 11"/>
                <a:gd name="T8" fmla="*/ 14 w 14"/>
                <a:gd name="T9" fmla="*/ 1 h 11"/>
              </a:gdLst>
              <a:ahLst/>
              <a:cxnLst>
                <a:cxn ang="0">
                  <a:pos x="T0" y="T1"/>
                </a:cxn>
                <a:cxn ang="0">
                  <a:pos x="T2" y="T3"/>
                </a:cxn>
                <a:cxn ang="0">
                  <a:pos x="T4" y="T5"/>
                </a:cxn>
                <a:cxn ang="0">
                  <a:pos x="T6" y="T7"/>
                </a:cxn>
                <a:cxn ang="0">
                  <a:pos x="T8" y="T9"/>
                </a:cxn>
              </a:cxnLst>
              <a:rect l="0" t="0" r="r" b="b"/>
              <a:pathLst>
                <a:path w="14" h="11">
                  <a:moveTo>
                    <a:pt x="14" y="1"/>
                  </a:moveTo>
                  <a:cubicBezTo>
                    <a:pt x="14" y="1"/>
                    <a:pt x="13" y="9"/>
                    <a:pt x="12" y="10"/>
                  </a:cubicBezTo>
                  <a:cubicBezTo>
                    <a:pt x="12" y="11"/>
                    <a:pt x="1" y="9"/>
                    <a:pt x="1" y="9"/>
                  </a:cubicBezTo>
                  <a:cubicBezTo>
                    <a:pt x="0" y="1"/>
                    <a:pt x="0" y="1"/>
                    <a:pt x="0" y="1"/>
                  </a:cubicBezTo>
                  <a:cubicBezTo>
                    <a:pt x="0" y="1"/>
                    <a:pt x="12" y="0"/>
                    <a:pt x="14" y="1"/>
                  </a:cubicBezTo>
                  <a:close/>
                </a:path>
              </a:pathLst>
            </a:custGeom>
            <a:solidFill>
              <a:srgbClr val="464A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268">
              <a:extLst>
                <a:ext uri="{FF2B5EF4-FFF2-40B4-BE49-F238E27FC236}">
                  <a16:creationId xmlns:a16="http://schemas.microsoft.com/office/drawing/2014/main" id="{3164BFF0-0990-A6E2-6A79-E1388000BE3E}"/>
                </a:ext>
              </a:extLst>
            </p:cNvPr>
            <p:cNvSpPr>
              <a:spLocks/>
            </p:cNvSpPr>
            <p:nvPr/>
          </p:nvSpPr>
          <p:spPr bwMode="auto">
            <a:xfrm>
              <a:off x="8470062" y="5570354"/>
              <a:ext cx="173806" cy="75204"/>
            </a:xfrm>
            <a:custGeom>
              <a:avLst/>
              <a:gdLst>
                <a:gd name="T0" fmla="*/ 16 w 44"/>
                <a:gd name="T1" fmla="*/ 1 h 19"/>
                <a:gd name="T2" fmla="*/ 23 w 44"/>
                <a:gd name="T3" fmla="*/ 7 h 19"/>
                <a:gd name="T4" fmla="*/ 41 w 44"/>
                <a:gd name="T5" fmla="*/ 12 h 19"/>
                <a:gd name="T6" fmla="*/ 24 w 44"/>
                <a:gd name="T7" fmla="*/ 18 h 19"/>
                <a:gd name="T8" fmla="*/ 2 w 44"/>
                <a:gd name="T9" fmla="*/ 17 h 19"/>
                <a:gd name="T10" fmla="*/ 4 w 44"/>
                <a:gd name="T11" fmla="*/ 0 h 19"/>
                <a:gd name="T12" fmla="*/ 16 w 44"/>
                <a:gd name="T13" fmla="*/ 1 h 19"/>
              </a:gdLst>
              <a:ahLst/>
              <a:cxnLst>
                <a:cxn ang="0">
                  <a:pos x="T0" y="T1"/>
                </a:cxn>
                <a:cxn ang="0">
                  <a:pos x="T2" y="T3"/>
                </a:cxn>
                <a:cxn ang="0">
                  <a:pos x="T4" y="T5"/>
                </a:cxn>
                <a:cxn ang="0">
                  <a:pos x="T6" y="T7"/>
                </a:cxn>
                <a:cxn ang="0">
                  <a:pos x="T8" y="T9"/>
                </a:cxn>
                <a:cxn ang="0">
                  <a:pos x="T10" y="T11"/>
                </a:cxn>
                <a:cxn ang="0">
                  <a:pos x="T12" y="T13"/>
                </a:cxn>
              </a:cxnLst>
              <a:rect l="0" t="0" r="r" b="b"/>
              <a:pathLst>
                <a:path w="44" h="19">
                  <a:moveTo>
                    <a:pt x="16" y="1"/>
                  </a:moveTo>
                  <a:cubicBezTo>
                    <a:pt x="16" y="1"/>
                    <a:pt x="19" y="5"/>
                    <a:pt x="23" y="7"/>
                  </a:cubicBezTo>
                  <a:cubicBezTo>
                    <a:pt x="26" y="9"/>
                    <a:pt x="39" y="10"/>
                    <a:pt x="41" y="12"/>
                  </a:cubicBezTo>
                  <a:cubicBezTo>
                    <a:pt x="42" y="13"/>
                    <a:pt x="44" y="19"/>
                    <a:pt x="24" y="18"/>
                  </a:cubicBezTo>
                  <a:cubicBezTo>
                    <a:pt x="10" y="18"/>
                    <a:pt x="3" y="19"/>
                    <a:pt x="2" y="17"/>
                  </a:cubicBezTo>
                  <a:cubicBezTo>
                    <a:pt x="0" y="15"/>
                    <a:pt x="4" y="0"/>
                    <a:pt x="4" y="0"/>
                  </a:cubicBezTo>
                  <a:cubicBezTo>
                    <a:pt x="4" y="0"/>
                    <a:pt x="7" y="1"/>
                    <a:pt x="16" y="1"/>
                  </a:cubicBezTo>
                  <a:close/>
                </a:path>
              </a:pathLst>
            </a:custGeom>
            <a:solidFill>
              <a:srgbClr val="2F30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269">
              <a:extLst>
                <a:ext uri="{FF2B5EF4-FFF2-40B4-BE49-F238E27FC236}">
                  <a16:creationId xmlns:a16="http://schemas.microsoft.com/office/drawing/2014/main" id="{802C2172-1551-A85C-07E4-774475FA3111}"/>
                </a:ext>
              </a:extLst>
            </p:cNvPr>
            <p:cNvSpPr>
              <a:spLocks/>
            </p:cNvSpPr>
            <p:nvPr/>
          </p:nvSpPr>
          <p:spPr bwMode="auto">
            <a:xfrm>
              <a:off x="8155874" y="4826665"/>
              <a:ext cx="202217" cy="743689"/>
            </a:xfrm>
            <a:custGeom>
              <a:avLst/>
              <a:gdLst>
                <a:gd name="T0" fmla="*/ 25 w 51"/>
                <a:gd name="T1" fmla="*/ 0 h 187"/>
                <a:gd name="T2" fmla="*/ 15 w 51"/>
                <a:gd name="T3" fmla="*/ 31 h 187"/>
                <a:gd name="T4" fmla="*/ 10 w 51"/>
                <a:gd name="T5" fmla="*/ 79 h 187"/>
                <a:gd name="T6" fmla="*/ 1 w 51"/>
                <a:gd name="T7" fmla="*/ 147 h 187"/>
                <a:gd name="T8" fmla="*/ 2 w 51"/>
                <a:gd name="T9" fmla="*/ 186 h 187"/>
                <a:gd name="T10" fmla="*/ 16 w 51"/>
                <a:gd name="T11" fmla="*/ 187 h 187"/>
                <a:gd name="T12" fmla="*/ 31 w 51"/>
                <a:gd name="T13" fmla="*/ 107 h 187"/>
                <a:gd name="T14" fmla="*/ 51 w 51"/>
                <a:gd name="T15" fmla="*/ 41 h 187"/>
                <a:gd name="T16" fmla="*/ 25 w 51"/>
                <a:gd name="T17"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87">
                  <a:moveTo>
                    <a:pt x="25" y="0"/>
                  </a:moveTo>
                  <a:cubicBezTo>
                    <a:pt x="25" y="0"/>
                    <a:pt x="14" y="16"/>
                    <a:pt x="15" y="31"/>
                  </a:cubicBezTo>
                  <a:cubicBezTo>
                    <a:pt x="16" y="46"/>
                    <a:pt x="11" y="63"/>
                    <a:pt x="10" y="79"/>
                  </a:cubicBezTo>
                  <a:cubicBezTo>
                    <a:pt x="8" y="96"/>
                    <a:pt x="1" y="138"/>
                    <a:pt x="1" y="147"/>
                  </a:cubicBezTo>
                  <a:cubicBezTo>
                    <a:pt x="0" y="156"/>
                    <a:pt x="2" y="186"/>
                    <a:pt x="2" y="186"/>
                  </a:cubicBezTo>
                  <a:cubicBezTo>
                    <a:pt x="16" y="187"/>
                    <a:pt x="16" y="187"/>
                    <a:pt x="16" y="187"/>
                  </a:cubicBezTo>
                  <a:cubicBezTo>
                    <a:pt x="16" y="187"/>
                    <a:pt x="28" y="114"/>
                    <a:pt x="31" y="107"/>
                  </a:cubicBezTo>
                  <a:cubicBezTo>
                    <a:pt x="34" y="99"/>
                    <a:pt x="50" y="46"/>
                    <a:pt x="51" y="41"/>
                  </a:cubicBezTo>
                  <a:cubicBezTo>
                    <a:pt x="51" y="35"/>
                    <a:pt x="25" y="0"/>
                    <a:pt x="25" y="0"/>
                  </a:cubicBezTo>
                  <a:close/>
                </a:path>
              </a:pathLst>
            </a:custGeom>
            <a:solidFill>
              <a:srgbClr val="2F30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270">
              <a:extLst>
                <a:ext uri="{FF2B5EF4-FFF2-40B4-BE49-F238E27FC236}">
                  <a16:creationId xmlns:a16="http://schemas.microsoft.com/office/drawing/2014/main" id="{DB843148-2416-D6B6-E743-61F5B35383BA}"/>
                </a:ext>
              </a:extLst>
            </p:cNvPr>
            <p:cNvSpPr>
              <a:spLocks/>
            </p:cNvSpPr>
            <p:nvPr/>
          </p:nvSpPr>
          <p:spPr bwMode="auto">
            <a:xfrm>
              <a:off x="8236092" y="4799926"/>
              <a:ext cx="309175" cy="770428"/>
            </a:xfrm>
            <a:custGeom>
              <a:avLst/>
              <a:gdLst>
                <a:gd name="T0" fmla="*/ 60 w 78"/>
                <a:gd name="T1" fmla="*/ 9 h 194"/>
                <a:gd name="T2" fmla="*/ 69 w 78"/>
                <a:gd name="T3" fmla="*/ 59 h 194"/>
                <a:gd name="T4" fmla="*/ 71 w 78"/>
                <a:gd name="T5" fmla="*/ 110 h 194"/>
                <a:gd name="T6" fmla="*/ 78 w 78"/>
                <a:gd name="T7" fmla="*/ 194 h 194"/>
                <a:gd name="T8" fmla="*/ 59 w 78"/>
                <a:gd name="T9" fmla="*/ 194 h 194"/>
                <a:gd name="T10" fmla="*/ 45 w 78"/>
                <a:gd name="T11" fmla="*/ 119 h 194"/>
                <a:gd name="T12" fmla="*/ 27 w 78"/>
                <a:gd name="T13" fmla="*/ 51 h 194"/>
                <a:gd name="T14" fmla="*/ 0 w 78"/>
                <a:gd name="T15" fmla="*/ 6 h 194"/>
                <a:gd name="T16" fmla="*/ 60 w 78"/>
                <a:gd name="T17" fmla="*/ 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194">
                  <a:moveTo>
                    <a:pt x="60" y="9"/>
                  </a:moveTo>
                  <a:cubicBezTo>
                    <a:pt x="60" y="9"/>
                    <a:pt x="68" y="50"/>
                    <a:pt x="69" y="59"/>
                  </a:cubicBezTo>
                  <a:cubicBezTo>
                    <a:pt x="70" y="69"/>
                    <a:pt x="71" y="104"/>
                    <a:pt x="71" y="110"/>
                  </a:cubicBezTo>
                  <a:cubicBezTo>
                    <a:pt x="72" y="115"/>
                    <a:pt x="76" y="185"/>
                    <a:pt x="78" y="194"/>
                  </a:cubicBezTo>
                  <a:cubicBezTo>
                    <a:pt x="59" y="194"/>
                    <a:pt x="59" y="194"/>
                    <a:pt x="59" y="194"/>
                  </a:cubicBezTo>
                  <a:cubicBezTo>
                    <a:pt x="59" y="194"/>
                    <a:pt x="45" y="143"/>
                    <a:pt x="45" y="119"/>
                  </a:cubicBezTo>
                  <a:cubicBezTo>
                    <a:pt x="45" y="95"/>
                    <a:pt x="34" y="67"/>
                    <a:pt x="27" y="51"/>
                  </a:cubicBezTo>
                  <a:cubicBezTo>
                    <a:pt x="20" y="35"/>
                    <a:pt x="4" y="35"/>
                    <a:pt x="0" y="6"/>
                  </a:cubicBezTo>
                  <a:cubicBezTo>
                    <a:pt x="0" y="6"/>
                    <a:pt x="54" y="0"/>
                    <a:pt x="60" y="9"/>
                  </a:cubicBezTo>
                  <a:close/>
                </a:path>
              </a:pathLst>
            </a:custGeom>
            <a:solidFill>
              <a:srgbClr val="2F30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Freeform 271">
              <a:extLst>
                <a:ext uri="{FF2B5EF4-FFF2-40B4-BE49-F238E27FC236}">
                  <a16:creationId xmlns:a16="http://schemas.microsoft.com/office/drawing/2014/main" id="{0AEEAEC3-AAE4-C4C8-8F07-CF1649AC375F}"/>
                </a:ext>
              </a:extLst>
            </p:cNvPr>
            <p:cNvSpPr>
              <a:spLocks/>
            </p:cNvSpPr>
            <p:nvPr/>
          </p:nvSpPr>
          <p:spPr bwMode="auto">
            <a:xfrm>
              <a:off x="8286229" y="4246754"/>
              <a:ext cx="143724" cy="195531"/>
            </a:xfrm>
            <a:custGeom>
              <a:avLst/>
              <a:gdLst>
                <a:gd name="T0" fmla="*/ 9 w 36"/>
                <a:gd name="T1" fmla="*/ 6 h 49"/>
                <a:gd name="T2" fmla="*/ 30 w 36"/>
                <a:gd name="T3" fmla="*/ 11 h 49"/>
                <a:gd name="T4" fmla="*/ 29 w 36"/>
                <a:gd name="T5" fmla="*/ 46 h 49"/>
                <a:gd name="T6" fmla="*/ 7 w 36"/>
                <a:gd name="T7" fmla="*/ 40 h 49"/>
                <a:gd name="T8" fmla="*/ 1 w 36"/>
                <a:gd name="T9" fmla="*/ 18 h 49"/>
                <a:gd name="T10" fmla="*/ 9 w 36"/>
                <a:gd name="T11" fmla="*/ 6 h 49"/>
              </a:gdLst>
              <a:ahLst/>
              <a:cxnLst>
                <a:cxn ang="0">
                  <a:pos x="T0" y="T1"/>
                </a:cxn>
                <a:cxn ang="0">
                  <a:pos x="T2" y="T3"/>
                </a:cxn>
                <a:cxn ang="0">
                  <a:pos x="T4" y="T5"/>
                </a:cxn>
                <a:cxn ang="0">
                  <a:pos x="T6" y="T7"/>
                </a:cxn>
                <a:cxn ang="0">
                  <a:pos x="T8" y="T9"/>
                </a:cxn>
                <a:cxn ang="0">
                  <a:pos x="T10" y="T11"/>
                </a:cxn>
              </a:cxnLst>
              <a:rect l="0" t="0" r="r" b="b"/>
              <a:pathLst>
                <a:path w="36" h="49">
                  <a:moveTo>
                    <a:pt x="9" y="6"/>
                  </a:moveTo>
                  <a:cubicBezTo>
                    <a:pt x="9" y="6"/>
                    <a:pt x="23" y="0"/>
                    <a:pt x="30" y="11"/>
                  </a:cubicBezTo>
                  <a:cubicBezTo>
                    <a:pt x="36" y="22"/>
                    <a:pt x="36" y="43"/>
                    <a:pt x="29" y="46"/>
                  </a:cubicBezTo>
                  <a:cubicBezTo>
                    <a:pt x="22" y="49"/>
                    <a:pt x="11" y="47"/>
                    <a:pt x="7" y="40"/>
                  </a:cubicBezTo>
                  <a:cubicBezTo>
                    <a:pt x="4" y="34"/>
                    <a:pt x="0" y="24"/>
                    <a:pt x="1" y="18"/>
                  </a:cubicBezTo>
                  <a:cubicBezTo>
                    <a:pt x="1" y="11"/>
                    <a:pt x="6" y="8"/>
                    <a:pt x="9" y="6"/>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272">
              <a:extLst>
                <a:ext uri="{FF2B5EF4-FFF2-40B4-BE49-F238E27FC236}">
                  <a16:creationId xmlns:a16="http://schemas.microsoft.com/office/drawing/2014/main" id="{6FA06849-4187-9C4E-BE3C-2839502CA345}"/>
                </a:ext>
              </a:extLst>
            </p:cNvPr>
            <p:cNvSpPr>
              <a:spLocks/>
            </p:cNvSpPr>
            <p:nvPr/>
          </p:nvSpPr>
          <p:spPr bwMode="auto">
            <a:xfrm>
              <a:off x="8294585" y="4353711"/>
              <a:ext cx="106958" cy="108628"/>
            </a:xfrm>
            <a:custGeom>
              <a:avLst/>
              <a:gdLst>
                <a:gd name="T0" fmla="*/ 25 w 27"/>
                <a:gd name="T1" fmla="*/ 19 h 27"/>
                <a:gd name="T2" fmla="*/ 26 w 27"/>
                <a:gd name="T3" fmla="*/ 25 h 27"/>
                <a:gd name="T4" fmla="*/ 7 w 27"/>
                <a:gd name="T5" fmla="*/ 27 h 27"/>
                <a:gd name="T6" fmla="*/ 3 w 27"/>
                <a:gd name="T7" fmla="*/ 8 h 27"/>
                <a:gd name="T8" fmla="*/ 25 w 27"/>
                <a:gd name="T9" fmla="*/ 19 h 27"/>
              </a:gdLst>
              <a:ahLst/>
              <a:cxnLst>
                <a:cxn ang="0">
                  <a:pos x="T0" y="T1"/>
                </a:cxn>
                <a:cxn ang="0">
                  <a:pos x="T2" y="T3"/>
                </a:cxn>
                <a:cxn ang="0">
                  <a:pos x="T4" y="T5"/>
                </a:cxn>
                <a:cxn ang="0">
                  <a:pos x="T6" y="T7"/>
                </a:cxn>
                <a:cxn ang="0">
                  <a:pos x="T8" y="T9"/>
                </a:cxn>
              </a:cxnLst>
              <a:rect l="0" t="0" r="r" b="b"/>
              <a:pathLst>
                <a:path w="27" h="27">
                  <a:moveTo>
                    <a:pt x="25" y="19"/>
                  </a:moveTo>
                  <a:cubicBezTo>
                    <a:pt x="25" y="19"/>
                    <a:pt x="25" y="23"/>
                    <a:pt x="26" y="25"/>
                  </a:cubicBezTo>
                  <a:cubicBezTo>
                    <a:pt x="27" y="27"/>
                    <a:pt x="7" y="27"/>
                    <a:pt x="7" y="27"/>
                  </a:cubicBezTo>
                  <a:cubicBezTo>
                    <a:pt x="7" y="27"/>
                    <a:pt x="6" y="17"/>
                    <a:pt x="3" y="8"/>
                  </a:cubicBezTo>
                  <a:cubicBezTo>
                    <a:pt x="0" y="0"/>
                    <a:pt x="25" y="19"/>
                    <a:pt x="25" y="19"/>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273">
              <a:extLst>
                <a:ext uri="{FF2B5EF4-FFF2-40B4-BE49-F238E27FC236}">
                  <a16:creationId xmlns:a16="http://schemas.microsoft.com/office/drawing/2014/main" id="{268C7B6C-AC59-0E18-3D3D-DBADCBDFEE36}"/>
                </a:ext>
              </a:extLst>
            </p:cNvPr>
            <p:cNvSpPr>
              <a:spLocks/>
            </p:cNvSpPr>
            <p:nvPr/>
          </p:nvSpPr>
          <p:spPr bwMode="auto">
            <a:xfrm>
              <a:off x="8282886" y="4240069"/>
              <a:ext cx="147067" cy="153752"/>
            </a:xfrm>
            <a:custGeom>
              <a:avLst/>
              <a:gdLst>
                <a:gd name="T0" fmla="*/ 6 w 37"/>
                <a:gd name="T1" fmla="*/ 37 h 39"/>
                <a:gd name="T2" fmla="*/ 13 w 37"/>
                <a:gd name="T3" fmla="*/ 39 h 39"/>
                <a:gd name="T4" fmla="*/ 27 w 37"/>
                <a:gd name="T5" fmla="*/ 30 h 39"/>
                <a:gd name="T6" fmla="*/ 29 w 37"/>
                <a:gd name="T7" fmla="*/ 28 h 39"/>
                <a:gd name="T8" fmla="*/ 31 w 37"/>
                <a:gd name="T9" fmla="*/ 30 h 39"/>
                <a:gd name="T10" fmla="*/ 33 w 37"/>
                <a:gd name="T11" fmla="*/ 30 h 39"/>
                <a:gd name="T12" fmla="*/ 34 w 37"/>
                <a:gd name="T13" fmla="*/ 21 h 39"/>
                <a:gd name="T14" fmla="*/ 13 w 37"/>
                <a:gd name="T15" fmla="*/ 6 h 39"/>
                <a:gd name="T16" fmla="*/ 0 w 37"/>
                <a:gd name="T17" fmla="*/ 17 h 39"/>
                <a:gd name="T18" fmla="*/ 6 w 37"/>
                <a:gd name="T19" fmla="*/ 3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9">
                  <a:moveTo>
                    <a:pt x="6" y="37"/>
                  </a:moveTo>
                  <a:cubicBezTo>
                    <a:pt x="6" y="37"/>
                    <a:pt x="7" y="39"/>
                    <a:pt x="13" y="39"/>
                  </a:cubicBezTo>
                  <a:cubicBezTo>
                    <a:pt x="18" y="38"/>
                    <a:pt x="25" y="30"/>
                    <a:pt x="27" y="30"/>
                  </a:cubicBezTo>
                  <a:cubicBezTo>
                    <a:pt x="29" y="29"/>
                    <a:pt x="29" y="28"/>
                    <a:pt x="29" y="28"/>
                  </a:cubicBezTo>
                  <a:cubicBezTo>
                    <a:pt x="31" y="30"/>
                    <a:pt x="31" y="30"/>
                    <a:pt x="31" y="30"/>
                  </a:cubicBezTo>
                  <a:cubicBezTo>
                    <a:pt x="33" y="30"/>
                    <a:pt x="33" y="30"/>
                    <a:pt x="33" y="30"/>
                  </a:cubicBezTo>
                  <a:cubicBezTo>
                    <a:pt x="33" y="30"/>
                    <a:pt x="31" y="23"/>
                    <a:pt x="34" y="21"/>
                  </a:cubicBezTo>
                  <a:cubicBezTo>
                    <a:pt x="37" y="18"/>
                    <a:pt x="31" y="0"/>
                    <a:pt x="13" y="6"/>
                  </a:cubicBezTo>
                  <a:cubicBezTo>
                    <a:pt x="13" y="6"/>
                    <a:pt x="0" y="10"/>
                    <a:pt x="0" y="17"/>
                  </a:cubicBezTo>
                  <a:cubicBezTo>
                    <a:pt x="1" y="25"/>
                    <a:pt x="3" y="33"/>
                    <a:pt x="6" y="37"/>
                  </a:cubicBezTo>
                  <a:close/>
                </a:path>
              </a:pathLst>
            </a:custGeom>
            <a:solidFill>
              <a:srgbClr val="EECA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Freeform 274">
              <a:extLst>
                <a:ext uri="{FF2B5EF4-FFF2-40B4-BE49-F238E27FC236}">
                  <a16:creationId xmlns:a16="http://schemas.microsoft.com/office/drawing/2014/main" id="{0172BC17-008F-7799-7CCF-0FDBD039A13A}"/>
                </a:ext>
              </a:extLst>
            </p:cNvPr>
            <p:cNvSpPr>
              <a:spLocks/>
            </p:cNvSpPr>
            <p:nvPr/>
          </p:nvSpPr>
          <p:spPr bwMode="auto">
            <a:xfrm>
              <a:off x="8314640" y="4430587"/>
              <a:ext cx="86903" cy="26739"/>
            </a:xfrm>
            <a:custGeom>
              <a:avLst/>
              <a:gdLst>
                <a:gd name="T0" fmla="*/ 22 w 22"/>
                <a:gd name="T1" fmla="*/ 6 h 7"/>
                <a:gd name="T2" fmla="*/ 20 w 22"/>
                <a:gd name="T3" fmla="*/ 2 h 7"/>
                <a:gd name="T4" fmla="*/ 0 w 22"/>
                <a:gd name="T5" fmla="*/ 1 h 7"/>
                <a:gd name="T6" fmla="*/ 0 w 22"/>
                <a:gd name="T7" fmla="*/ 5 h 7"/>
                <a:gd name="T8" fmla="*/ 22 w 22"/>
                <a:gd name="T9" fmla="*/ 6 h 7"/>
              </a:gdLst>
              <a:ahLst/>
              <a:cxnLst>
                <a:cxn ang="0">
                  <a:pos x="T0" y="T1"/>
                </a:cxn>
                <a:cxn ang="0">
                  <a:pos x="T2" y="T3"/>
                </a:cxn>
                <a:cxn ang="0">
                  <a:pos x="T4" y="T5"/>
                </a:cxn>
                <a:cxn ang="0">
                  <a:pos x="T6" y="T7"/>
                </a:cxn>
                <a:cxn ang="0">
                  <a:pos x="T8" y="T9"/>
                </a:cxn>
              </a:cxnLst>
              <a:rect l="0" t="0" r="r" b="b"/>
              <a:pathLst>
                <a:path w="22" h="7">
                  <a:moveTo>
                    <a:pt x="22" y="6"/>
                  </a:moveTo>
                  <a:cubicBezTo>
                    <a:pt x="22" y="6"/>
                    <a:pt x="22" y="2"/>
                    <a:pt x="20" y="2"/>
                  </a:cubicBezTo>
                  <a:cubicBezTo>
                    <a:pt x="18" y="2"/>
                    <a:pt x="2" y="0"/>
                    <a:pt x="0" y="1"/>
                  </a:cubicBezTo>
                  <a:cubicBezTo>
                    <a:pt x="0" y="5"/>
                    <a:pt x="0" y="5"/>
                    <a:pt x="0" y="5"/>
                  </a:cubicBezTo>
                  <a:cubicBezTo>
                    <a:pt x="0" y="5"/>
                    <a:pt x="4" y="7"/>
                    <a:pt x="22" y="6"/>
                  </a:cubicBezTo>
                  <a:close/>
                </a:path>
              </a:pathLst>
            </a:custGeom>
            <a:solidFill>
              <a:srgbClr val="DDD1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Freeform 275">
              <a:extLst>
                <a:ext uri="{FF2B5EF4-FFF2-40B4-BE49-F238E27FC236}">
                  <a16:creationId xmlns:a16="http://schemas.microsoft.com/office/drawing/2014/main" id="{2FE9BB95-1AD4-7452-33B3-F202542E2076}"/>
                </a:ext>
              </a:extLst>
            </p:cNvPr>
            <p:cNvSpPr>
              <a:spLocks/>
            </p:cNvSpPr>
            <p:nvPr/>
          </p:nvSpPr>
          <p:spPr bwMode="auto">
            <a:xfrm>
              <a:off x="8374803" y="4318616"/>
              <a:ext cx="26739" cy="51807"/>
            </a:xfrm>
            <a:custGeom>
              <a:avLst/>
              <a:gdLst>
                <a:gd name="T0" fmla="*/ 6 w 7"/>
                <a:gd name="T1" fmla="*/ 5 h 13"/>
                <a:gd name="T2" fmla="*/ 1 w 7"/>
                <a:gd name="T3" fmla="*/ 4 h 13"/>
                <a:gd name="T4" fmla="*/ 5 w 7"/>
                <a:gd name="T5" fmla="*/ 12 h 13"/>
                <a:gd name="T6" fmla="*/ 6 w 7"/>
                <a:gd name="T7" fmla="*/ 5 h 13"/>
              </a:gdLst>
              <a:ahLst/>
              <a:cxnLst>
                <a:cxn ang="0">
                  <a:pos x="T0" y="T1"/>
                </a:cxn>
                <a:cxn ang="0">
                  <a:pos x="T2" y="T3"/>
                </a:cxn>
                <a:cxn ang="0">
                  <a:pos x="T4" y="T5"/>
                </a:cxn>
                <a:cxn ang="0">
                  <a:pos x="T6" y="T7"/>
                </a:cxn>
              </a:cxnLst>
              <a:rect l="0" t="0" r="r" b="b"/>
              <a:pathLst>
                <a:path w="7" h="13">
                  <a:moveTo>
                    <a:pt x="6" y="5"/>
                  </a:moveTo>
                  <a:cubicBezTo>
                    <a:pt x="5" y="4"/>
                    <a:pt x="2" y="0"/>
                    <a:pt x="1" y="4"/>
                  </a:cubicBezTo>
                  <a:cubicBezTo>
                    <a:pt x="0" y="8"/>
                    <a:pt x="3" y="13"/>
                    <a:pt x="5" y="12"/>
                  </a:cubicBezTo>
                  <a:cubicBezTo>
                    <a:pt x="6" y="12"/>
                    <a:pt x="7" y="8"/>
                    <a:pt x="6" y="5"/>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276">
              <a:extLst>
                <a:ext uri="{FF2B5EF4-FFF2-40B4-BE49-F238E27FC236}">
                  <a16:creationId xmlns:a16="http://schemas.microsoft.com/office/drawing/2014/main" id="{BD89F447-94F7-1C58-1DEC-C79830468EEF}"/>
                </a:ext>
              </a:extLst>
            </p:cNvPr>
            <p:cNvSpPr>
              <a:spLocks/>
            </p:cNvSpPr>
            <p:nvPr/>
          </p:nvSpPr>
          <p:spPr bwMode="auto">
            <a:xfrm>
              <a:off x="8195983" y="4326972"/>
              <a:ext cx="583254" cy="678512"/>
            </a:xfrm>
            <a:custGeom>
              <a:avLst/>
              <a:gdLst>
                <a:gd name="T0" fmla="*/ 79 w 147"/>
                <a:gd name="T1" fmla="*/ 37 h 171"/>
                <a:gd name="T2" fmla="*/ 52 w 147"/>
                <a:gd name="T3" fmla="*/ 32 h 171"/>
                <a:gd name="T4" fmla="*/ 30 w 147"/>
                <a:gd name="T5" fmla="*/ 31 h 171"/>
                <a:gd name="T6" fmla="*/ 3 w 147"/>
                <a:gd name="T7" fmla="*/ 39 h 171"/>
                <a:gd name="T8" fmla="*/ 0 w 147"/>
                <a:gd name="T9" fmla="*/ 61 h 171"/>
                <a:gd name="T10" fmla="*/ 6 w 147"/>
                <a:gd name="T11" fmla="*/ 75 h 171"/>
                <a:gd name="T12" fmla="*/ 11 w 147"/>
                <a:gd name="T13" fmla="*/ 114 h 171"/>
                <a:gd name="T14" fmla="*/ 3 w 147"/>
                <a:gd name="T15" fmla="*/ 165 h 171"/>
                <a:gd name="T16" fmla="*/ 26 w 147"/>
                <a:gd name="T17" fmla="*/ 169 h 171"/>
                <a:gd name="T18" fmla="*/ 78 w 147"/>
                <a:gd name="T19" fmla="*/ 167 h 171"/>
                <a:gd name="T20" fmla="*/ 71 w 147"/>
                <a:gd name="T21" fmla="*/ 99 h 171"/>
                <a:gd name="T22" fmla="*/ 72 w 147"/>
                <a:gd name="T23" fmla="*/ 68 h 171"/>
                <a:gd name="T24" fmla="*/ 114 w 147"/>
                <a:gd name="T25" fmla="*/ 44 h 171"/>
                <a:gd name="T26" fmla="*/ 128 w 147"/>
                <a:gd name="T27" fmla="*/ 30 h 171"/>
                <a:gd name="T28" fmla="*/ 146 w 147"/>
                <a:gd name="T29" fmla="*/ 8 h 171"/>
                <a:gd name="T30" fmla="*/ 134 w 147"/>
                <a:gd name="T31" fmla="*/ 0 h 171"/>
                <a:gd name="T32" fmla="*/ 116 w 147"/>
                <a:gd name="T33" fmla="*/ 21 h 171"/>
                <a:gd name="T34" fmla="*/ 105 w 147"/>
                <a:gd name="T35" fmla="*/ 30 h 171"/>
                <a:gd name="T36" fmla="*/ 79 w 147"/>
                <a:gd name="T37" fmla="*/ 3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7" h="171">
                  <a:moveTo>
                    <a:pt x="79" y="37"/>
                  </a:moveTo>
                  <a:cubicBezTo>
                    <a:pt x="67" y="36"/>
                    <a:pt x="52" y="32"/>
                    <a:pt x="52" y="32"/>
                  </a:cubicBezTo>
                  <a:cubicBezTo>
                    <a:pt x="30" y="31"/>
                    <a:pt x="30" y="31"/>
                    <a:pt x="30" y="31"/>
                  </a:cubicBezTo>
                  <a:cubicBezTo>
                    <a:pt x="30" y="31"/>
                    <a:pt x="10" y="35"/>
                    <a:pt x="3" y="39"/>
                  </a:cubicBezTo>
                  <a:cubicBezTo>
                    <a:pt x="2" y="39"/>
                    <a:pt x="2" y="56"/>
                    <a:pt x="0" y="61"/>
                  </a:cubicBezTo>
                  <a:cubicBezTo>
                    <a:pt x="6" y="75"/>
                    <a:pt x="6" y="75"/>
                    <a:pt x="6" y="75"/>
                  </a:cubicBezTo>
                  <a:cubicBezTo>
                    <a:pt x="6" y="75"/>
                    <a:pt x="10" y="102"/>
                    <a:pt x="11" y="114"/>
                  </a:cubicBezTo>
                  <a:cubicBezTo>
                    <a:pt x="11" y="119"/>
                    <a:pt x="3" y="165"/>
                    <a:pt x="3" y="165"/>
                  </a:cubicBezTo>
                  <a:cubicBezTo>
                    <a:pt x="3" y="165"/>
                    <a:pt x="12" y="168"/>
                    <a:pt x="26" y="169"/>
                  </a:cubicBezTo>
                  <a:cubicBezTo>
                    <a:pt x="41" y="171"/>
                    <a:pt x="78" y="169"/>
                    <a:pt x="78" y="167"/>
                  </a:cubicBezTo>
                  <a:cubicBezTo>
                    <a:pt x="78" y="165"/>
                    <a:pt x="71" y="102"/>
                    <a:pt x="71" y="99"/>
                  </a:cubicBezTo>
                  <a:cubicBezTo>
                    <a:pt x="70" y="94"/>
                    <a:pt x="72" y="68"/>
                    <a:pt x="72" y="68"/>
                  </a:cubicBezTo>
                  <a:cubicBezTo>
                    <a:pt x="76" y="65"/>
                    <a:pt x="106" y="51"/>
                    <a:pt x="114" y="44"/>
                  </a:cubicBezTo>
                  <a:cubicBezTo>
                    <a:pt x="116" y="42"/>
                    <a:pt x="125" y="33"/>
                    <a:pt x="128" y="30"/>
                  </a:cubicBezTo>
                  <a:cubicBezTo>
                    <a:pt x="137" y="19"/>
                    <a:pt x="145" y="10"/>
                    <a:pt x="146" y="8"/>
                  </a:cubicBezTo>
                  <a:cubicBezTo>
                    <a:pt x="147" y="6"/>
                    <a:pt x="135" y="0"/>
                    <a:pt x="134" y="0"/>
                  </a:cubicBezTo>
                  <a:cubicBezTo>
                    <a:pt x="133" y="0"/>
                    <a:pt x="121" y="16"/>
                    <a:pt x="116" y="21"/>
                  </a:cubicBezTo>
                  <a:cubicBezTo>
                    <a:pt x="114" y="23"/>
                    <a:pt x="105" y="30"/>
                    <a:pt x="105" y="30"/>
                  </a:cubicBezTo>
                  <a:cubicBezTo>
                    <a:pt x="105" y="30"/>
                    <a:pt x="86" y="38"/>
                    <a:pt x="79" y="37"/>
                  </a:cubicBezTo>
                  <a:close/>
                </a:path>
              </a:pathLst>
            </a:custGeom>
            <a:solidFill>
              <a:srgbClr val="414E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277">
              <a:extLst>
                <a:ext uri="{FF2B5EF4-FFF2-40B4-BE49-F238E27FC236}">
                  <a16:creationId xmlns:a16="http://schemas.microsoft.com/office/drawing/2014/main" id="{CCD4A93C-F389-019E-2E97-37BC71464561}"/>
                </a:ext>
              </a:extLst>
            </p:cNvPr>
            <p:cNvSpPr>
              <a:spLocks/>
            </p:cNvSpPr>
            <p:nvPr/>
          </p:nvSpPr>
          <p:spPr bwMode="auto">
            <a:xfrm>
              <a:off x="8236092" y="4275165"/>
              <a:ext cx="70191" cy="111971"/>
            </a:xfrm>
            <a:custGeom>
              <a:avLst/>
              <a:gdLst>
                <a:gd name="T0" fmla="*/ 18 w 18"/>
                <a:gd name="T1" fmla="*/ 0 h 28"/>
                <a:gd name="T2" fmla="*/ 18 w 18"/>
                <a:gd name="T3" fmla="*/ 28 h 28"/>
                <a:gd name="T4" fmla="*/ 18 w 18"/>
                <a:gd name="T5" fmla="*/ 0 h 28"/>
              </a:gdLst>
              <a:ahLst/>
              <a:cxnLst>
                <a:cxn ang="0">
                  <a:pos x="T0" y="T1"/>
                </a:cxn>
                <a:cxn ang="0">
                  <a:pos x="T2" y="T3"/>
                </a:cxn>
                <a:cxn ang="0">
                  <a:pos x="T4" y="T5"/>
                </a:cxn>
              </a:cxnLst>
              <a:rect l="0" t="0" r="r" b="b"/>
              <a:pathLst>
                <a:path w="18" h="28">
                  <a:moveTo>
                    <a:pt x="18" y="0"/>
                  </a:moveTo>
                  <a:cubicBezTo>
                    <a:pt x="18" y="0"/>
                    <a:pt x="0" y="1"/>
                    <a:pt x="18" y="28"/>
                  </a:cubicBezTo>
                  <a:lnTo>
                    <a:pt x="18" y="0"/>
                  </a:lnTo>
                  <a:close/>
                </a:path>
              </a:pathLst>
            </a:custGeom>
            <a:solidFill>
              <a:srgbClr val="EECA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Freeform 278">
              <a:extLst>
                <a:ext uri="{FF2B5EF4-FFF2-40B4-BE49-F238E27FC236}">
                  <a16:creationId xmlns:a16="http://schemas.microsoft.com/office/drawing/2014/main" id="{E7553BA4-129E-B8EC-8E49-11521A7D48D7}"/>
                </a:ext>
              </a:extLst>
            </p:cNvPr>
            <p:cNvSpPr>
              <a:spLocks/>
            </p:cNvSpPr>
            <p:nvPr/>
          </p:nvSpPr>
          <p:spPr bwMode="auto">
            <a:xfrm>
              <a:off x="8787592" y="4263466"/>
              <a:ext cx="6685" cy="11698"/>
            </a:xfrm>
            <a:custGeom>
              <a:avLst/>
              <a:gdLst>
                <a:gd name="T0" fmla="*/ 2 w 4"/>
                <a:gd name="T1" fmla="*/ 7 h 7"/>
                <a:gd name="T2" fmla="*/ 4 w 4"/>
                <a:gd name="T3" fmla="*/ 0 h 7"/>
                <a:gd name="T4" fmla="*/ 0 w 4"/>
                <a:gd name="T5" fmla="*/ 2 h 7"/>
                <a:gd name="T6" fmla="*/ 2 w 4"/>
                <a:gd name="T7" fmla="*/ 7 h 7"/>
              </a:gdLst>
              <a:ahLst/>
              <a:cxnLst>
                <a:cxn ang="0">
                  <a:pos x="T0" y="T1"/>
                </a:cxn>
                <a:cxn ang="0">
                  <a:pos x="T2" y="T3"/>
                </a:cxn>
                <a:cxn ang="0">
                  <a:pos x="T4" y="T5"/>
                </a:cxn>
                <a:cxn ang="0">
                  <a:pos x="T6" y="T7"/>
                </a:cxn>
              </a:cxnLst>
              <a:rect l="0" t="0" r="r" b="b"/>
              <a:pathLst>
                <a:path w="4" h="7">
                  <a:moveTo>
                    <a:pt x="2" y="7"/>
                  </a:moveTo>
                  <a:lnTo>
                    <a:pt x="4" y="0"/>
                  </a:lnTo>
                  <a:lnTo>
                    <a:pt x="0" y="2"/>
                  </a:lnTo>
                  <a:lnTo>
                    <a:pt x="2" y="7"/>
                  </a:lnTo>
                  <a:close/>
                </a:path>
              </a:pathLst>
            </a:custGeom>
            <a:solidFill>
              <a:srgbClr val="DEDF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Freeform 279">
              <a:extLst>
                <a:ext uri="{FF2B5EF4-FFF2-40B4-BE49-F238E27FC236}">
                  <a16:creationId xmlns:a16="http://schemas.microsoft.com/office/drawing/2014/main" id="{E7D57DAB-9B3D-F77C-464E-476D962FFE35}"/>
                </a:ext>
              </a:extLst>
            </p:cNvPr>
            <p:cNvSpPr>
              <a:spLocks/>
            </p:cNvSpPr>
            <p:nvPr/>
          </p:nvSpPr>
          <p:spPr bwMode="auto">
            <a:xfrm>
              <a:off x="7968698" y="5637202"/>
              <a:ext cx="686869" cy="496350"/>
            </a:xfrm>
            <a:custGeom>
              <a:avLst/>
              <a:gdLst>
                <a:gd name="T0" fmla="*/ 105 w 411"/>
                <a:gd name="T1" fmla="*/ 7 h 297"/>
                <a:gd name="T2" fmla="*/ 399 w 411"/>
                <a:gd name="T3" fmla="*/ 7 h 297"/>
                <a:gd name="T4" fmla="*/ 307 w 411"/>
                <a:gd name="T5" fmla="*/ 294 h 297"/>
                <a:gd name="T6" fmla="*/ 316 w 411"/>
                <a:gd name="T7" fmla="*/ 297 h 297"/>
                <a:gd name="T8" fmla="*/ 411 w 411"/>
                <a:gd name="T9" fmla="*/ 0 h 297"/>
                <a:gd name="T10" fmla="*/ 98 w 411"/>
                <a:gd name="T11" fmla="*/ 0 h 297"/>
                <a:gd name="T12" fmla="*/ 0 w 411"/>
                <a:gd name="T13" fmla="*/ 294 h 297"/>
                <a:gd name="T14" fmla="*/ 10 w 411"/>
                <a:gd name="T15" fmla="*/ 297 h 297"/>
                <a:gd name="T16" fmla="*/ 105 w 411"/>
                <a:gd name="T17" fmla="*/ 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1" h="297">
                  <a:moveTo>
                    <a:pt x="105" y="7"/>
                  </a:moveTo>
                  <a:lnTo>
                    <a:pt x="399" y="7"/>
                  </a:lnTo>
                  <a:lnTo>
                    <a:pt x="307" y="294"/>
                  </a:lnTo>
                  <a:lnTo>
                    <a:pt x="316" y="297"/>
                  </a:lnTo>
                  <a:lnTo>
                    <a:pt x="411" y="0"/>
                  </a:lnTo>
                  <a:lnTo>
                    <a:pt x="98" y="0"/>
                  </a:lnTo>
                  <a:lnTo>
                    <a:pt x="0" y="294"/>
                  </a:lnTo>
                  <a:lnTo>
                    <a:pt x="10" y="297"/>
                  </a:lnTo>
                  <a:lnTo>
                    <a:pt x="105" y="7"/>
                  </a:lnTo>
                  <a:close/>
                </a:path>
              </a:pathLst>
            </a:custGeom>
            <a:solidFill>
              <a:srgbClr val="74EB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280">
              <a:extLst>
                <a:ext uri="{FF2B5EF4-FFF2-40B4-BE49-F238E27FC236}">
                  <a16:creationId xmlns:a16="http://schemas.microsoft.com/office/drawing/2014/main" id="{C9776296-11DA-2E8C-05F0-803215B35241}"/>
                </a:ext>
              </a:extLst>
            </p:cNvPr>
            <p:cNvSpPr>
              <a:spLocks/>
            </p:cNvSpPr>
            <p:nvPr/>
          </p:nvSpPr>
          <p:spPr bwMode="auto">
            <a:xfrm>
              <a:off x="8132477" y="5637202"/>
              <a:ext cx="686869" cy="496350"/>
            </a:xfrm>
            <a:custGeom>
              <a:avLst/>
              <a:gdLst>
                <a:gd name="T0" fmla="*/ 107 w 411"/>
                <a:gd name="T1" fmla="*/ 294 h 297"/>
                <a:gd name="T2" fmla="*/ 14 w 411"/>
                <a:gd name="T3" fmla="*/ 7 h 297"/>
                <a:gd name="T4" fmla="*/ 308 w 411"/>
                <a:gd name="T5" fmla="*/ 7 h 297"/>
                <a:gd name="T6" fmla="*/ 403 w 411"/>
                <a:gd name="T7" fmla="*/ 297 h 297"/>
                <a:gd name="T8" fmla="*/ 411 w 411"/>
                <a:gd name="T9" fmla="*/ 294 h 297"/>
                <a:gd name="T10" fmla="*/ 316 w 411"/>
                <a:gd name="T11" fmla="*/ 0 h 297"/>
                <a:gd name="T12" fmla="*/ 0 w 411"/>
                <a:gd name="T13" fmla="*/ 0 h 297"/>
                <a:gd name="T14" fmla="*/ 97 w 411"/>
                <a:gd name="T15" fmla="*/ 297 h 297"/>
                <a:gd name="T16" fmla="*/ 107 w 411"/>
                <a:gd name="T17" fmla="*/ 29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1" h="297">
                  <a:moveTo>
                    <a:pt x="107" y="294"/>
                  </a:moveTo>
                  <a:lnTo>
                    <a:pt x="14" y="7"/>
                  </a:lnTo>
                  <a:lnTo>
                    <a:pt x="308" y="7"/>
                  </a:lnTo>
                  <a:lnTo>
                    <a:pt x="403" y="297"/>
                  </a:lnTo>
                  <a:lnTo>
                    <a:pt x="411" y="294"/>
                  </a:lnTo>
                  <a:lnTo>
                    <a:pt x="316" y="0"/>
                  </a:lnTo>
                  <a:lnTo>
                    <a:pt x="0" y="0"/>
                  </a:lnTo>
                  <a:lnTo>
                    <a:pt x="97" y="297"/>
                  </a:lnTo>
                  <a:lnTo>
                    <a:pt x="107" y="294"/>
                  </a:lnTo>
                  <a:close/>
                </a:path>
              </a:pathLst>
            </a:custGeom>
            <a:solidFill>
              <a:srgbClr val="74EB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Rectangle 281">
              <a:extLst>
                <a:ext uri="{FF2B5EF4-FFF2-40B4-BE49-F238E27FC236}">
                  <a16:creationId xmlns:a16="http://schemas.microsoft.com/office/drawing/2014/main" id="{809206BF-A25D-3A92-CCB8-71FA29BACE47}"/>
                </a:ext>
              </a:extLst>
            </p:cNvPr>
            <p:cNvSpPr>
              <a:spLocks noChangeArrowheads="1"/>
            </p:cNvSpPr>
            <p:nvPr/>
          </p:nvSpPr>
          <p:spPr bwMode="auto">
            <a:xfrm>
              <a:off x="8095710" y="5784269"/>
              <a:ext cx="603308" cy="15040"/>
            </a:xfrm>
            <a:prstGeom prst="rect">
              <a:avLst/>
            </a:prstGeom>
            <a:solidFill>
              <a:srgbClr val="74EBD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Rectangle 282">
              <a:extLst>
                <a:ext uri="{FF2B5EF4-FFF2-40B4-BE49-F238E27FC236}">
                  <a16:creationId xmlns:a16="http://schemas.microsoft.com/office/drawing/2014/main" id="{0362C53E-0DDB-EDB5-ACED-7DF8681AFC85}"/>
                </a:ext>
              </a:extLst>
            </p:cNvPr>
            <p:cNvSpPr>
              <a:spLocks noChangeArrowheads="1"/>
            </p:cNvSpPr>
            <p:nvPr/>
          </p:nvSpPr>
          <p:spPr bwMode="auto">
            <a:xfrm>
              <a:off x="8032204" y="5951390"/>
              <a:ext cx="726978" cy="15040"/>
            </a:xfrm>
            <a:prstGeom prst="rect">
              <a:avLst/>
            </a:prstGeom>
            <a:solidFill>
              <a:srgbClr val="74EBD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283">
              <a:extLst>
                <a:ext uri="{FF2B5EF4-FFF2-40B4-BE49-F238E27FC236}">
                  <a16:creationId xmlns:a16="http://schemas.microsoft.com/office/drawing/2014/main" id="{58B20151-CF6E-08C5-B6B4-7F80D843A883}"/>
                </a:ext>
              </a:extLst>
            </p:cNvPr>
            <p:cNvSpPr>
              <a:spLocks/>
            </p:cNvSpPr>
            <p:nvPr/>
          </p:nvSpPr>
          <p:spPr bwMode="auto">
            <a:xfrm>
              <a:off x="7717523" y="4858417"/>
              <a:ext cx="265723" cy="167121"/>
            </a:xfrm>
            <a:custGeom>
              <a:avLst/>
              <a:gdLst>
                <a:gd name="T0" fmla="*/ 65 w 67"/>
                <a:gd name="T1" fmla="*/ 4 h 42"/>
                <a:gd name="T2" fmla="*/ 61 w 67"/>
                <a:gd name="T3" fmla="*/ 39 h 42"/>
                <a:gd name="T4" fmla="*/ 46 w 67"/>
                <a:gd name="T5" fmla="*/ 42 h 42"/>
                <a:gd name="T6" fmla="*/ 39 w 67"/>
                <a:gd name="T7" fmla="*/ 42 h 42"/>
                <a:gd name="T8" fmla="*/ 39 w 67"/>
                <a:gd name="T9" fmla="*/ 42 h 42"/>
                <a:gd name="T10" fmla="*/ 22 w 67"/>
                <a:gd name="T11" fmla="*/ 40 h 42"/>
                <a:gd name="T12" fmla="*/ 1 w 67"/>
                <a:gd name="T13" fmla="*/ 27 h 42"/>
                <a:gd name="T14" fmla="*/ 7 w 67"/>
                <a:gd name="T15" fmla="*/ 22 h 42"/>
                <a:gd name="T16" fmla="*/ 27 w 67"/>
                <a:gd name="T17" fmla="*/ 23 h 42"/>
                <a:gd name="T18" fmla="*/ 50 w 67"/>
                <a:gd name="T19" fmla="*/ 28 h 42"/>
                <a:gd name="T20" fmla="*/ 53 w 67"/>
                <a:gd name="T21" fmla="*/ 15 h 42"/>
                <a:gd name="T22" fmla="*/ 53 w 67"/>
                <a:gd name="T23" fmla="*/ 0 h 42"/>
                <a:gd name="T24" fmla="*/ 65 w 67"/>
                <a:gd name="T25" fmla="*/ 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 h="42">
                  <a:moveTo>
                    <a:pt x="65" y="4"/>
                  </a:moveTo>
                  <a:cubicBezTo>
                    <a:pt x="65" y="4"/>
                    <a:pt x="67" y="34"/>
                    <a:pt x="61" y="39"/>
                  </a:cubicBezTo>
                  <a:cubicBezTo>
                    <a:pt x="58" y="41"/>
                    <a:pt x="52" y="42"/>
                    <a:pt x="46" y="42"/>
                  </a:cubicBezTo>
                  <a:cubicBezTo>
                    <a:pt x="43" y="42"/>
                    <a:pt x="41" y="42"/>
                    <a:pt x="39" y="42"/>
                  </a:cubicBezTo>
                  <a:cubicBezTo>
                    <a:pt x="39" y="42"/>
                    <a:pt x="39" y="42"/>
                    <a:pt x="39" y="42"/>
                  </a:cubicBezTo>
                  <a:cubicBezTo>
                    <a:pt x="30" y="41"/>
                    <a:pt x="22" y="40"/>
                    <a:pt x="22" y="40"/>
                  </a:cubicBezTo>
                  <a:cubicBezTo>
                    <a:pt x="22" y="40"/>
                    <a:pt x="0" y="41"/>
                    <a:pt x="1" y="27"/>
                  </a:cubicBezTo>
                  <a:cubicBezTo>
                    <a:pt x="1" y="27"/>
                    <a:pt x="4" y="23"/>
                    <a:pt x="7" y="22"/>
                  </a:cubicBezTo>
                  <a:cubicBezTo>
                    <a:pt x="10" y="21"/>
                    <a:pt x="24" y="23"/>
                    <a:pt x="27" y="23"/>
                  </a:cubicBezTo>
                  <a:cubicBezTo>
                    <a:pt x="30" y="24"/>
                    <a:pt x="49" y="28"/>
                    <a:pt x="50" y="28"/>
                  </a:cubicBezTo>
                  <a:cubicBezTo>
                    <a:pt x="51" y="27"/>
                    <a:pt x="53" y="20"/>
                    <a:pt x="53" y="15"/>
                  </a:cubicBezTo>
                  <a:cubicBezTo>
                    <a:pt x="53" y="7"/>
                    <a:pt x="53" y="0"/>
                    <a:pt x="53" y="0"/>
                  </a:cubicBezTo>
                  <a:lnTo>
                    <a:pt x="65" y="4"/>
                  </a:lnTo>
                  <a:close/>
                </a:path>
              </a:pathLst>
            </a:custGeom>
            <a:solidFill>
              <a:srgbClr val="373A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284">
              <a:extLst>
                <a:ext uri="{FF2B5EF4-FFF2-40B4-BE49-F238E27FC236}">
                  <a16:creationId xmlns:a16="http://schemas.microsoft.com/office/drawing/2014/main" id="{67A093BE-E900-0B53-C065-F586E262CDC4}"/>
                </a:ext>
              </a:extLst>
            </p:cNvPr>
            <p:cNvSpPr>
              <a:spLocks/>
            </p:cNvSpPr>
            <p:nvPr/>
          </p:nvSpPr>
          <p:spPr bwMode="auto">
            <a:xfrm>
              <a:off x="7455142" y="6033280"/>
              <a:ext cx="95260" cy="91916"/>
            </a:xfrm>
            <a:custGeom>
              <a:avLst/>
              <a:gdLst>
                <a:gd name="T0" fmla="*/ 11 w 24"/>
                <a:gd name="T1" fmla="*/ 0 h 23"/>
                <a:gd name="T2" fmla="*/ 7 w 24"/>
                <a:gd name="T3" fmla="*/ 7 h 23"/>
                <a:gd name="T4" fmla="*/ 0 w 24"/>
                <a:gd name="T5" fmla="*/ 17 h 23"/>
                <a:gd name="T6" fmla="*/ 14 w 24"/>
                <a:gd name="T7" fmla="*/ 21 h 23"/>
                <a:gd name="T8" fmla="*/ 20 w 24"/>
                <a:gd name="T9" fmla="*/ 14 h 23"/>
                <a:gd name="T10" fmla="*/ 24 w 24"/>
                <a:gd name="T11" fmla="*/ 9 h 23"/>
                <a:gd name="T12" fmla="*/ 23 w 24"/>
                <a:gd name="T13" fmla="*/ 0 h 23"/>
                <a:gd name="T14" fmla="*/ 11 w 24"/>
                <a:gd name="T15" fmla="*/ 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23">
                  <a:moveTo>
                    <a:pt x="11" y="0"/>
                  </a:moveTo>
                  <a:cubicBezTo>
                    <a:pt x="11" y="0"/>
                    <a:pt x="9" y="5"/>
                    <a:pt x="7" y="7"/>
                  </a:cubicBezTo>
                  <a:cubicBezTo>
                    <a:pt x="6" y="8"/>
                    <a:pt x="0" y="12"/>
                    <a:pt x="0" y="17"/>
                  </a:cubicBezTo>
                  <a:cubicBezTo>
                    <a:pt x="0" y="23"/>
                    <a:pt x="10" y="21"/>
                    <a:pt x="14" y="21"/>
                  </a:cubicBezTo>
                  <a:cubicBezTo>
                    <a:pt x="18" y="21"/>
                    <a:pt x="18" y="18"/>
                    <a:pt x="20" y="14"/>
                  </a:cubicBezTo>
                  <a:cubicBezTo>
                    <a:pt x="22" y="11"/>
                    <a:pt x="24" y="12"/>
                    <a:pt x="24" y="9"/>
                  </a:cubicBezTo>
                  <a:cubicBezTo>
                    <a:pt x="24" y="6"/>
                    <a:pt x="23" y="0"/>
                    <a:pt x="23" y="0"/>
                  </a:cubicBezTo>
                  <a:lnTo>
                    <a:pt x="11" y="0"/>
                  </a:lnTo>
                  <a:close/>
                </a:path>
              </a:pathLst>
            </a:custGeom>
            <a:solidFill>
              <a:srgbClr val="2B2C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285">
              <a:extLst>
                <a:ext uri="{FF2B5EF4-FFF2-40B4-BE49-F238E27FC236}">
                  <a16:creationId xmlns:a16="http://schemas.microsoft.com/office/drawing/2014/main" id="{7CE9FD0B-64B7-99F1-0947-10B43A28DFA3}"/>
                </a:ext>
              </a:extLst>
            </p:cNvPr>
            <p:cNvSpPr>
              <a:spLocks/>
            </p:cNvSpPr>
            <p:nvPr/>
          </p:nvSpPr>
          <p:spPr bwMode="auto">
            <a:xfrm>
              <a:off x="7760975" y="6029938"/>
              <a:ext cx="147067" cy="83561"/>
            </a:xfrm>
            <a:custGeom>
              <a:avLst/>
              <a:gdLst>
                <a:gd name="T0" fmla="*/ 15 w 37"/>
                <a:gd name="T1" fmla="*/ 2 h 21"/>
                <a:gd name="T2" fmla="*/ 27 w 37"/>
                <a:gd name="T3" fmla="*/ 9 h 21"/>
                <a:gd name="T4" fmla="*/ 37 w 37"/>
                <a:gd name="T5" fmla="*/ 16 h 21"/>
                <a:gd name="T6" fmla="*/ 13 w 37"/>
                <a:gd name="T7" fmla="*/ 18 h 21"/>
                <a:gd name="T8" fmla="*/ 1 w 37"/>
                <a:gd name="T9" fmla="*/ 12 h 21"/>
                <a:gd name="T10" fmla="*/ 3 w 37"/>
                <a:gd name="T11" fmla="*/ 2 h 21"/>
                <a:gd name="T12" fmla="*/ 15 w 37"/>
                <a:gd name="T13" fmla="*/ 2 h 21"/>
              </a:gdLst>
              <a:ahLst/>
              <a:cxnLst>
                <a:cxn ang="0">
                  <a:pos x="T0" y="T1"/>
                </a:cxn>
                <a:cxn ang="0">
                  <a:pos x="T2" y="T3"/>
                </a:cxn>
                <a:cxn ang="0">
                  <a:pos x="T4" y="T5"/>
                </a:cxn>
                <a:cxn ang="0">
                  <a:pos x="T6" y="T7"/>
                </a:cxn>
                <a:cxn ang="0">
                  <a:pos x="T8" y="T9"/>
                </a:cxn>
                <a:cxn ang="0">
                  <a:pos x="T10" y="T11"/>
                </a:cxn>
                <a:cxn ang="0">
                  <a:pos x="T12" y="T13"/>
                </a:cxn>
              </a:cxnLst>
              <a:rect l="0" t="0" r="r" b="b"/>
              <a:pathLst>
                <a:path w="37" h="21">
                  <a:moveTo>
                    <a:pt x="15" y="2"/>
                  </a:moveTo>
                  <a:cubicBezTo>
                    <a:pt x="15" y="2"/>
                    <a:pt x="21" y="8"/>
                    <a:pt x="27" y="9"/>
                  </a:cubicBezTo>
                  <a:cubicBezTo>
                    <a:pt x="32" y="11"/>
                    <a:pt x="36" y="12"/>
                    <a:pt x="37" y="16"/>
                  </a:cubicBezTo>
                  <a:cubicBezTo>
                    <a:pt x="37" y="19"/>
                    <a:pt x="20" y="21"/>
                    <a:pt x="13" y="18"/>
                  </a:cubicBezTo>
                  <a:cubicBezTo>
                    <a:pt x="4" y="13"/>
                    <a:pt x="3" y="14"/>
                    <a:pt x="1" y="12"/>
                  </a:cubicBezTo>
                  <a:cubicBezTo>
                    <a:pt x="0" y="9"/>
                    <a:pt x="3" y="2"/>
                    <a:pt x="3" y="2"/>
                  </a:cubicBezTo>
                  <a:cubicBezTo>
                    <a:pt x="3" y="0"/>
                    <a:pt x="15" y="2"/>
                    <a:pt x="15" y="2"/>
                  </a:cubicBezTo>
                  <a:close/>
                </a:path>
              </a:pathLst>
            </a:custGeom>
            <a:solidFill>
              <a:srgbClr val="2B2C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286">
              <a:extLst>
                <a:ext uri="{FF2B5EF4-FFF2-40B4-BE49-F238E27FC236}">
                  <a16:creationId xmlns:a16="http://schemas.microsoft.com/office/drawing/2014/main" id="{857BB620-94DE-9A9B-F774-805D5B726AEB}"/>
                </a:ext>
              </a:extLst>
            </p:cNvPr>
            <p:cNvSpPr>
              <a:spLocks/>
            </p:cNvSpPr>
            <p:nvPr/>
          </p:nvSpPr>
          <p:spPr bwMode="auto">
            <a:xfrm>
              <a:off x="7486896" y="5271207"/>
              <a:ext cx="389393" cy="782127"/>
            </a:xfrm>
            <a:custGeom>
              <a:avLst/>
              <a:gdLst>
                <a:gd name="T0" fmla="*/ 84 w 98"/>
                <a:gd name="T1" fmla="*/ 21 h 197"/>
                <a:gd name="T2" fmla="*/ 92 w 98"/>
                <a:gd name="T3" fmla="*/ 79 h 197"/>
                <a:gd name="T4" fmla="*/ 97 w 98"/>
                <a:gd name="T5" fmla="*/ 119 h 197"/>
                <a:gd name="T6" fmla="*/ 88 w 98"/>
                <a:gd name="T7" fmla="*/ 194 h 197"/>
                <a:gd name="T8" fmla="*/ 69 w 98"/>
                <a:gd name="T9" fmla="*/ 192 h 197"/>
                <a:gd name="T10" fmla="*/ 72 w 98"/>
                <a:gd name="T11" fmla="*/ 109 h 197"/>
                <a:gd name="T12" fmla="*/ 57 w 98"/>
                <a:gd name="T13" fmla="*/ 53 h 197"/>
                <a:gd name="T14" fmla="*/ 37 w 98"/>
                <a:gd name="T15" fmla="*/ 118 h 197"/>
                <a:gd name="T16" fmla="*/ 17 w 98"/>
                <a:gd name="T17" fmla="*/ 194 h 197"/>
                <a:gd name="T18" fmla="*/ 0 w 98"/>
                <a:gd name="T19" fmla="*/ 195 h 197"/>
                <a:gd name="T20" fmla="*/ 13 w 98"/>
                <a:gd name="T21" fmla="*/ 116 h 197"/>
                <a:gd name="T22" fmla="*/ 28 w 98"/>
                <a:gd name="T23" fmla="*/ 14 h 197"/>
                <a:gd name="T24" fmla="*/ 84 w 98"/>
                <a:gd name="T25" fmla="*/ 2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197">
                  <a:moveTo>
                    <a:pt x="84" y="21"/>
                  </a:moveTo>
                  <a:cubicBezTo>
                    <a:pt x="84" y="21"/>
                    <a:pt x="90" y="65"/>
                    <a:pt x="92" y="79"/>
                  </a:cubicBezTo>
                  <a:cubicBezTo>
                    <a:pt x="95" y="96"/>
                    <a:pt x="96" y="111"/>
                    <a:pt x="97" y="119"/>
                  </a:cubicBezTo>
                  <a:cubicBezTo>
                    <a:pt x="98" y="130"/>
                    <a:pt x="87" y="190"/>
                    <a:pt x="88" y="194"/>
                  </a:cubicBezTo>
                  <a:cubicBezTo>
                    <a:pt x="89" y="197"/>
                    <a:pt x="69" y="192"/>
                    <a:pt x="69" y="192"/>
                  </a:cubicBezTo>
                  <a:cubicBezTo>
                    <a:pt x="69" y="192"/>
                    <a:pt x="75" y="121"/>
                    <a:pt x="72" y="109"/>
                  </a:cubicBezTo>
                  <a:cubicBezTo>
                    <a:pt x="69" y="98"/>
                    <a:pt x="59" y="50"/>
                    <a:pt x="57" y="53"/>
                  </a:cubicBezTo>
                  <a:cubicBezTo>
                    <a:pt x="54" y="56"/>
                    <a:pt x="39" y="109"/>
                    <a:pt x="37" y="118"/>
                  </a:cubicBezTo>
                  <a:cubicBezTo>
                    <a:pt x="35" y="126"/>
                    <a:pt x="17" y="194"/>
                    <a:pt x="17" y="194"/>
                  </a:cubicBezTo>
                  <a:cubicBezTo>
                    <a:pt x="17" y="194"/>
                    <a:pt x="3" y="197"/>
                    <a:pt x="0" y="195"/>
                  </a:cubicBezTo>
                  <a:cubicBezTo>
                    <a:pt x="0" y="195"/>
                    <a:pt x="12" y="132"/>
                    <a:pt x="13" y="116"/>
                  </a:cubicBezTo>
                  <a:cubicBezTo>
                    <a:pt x="13" y="109"/>
                    <a:pt x="17" y="42"/>
                    <a:pt x="28" y="14"/>
                  </a:cubicBezTo>
                  <a:cubicBezTo>
                    <a:pt x="33" y="0"/>
                    <a:pt x="84" y="21"/>
                    <a:pt x="84" y="21"/>
                  </a:cubicBezTo>
                  <a:close/>
                </a:path>
              </a:pathLst>
            </a:custGeom>
            <a:solidFill>
              <a:srgbClr val="2F30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287">
              <a:extLst>
                <a:ext uri="{FF2B5EF4-FFF2-40B4-BE49-F238E27FC236}">
                  <a16:creationId xmlns:a16="http://schemas.microsoft.com/office/drawing/2014/main" id="{B7A8AF5B-9CC9-BC21-582E-BA050035C4EB}"/>
                </a:ext>
              </a:extLst>
            </p:cNvPr>
            <p:cNvSpPr>
              <a:spLocks/>
            </p:cNvSpPr>
            <p:nvPr/>
          </p:nvSpPr>
          <p:spPr bwMode="auto">
            <a:xfrm>
              <a:off x="7201118" y="4794911"/>
              <a:ext cx="190518" cy="123670"/>
            </a:xfrm>
            <a:custGeom>
              <a:avLst/>
              <a:gdLst>
                <a:gd name="T0" fmla="*/ 0 w 48"/>
                <a:gd name="T1" fmla="*/ 22 h 31"/>
                <a:gd name="T2" fmla="*/ 1 w 48"/>
                <a:gd name="T3" fmla="*/ 6 h 31"/>
                <a:gd name="T4" fmla="*/ 8 w 48"/>
                <a:gd name="T5" fmla="*/ 0 h 31"/>
                <a:gd name="T6" fmla="*/ 43 w 48"/>
                <a:gd name="T7" fmla="*/ 2 h 31"/>
                <a:gd name="T8" fmla="*/ 48 w 48"/>
                <a:gd name="T9" fmla="*/ 9 h 31"/>
                <a:gd name="T10" fmla="*/ 47 w 48"/>
                <a:gd name="T11" fmla="*/ 25 h 31"/>
                <a:gd name="T12" fmla="*/ 41 w 48"/>
                <a:gd name="T13" fmla="*/ 31 h 31"/>
                <a:gd name="T14" fmla="*/ 6 w 48"/>
                <a:gd name="T15" fmla="*/ 28 h 31"/>
                <a:gd name="T16" fmla="*/ 0 w 48"/>
                <a:gd name="T17" fmla="*/ 2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1">
                  <a:moveTo>
                    <a:pt x="0" y="22"/>
                  </a:moveTo>
                  <a:cubicBezTo>
                    <a:pt x="1" y="6"/>
                    <a:pt x="1" y="6"/>
                    <a:pt x="1" y="6"/>
                  </a:cubicBezTo>
                  <a:cubicBezTo>
                    <a:pt x="2" y="2"/>
                    <a:pt x="4" y="0"/>
                    <a:pt x="8" y="0"/>
                  </a:cubicBezTo>
                  <a:cubicBezTo>
                    <a:pt x="43" y="2"/>
                    <a:pt x="43" y="2"/>
                    <a:pt x="43" y="2"/>
                  </a:cubicBezTo>
                  <a:cubicBezTo>
                    <a:pt x="46" y="3"/>
                    <a:pt x="48" y="5"/>
                    <a:pt x="48" y="9"/>
                  </a:cubicBezTo>
                  <a:cubicBezTo>
                    <a:pt x="47" y="25"/>
                    <a:pt x="47" y="25"/>
                    <a:pt x="47" y="25"/>
                  </a:cubicBezTo>
                  <a:cubicBezTo>
                    <a:pt x="47" y="28"/>
                    <a:pt x="44" y="31"/>
                    <a:pt x="41" y="31"/>
                  </a:cubicBezTo>
                  <a:cubicBezTo>
                    <a:pt x="6" y="28"/>
                    <a:pt x="6" y="28"/>
                    <a:pt x="6" y="28"/>
                  </a:cubicBezTo>
                  <a:cubicBezTo>
                    <a:pt x="2" y="28"/>
                    <a:pt x="0" y="25"/>
                    <a:pt x="0" y="22"/>
                  </a:cubicBezTo>
                  <a:close/>
                </a:path>
              </a:pathLst>
            </a:custGeom>
            <a:solidFill>
              <a:srgbClr val="BDB2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Freeform 288">
              <a:extLst>
                <a:ext uri="{FF2B5EF4-FFF2-40B4-BE49-F238E27FC236}">
                  <a16:creationId xmlns:a16="http://schemas.microsoft.com/office/drawing/2014/main" id="{0204A5B8-04D0-765E-2B8F-21A9412B1072}"/>
                </a:ext>
              </a:extLst>
            </p:cNvPr>
            <p:cNvSpPr>
              <a:spLocks/>
            </p:cNvSpPr>
            <p:nvPr/>
          </p:nvSpPr>
          <p:spPr bwMode="auto">
            <a:xfrm>
              <a:off x="7296378" y="4794911"/>
              <a:ext cx="912482" cy="183833"/>
            </a:xfrm>
            <a:custGeom>
              <a:avLst/>
              <a:gdLst>
                <a:gd name="T0" fmla="*/ 0 w 546"/>
                <a:gd name="T1" fmla="*/ 74 h 110"/>
                <a:gd name="T2" fmla="*/ 5 w 546"/>
                <a:gd name="T3" fmla="*/ 0 h 110"/>
                <a:gd name="T4" fmla="*/ 546 w 546"/>
                <a:gd name="T5" fmla="*/ 38 h 110"/>
                <a:gd name="T6" fmla="*/ 541 w 546"/>
                <a:gd name="T7" fmla="*/ 110 h 110"/>
                <a:gd name="T8" fmla="*/ 0 w 546"/>
                <a:gd name="T9" fmla="*/ 74 h 110"/>
              </a:gdLst>
              <a:ahLst/>
              <a:cxnLst>
                <a:cxn ang="0">
                  <a:pos x="T0" y="T1"/>
                </a:cxn>
                <a:cxn ang="0">
                  <a:pos x="T2" y="T3"/>
                </a:cxn>
                <a:cxn ang="0">
                  <a:pos x="T4" y="T5"/>
                </a:cxn>
                <a:cxn ang="0">
                  <a:pos x="T6" y="T7"/>
                </a:cxn>
                <a:cxn ang="0">
                  <a:pos x="T8" y="T9"/>
                </a:cxn>
              </a:cxnLst>
              <a:rect l="0" t="0" r="r" b="b"/>
              <a:pathLst>
                <a:path w="546" h="110">
                  <a:moveTo>
                    <a:pt x="0" y="74"/>
                  </a:moveTo>
                  <a:lnTo>
                    <a:pt x="5" y="0"/>
                  </a:lnTo>
                  <a:lnTo>
                    <a:pt x="546" y="38"/>
                  </a:lnTo>
                  <a:lnTo>
                    <a:pt x="541" y="110"/>
                  </a:lnTo>
                  <a:lnTo>
                    <a:pt x="0" y="74"/>
                  </a:lnTo>
                  <a:close/>
                </a:path>
              </a:pathLst>
            </a:custGeom>
            <a:solidFill>
              <a:srgbClr val="CC4A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289">
              <a:extLst>
                <a:ext uri="{FF2B5EF4-FFF2-40B4-BE49-F238E27FC236}">
                  <a16:creationId xmlns:a16="http://schemas.microsoft.com/office/drawing/2014/main" id="{3556C26A-DBFA-AC02-FC06-E651085C267D}"/>
                </a:ext>
              </a:extLst>
            </p:cNvPr>
            <p:cNvSpPr>
              <a:spLocks/>
            </p:cNvSpPr>
            <p:nvPr/>
          </p:nvSpPr>
          <p:spPr bwMode="auto">
            <a:xfrm>
              <a:off x="7299720" y="4794911"/>
              <a:ext cx="909140" cy="103615"/>
            </a:xfrm>
            <a:custGeom>
              <a:avLst/>
              <a:gdLst>
                <a:gd name="T0" fmla="*/ 542 w 544"/>
                <a:gd name="T1" fmla="*/ 62 h 62"/>
                <a:gd name="T2" fmla="*/ 0 w 544"/>
                <a:gd name="T3" fmla="*/ 24 h 62"/>
                <a:gd name="T4" fmla="*/ 3 w 544"/>
                <a:gd name="T5" fmla="*/ 0 h 62"/>
                <a:gd name="T6" fmla="*/ 544 w 544"/>
                <a:gd name="T7" fmla="*/ 38 h 62"/>
                <a:gd name="T8" fmla="*/ 542 w 544"/>
                <a:gd name="T9" fmla="*/ 62 h 62"/>
              </a:gdLst>
              <a:ahLst/>
              <a:cxnLst>
                <a:cxn ang="0">
                  <a:pos x="T0" y="T1"/>
                </a:cxn>
                <a:cxn ang="0">
                  <a:pos x="T2" y="T3"/>
                </a:cxn>
                <a:cxn ang="0">
                  <a:pos x="T4" y="T5"/>
                </a:cxn>
                <a:cxn ang="0">
                  <a:pos x="T6" y="T7"/>
                </a:cxn>
                <a:cxn ang="0">
                  <a:pos x="T8" y="T9"/>
                </a:cxn>
              </a:cxnLst>
              <a:rect l="0" t="0" r="r" b="b"/>
              <a:pathLst>
                <a:path w="544" h="62">
                  <a:moveTo>
                    <a:pt x="542" y="62"/>
                  </a:moveTo>
                  <a:lnTo>
                    <a:pt x="0" y="24"/>
                  </a:lnTo>
                  <a:lnTo>
                    <a:pt x="3" y="0"/>
                  </a:lnTo>
                  <a:lnTo>
                    <a:pt x="544" y="38"/>
                  </a:lnTo>
                  <a:lnTo>
                    <a:pt x="542" y="62"/>
                  </a:lnTo>
                  <a:close/>
                </a:path>
              </a:pathLst>
            </a:custGeom>
            <a:solidFill>
              <a:srgbClr val="707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290">
              <a:extLst>
                <a:ext uri="{FF2B5EF4-FFF2-40B4-BE49-F238E27FC236}">
                  <a16:creationId xmlns:a16="http://schemas.microsoft.com/office/drawing/2014/main" id="{D2AE28E8-6FAC-2A01-2967-E785F143B44C}"/>
                </a:ext>
              </a:extLst>
            </p:cNvPr>
            <p:cNvSpPr>
              <a:spLocks/>
            </p:cNvSpPr>
            <p:nvPr/>
          </p:nvSpPr>
          <p:spPr bwMode="auto">
            <a:xfrm>
              <a:off x="7299720" y="4835021"/>
              <a:ext cx="905797" cy="103615"/>
            </a:xfrm>
            <a:custGeom>
              <a:avLst/>
              <a:gdLst>
                <a:gd name="T0" fmla="*/ 0 w 542"/>
                <a:gd name="T1" fmla="*/ 24 h 62"/>
                <a:gd name="T2" fmla="*/ 0 w 542"/>
                <a:gd name="T3" fmla="*/ 0 h 62"/>
                <a:gd name="T4" fmla="*/ 542 w 542"/>
                <a:gd name="T5" fmla="*/ 38 h 62"/>
                <a:gd name="T6" fmla="*/ 539 w 542"/>
                <a:gd name="T7" fmla="*/ 62 h 62"/>
                <a:gd name="T8" fmla="*/ 0 w 542"/>
                <a:gd name="T9" fmla="*/ 24 h 62"/>
              </a:gdLst>
              <a:ahLst/>
              <a:cxnLst>
                <a:cxn ang="0">
                  <a:pos x="T0" y="T1"/>
                </a:cxn>
                <a:cxn ang="0">
                  <a:pos x="T2" y="T3"/>
                </a:cxn>
                <a:cxn ang="0">
                  <a:pos x="T4" y="T5"/>
                </a:cxn>
                <a:cxn ang="0">
                  <a:pos x="T6" y="T7"/>
                </a:cxn>
                <a:cxn ang="0">
                  <a:pos x="T8" y="T9"/>
                </a:cxn>
              </a:cxnLst>
              <a:rect l="0" t="0" r="r" b="b"/>
              <a:pathLst>
                <a:path w="542" h="62">
                  <a:moveTo>
                    <a:pt x="0" y="24"/>
                  </a:moveTo>
                  <a:lnTo>
                    <a:pt x="0" y="0"/>
                  </a:lnTo>
                  <a:lnTo>
                    <a:pt x="542" y="38"/>
                  </a:lnTo>
                  <a:lnTo>
                    <a:pt x="539" y="62"/>
                  </a:lnTo>
                  <a:lnTo>
                    <a:pt x="0" y="24"/>
                  </a:lnTo>
                  <a:close/>
                </a:path>
              </a:pathLst>
            </a:custGeom>
            <a:solidFill>
              <a:srgbClr val="5866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 name="Freeform 291">
              <a:extLst>
                <a:ext uri="{FF2B5EF4-FFF2-40B4-BE49-F238E27FC236}">
                  <a16:creationId xmlns:a16="http://schemas.microsoft.com/office/drawing/2014/main" id="{378B2AD8-1577-AB27-E32F-BA78A5D62C8E}"/>
                </a:ext>
              </a:extLst>
            </p:cNvPr>
            <p:cNvSpPr>
              <a:spLocks/>
            </p:cNvSpPr>
            <p:nvPr/>
          </p:nvSpPr>
          <p:spPr bwMode="auto">
            <a:xfrm>
              <a:off x="7296378" y="4875130"/>
              <a:ext cx="904126" cy="103615"/>
            </a:xfrm>
            <a:custGeom>
              <a:avLst/>
              <a:gdLst>
                <a:gd name="T0" fmla="*/ 0 w 541"/>
                <a:gd name="T1" fmla="*/ 26 h 62"/>
                <a:gd name="T2" fmla="*/ 2 w 541"/>
                <a:gd name="T3" fmla="*/ 0 h 62"/>
                <a:gd name="T4" fmla="*/ 541 w 541"/>
                <a:gd name="T5" fmla="*/ 38 h 62"/>
                <a:gd name="T6" fmla="*/ 541 w 541"/>
                <a:gd name="T7" fmla="*/ 62 h 62"/>
                <a:gd name="T8" fmla="*/ 0 w 541"/>
                <a:gd name="T9" fmla="*/ 26 h 62"/>
              </a:gdLst>
              <a:ahLst/>
              <a:cxnLst>
                <a:cxn ang="0">
                  <a:pos x="T0" y="T1"/>
                </a:cxn>
                <a:cxn ang="0">
                  <a:pos x="T2" y="T3"/>
                </a:cxn>
                <a:cxn ang="0">
                  <a:pos x="T4" y="T5"/>
                </a:cxn>
                <a:cxn ang="0">
                  <a:pos x="T6" y="T7"/>
                </a:cxn>
                <a:cxn ang="0">
                  <a:pos x="T8" y="T9"/>
                </a:cxn>
              </a:cxnLst>
              <a:rect l="0" t="0" r="r" b="b"/>
              <a:pathLst>
                <a:path w="541" h="62">
                  <a:moveTo>
                    <a:pt x="0" y="26"/>
                  </a:moveTo>
                  <a:lnTo>
                    <a:pt x="2" y="0"/>
                  </a:lnTo>
                  <a:lnTo>
                    <a:pt x="541" y="38"/>
                  </a:lnTo>
                  <a:lnTo>
                    <a:pt x="541" y="62"/>
                  </a:lnTo>
                  <a:lnTo>
                    <a:pt x="0" y="26"/>
                  </a:lnTo>
                  <a:close/>
                </a:path>
              </a:pathLst>
            </a:custGeom>
            <a:solidFill>
              <a:srgbClr val="5563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292">
              <a:extLst>
                <a:ext uri="{FF2B5EF4-FFF2-40B4-BE49-F238E27FC236}">
                  <a16:creationId xmlns:a16="http://schemas.microsoft.com/office/drawing/2014/main" id="{571C2307-2E83-2D66-0B6E-D44E1B40F863}"/>
                </a:ext>
              </a:extLst>
            </p:cNvPr>
            <p:cNvSpPr>
              <a:spLocks/>
            </p:cNvSpPr>
            <p:nvPr/>
          </p:nvSpPr>
          <p:spPr bwMode="auto">
            <a:xfrm>
              <a:off x="8200503" y="4858417"/>
              <a:ext cx="172135" cy="120327"/>
            </a:xfrm>
            <a:custGeom>
              <a:avLst/>
              <a:gdLst>
                <a:gd name="T0" fmla="*/ 0 w 103"/>
                <a:gd name="T1" fmla="*/ 72 h 72"/>
                <a:gd name="T2" fmla="*/ 5 w 103"/>
                <a:gd name="T3" fmla="*/ 0 h 72"/>
                <a:gd name="T4" fmla="*/ 84 w 103"/>
                <a:gd name="T5" fmla="*/ 33 h 72"/>
                <a:gd name="T6" fmla="*/ 103 w 103"/>
                <a:gd name="T7" fmla="*/ 43 h 72"/>
                <a:gd name="T8" fmla="*/ 81 w 103"/>
                <a:gd name="T9" fmla="*/ 48 h 72"/>
                <a:gd name="T10" fmla="*/ 0 w 103"/>
                <a:gd name="T11" fmla="*/ 72 h 72"/>
              </a:gdLst>
              <a:ahLst/>
              <a:cxnLst>
                <a:cxn ang="0">
                  <a:pos x="T0" y="T1"/>
                </a:cxn>
                <a:cxn ang="0">
                  <a:pos x="T2" y="T3"/>
                </a:cxn>
                <a:cxn ang="0">
                  <a:pos x="T4" y="T5"/>
                </a:cxn>
                <a:cxn ang="0">
                  <a:pos x="T6" y="T7"/>
                </a:cxn>
                <a:cxn ang="0">
                  <a:pos x="T8" y="T9"/>
                </a:cxn>
                <a:cxn ang="0">
                  <a:pos x="T10" y="T11"/>
                </a:cxn>
              </a:cxnLst>
              <a:rect l="0" t="0" r="r" b="b"/>
              <a:pathLst>
                <a:path w="103" h="72">
                  <a:moveTo>
                    <a:pt x="0" y="72"/>
                  </a:moveTo>
                  <a:lnTo>
                    <a:pt x="5" y="0"/>
                  </a:lnTo>
                  <a:lnTo>
                    <a:pt x="84" y="33"/>
                  </a:lnTo>
                  <a:lnTo>
                    <a:pt x="103" y="43"/>
                  </a:lnTo>
                  <a:lnTo>
                    <a:pt x="81" y="48"/>
                  </a:lnTo>
                  <a:lnTo>
                    <a:pt x="0" y="72"/>
                  </a:lnTo>
                  <a:close/>
                </a:path>
              </a:pathLst>
            </a:custGeom>
            <a:solidFill>
              <a:srgbClr val="E6D8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293">
              <a:extLst>
                <a:ext uri="{FF2B5EF4-FFF2-40B4-BE49-F238E27FC236}">
                  <a16:creationId xmlns:a16="http://schemas.microsoft.com/office/drawing/2014/main" id="{DFBC97D9-1ED2-CD67-A7AE-C61DB7DA533B}"/>
                </a:ext>
              </a:extLst>
            </p:cNvPr>
            <p:cNvSpPr>
              <a:spLocks/>
            </p:cNvSpPr>
            <p:nvPr/>
          </p:nvSpPr>
          <p:spPr bwMode="auto">
            <a:xfrm>
              <a:off x="8185463" y="4855075"/>
              <a:ext cx="23397" cy="43452"/>
            </a:xfrm>
            <a:custGeom>
              <a:avLst/>
              <a:gdLst>
                <a:gd name="T0" fmla="*/ 5 w 6"/>
                <a:gd name="T1" fmla="*/ 11 h 11"/>
                <a:gd name="T2" fmla="*/ 1 w 6"/>
                <a:gd name="T3" fmla="*/ 5 h 11"/>
                <a:gd name="T4" fmla="*/ 6 w 6"/>
                <a:gd name="T5" fmla="*/ 1 h 11"/>
                <a:gd name="T6" fmla="*/ 5 w 6"/>
                <a:gd name="T7" fmla="*/ 11 h 11"/>
              </a:gdLst>
              <a:ahLst/>
              <a:cxnLst>
                <a:cxn ang="0">
                  <a:pos x="T0" y="T1"/>
                </a:cxn>
                <a:cxn ang="0">
                  <a:pos x="T2" y="T3"/>
                </a:cxn>
                <a:cxn ang="0">
                  <a:pos x="T4" y="T5"/>
                </a:cxn>
                <a:cxn ang="0">
                  <a:pos x="T6" y="T7"/>
                </a:cxn>
              </a:cxnLst>
              <a:rect l="0" t="0" r="r" b="b"/>
              <a:pathLst>
                <a:path w="6" h="11">
                  <a:moveTo>
                    <a:pt x="5" y="11"/>
                  </a:moveTo>
                  <a:cubicBezTo>
                    <a:pt x="2" y="10"/>
                    <a:pt x="0" y="8"/>
                    <a:pt x="1" y="5"/>
                  </a:cubicBezTo>
                  <a:cubicBezTo>
                    <a:pt x="1" y="2"/>
                    <a:pt x="3" y="0"/>
                    <a:pt x="6" y="1"/>
                  </a:cubicBezTo>
                  <a:lnTo>
                    <a:pt x="5" y="11"/>
                  </a:lnTo>
                  <a:close/>
                </a:path>
              </a:pathLst>
            </a:custGeom>
            <a:solidFill>
              <a:srgbClr val="D7CA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294">
              <a:extLst>
                <a:ext uri="{FF2B5EF4-FFF2-40B4-BE49-F238E27FC236}">
                  <a16:creationId xmlns:a16="http://schemas.microsoft.com/office/drawing/2014/main" id="{625EFDA6-66E0-60E4-2DEB-F7AEA9DCDC2F}"/>
                </a:ext>
              </a:extLst>
            </p:cNvPr>
            <p:cNvSpPr>
              <a:spLocks/>
            </p:cNvSpPr>
            <p:nvPr/>
          </p:nvSpPr>
          <p:spPr bwMode="auto">
            <a:xfrm>
              <a:off x="8185463" y="4895184"/>
              <a:ext cx="20055" cy="43452"/>
            </a:xfrm>
            <a:custGeom>
              <a:avLst/>
              <a:gdLst>
                <a:gd name="T0" fmla="*/ 4 w 5"/>
                <a:gd name="T1" fmla="*/ 11 h 11"/>
                <a:gd name="T2" fmla="*/ 0 w 5"/>
                <a:gd name="T3" fmla="*/ 5 h 11"/>
                <a:gd name="T4" fmla="*/ 5 w 5"/>
                <a:gd name="T5" fmla="*/ 1 h 11"/>
                <a:gd name="T6" fmla="*/ 4 w 5"/>
                <a:gd name="T7" fmla="*/ 11 h 11"/>
              </a:gdLst>
              <a:ahLst/>
              <a:cxnLst>
                <a:cxn ang="0">
                  <a:pos x="T0" y="T1"/>
                </a:cxn>
                <a:cxn ang="0">
                  <a:pos x="T2" y="T3"/>
                </a:cxn>
                <a:cxn ang="0">
                  <a:pos x="T4" y="T5"/>
                </a:cxn>
                <a:cxn ang="0">
                  <a:pos x="T6" y="T7"/>
                </a:cxn>
              </a:cxnLst>
              <a:rect l="0" t="0" r="r" b="b"/>
              <a:pathLst>
                <a:path w="5" h="11">
                  <a:moveTo>
                    <a:pt x="4" y="11"/>
                  </a:moveTo>
                  <a:cubicBezTo>
                    <a:pt x="2" y="11"/>
                    <a:pt x="0" y="8"/>
                    <a:pt x="0" y="5"/>
                  </a:cubicBezTo>
                  <a:cubicBezTo>
                    <a:pt x="0" y="3"/>
                    <a:pt x="2" y="0"/>
                    <a:pt x="5" y="1"/>
                  </a:cubicBezTo>
                  <a:lnTo>
                    <a:pt x="4" y="11"/>
                  </a:lnTo>
                  <a:close/>
                </a:path>
              </a:pathLst>
            </a:custGeom>
            <a:solidFill>
              <a:srgbClr val="DDCF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 name="Freeform 295">
              <a:extLst>
                <a:ext uri="{FF2B5EF4-FFF2-40B4-BE49-F238E27FC236}">
                  <a16:creationId xmlns:a16="http://schemas.microsoft.com/office/drawing/2014/main" id="{C550BB15-0E30-773E-AEC9-5312FC054037}"/>
                </a:ext>
              </a:extLst>
            </p:cNvPr>
            <p:cNvSpPr>
              <a:spLocks/>
            </p:cNvSpPr>
            <p:nvPr/>
          </p:nvSpPr>
          <p:spPr bwMode="auto">
            <a:xfrm>
              <a:off x="8182120" y="4938636"/>
              <a:ext cx="18384" cy="40109"/>
            </a:xfrm>
            <a:custGeom>
              <a:avLst/>
              <a:gdLst>
                <a:gd name="T0" fmla="*/ 5 w 5"/>
                <a:gd name="T1" fmla="*/ 10 h 10"/>
                <a:gd name="T2" fmla="*/ 0 w 5"/>
                <a:gd name="T3" fmla="*/ 4 h 10"/>
                <a:gd name="T4" fmla="*/ 5 w 5"/>
                <a:gd name="T5" fmla="*/ 0 h 10"/>
                <a:gd name="T6" fmla="*/ 5 w 5"/>
                <a:gd name="T7" fmla="*/ 10 h 10"/>
              </a:gdLst>
              <a:ahLst/>
              <a:cxnLst>
                <a:cxn ang="0">
                  <a:pos x="T0" y="T1"/>
                </a:cxn>
                <a:cxn ang="0">
                  <a:pos x="T2" y="T3"/>
                </a:cxn>
                <a:cxn ang="0">
                  <a:pos x="T4" y="T5"/>
                </a:cxn>
                <a:cxn ang="0">
                  <a:pos x="T6" y="T7"/>
                </a:cxn>
              </a:cxnLst>
              <a:rect l="0" t="0" r="r" b="b"/>
              <a:pathLst>
                <a:path w="5" h="10">
                  <a:moveTo>
                    <a:pt x="5" y="10"/>
                  </a:moveTo>
                  <a:cubicBezTo>
                    <a:pt x="2" y="10"/>
                    <a:pt x="0" y="7"/>
                    <a:pt x="0" y="4"/>
                  </a:cubicBezTo>
                  <a:cubicBezTo>
                    <a:pt x="0" y="2"/>
                    <a:pt x="3" y="0"/>
                    <a:pt x="5" y="0"/>
                  </a:cubicBezTo>
                  <a:lnTo>
                    <a:pt x="5" y="10"/>
                  </a:lnTo>
                  <a:close/>
                </a:path>
              </a:pathLst>
            </a:custGeom>
            <a:solidFill>
              <a:srgbClr val="E6D8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296">
              <a:extLst>
                <a:ext uri="{FF2B5EF4-FFF2-40B4-BE49-F238E27FC236}">
                  <a16:creationId xmlns:a16="http://schemas.microsoft.com/office/drawing/2014/main" id="{662E985D-E359-30C9-2569-F013F91D2FF7}"/>
                </a:ext>
              </a:extLst>
            </p:cNvPr>
            <p:cNvSpPr>
              <a:spLocks/>
            </p:cNvSpPr>
            <p:nvPr/>
          </p:nvSpPr>
          <p:spPr bwMode="auto">
            <a:xfrm>
              <a:off x="7272981" y="4794911"/>
              <a:ext cx="55151" cy="43452"/>
            </a:xfrm>
            <a:custGeom>
              <a:avLst/>
              <a:gdLst>
                <a:gd name="T0" fmla="*/ 33 w 33"/>
                <a:gd name="T1" fmla="*/ 26 h 26"/>
                <a:gd name="T2" fmla="*/ 0 w 33"/>
                <a:gd name="T3" fmla="*/ 24 h 26"/>
                <a:gd name="T4" fmla="*/ 0 w 33"/>
                <a:gd name="T5" fmla="*/ 0 h 26"/>
                <a:gd name="T6" fmla="*/ 33 w 33"/>
                <a:gd name="T7" fmla="*/ 3 h 26"/>
                <a:gd name="T8" fmla="*/ 33 w 33"/>
                <a:gd name="T9" fmla="*/ 26 h 26"/>
              </a:gdLst>
              <a:ahLst/>
              <a:cxnLst>
                <a:cxn ang="0">
                  <a:pos x="T0" y="T1"/>
                </a:cxn>
                <a:cxn ang="0">
                  <a:pos x="T2" y="T3"/>
                </a:cxn>
                <a:cxn ang="0">
                  <a:pos x="T4" y="T5"/>
                </a:cxn>
                <a:cxn ang="0">
                  <a:pos x="T6" y="T7"/>
                </a:cxn>
                <a:cxn ang="0">
                  <a:pos x="T8" y="T9"/>
                </a:cxn>
              </a:cxnLst>
              <a:rect l="0" t="0" r="r" b="b"/>
              <a:pathLst>
                <a:path w="33" h="26">
                  <a:moveTo>
                    <a:pt x="33" y="26"/>
                  </a:moveTo>
                  <a:lnTo>
                    <a:pt x="0" y="24"/>
                  </a:lnTo>
                  <a:lnTo>
                    <a:pt x="0" y="0"/>
                  </a:lnTo>
                  <a:lnTo>
                    <a:pt x="33" y="3"/>
                  </a:lnTo>
                  <a:lnTo>
                    <a:pt x="33" y="26"/>
                  </a:lnTo>
                  <a:close/>
                </a:path>
              </a:pathLst>
            </a:custGeom>
            <a:solidFill>
              <a:srgbClr val="A994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297">
              <a:extLst>
                <a:ext uri="{FF2B5EF4-FFF2-40B4-BE49-F238E27FC236}">
                  <a16:creationId xmlns:a16="http://schemas.microsoft.com/office/drawing/2014/main" id="{34BCEAF5-55F0-5736-48A5-773446EB91B8}"/>
                </a:ext>
              </a:extLst>
            </p:cNvPr>
            <p:cNvSpPr>
              <a:spLocks/>
            </p:cNvSpPr>
            <p:nvPr/>
          </p:nvSpPr>
          <p:spPr bwMode="auto">
            <a:xfrm>
              <a:off x="7267966" y="4835021"/>
              <a:ext cx="60164" cy="43452"/>
            </a:xfrm>
            <a:custGeom>
              <a:avLst/>
              <a:gdLst>
                <a:gd name="T0" fmla="*/ 0 w 36"/>
                <a:gd name="T1" fmla="*/ 24 h 26"/>
                <a:gd name="T2" fmla="*/ 3 w 36"/>
                <a:gd name="T3" fmla="*/ 0 h 26"/>
                <a:gd name="T4" fmla="*/ 36 w 36"/>
                <a:gd name="T5" fmla="*/ 2 h 26"/>
                <a:gd name="T6" fmla="*/ 34 w 36"/>
                <a:gd name="T7" fmla="*/ 26 h 26"/>
                <a:gd name="T8" fmla="*/ 0 w 36"/>
                <a:gd name="T9" fmla="*/ 24 h 26"/>
              </a:gdLst>
              <a:ahLst/>
              <a:cxnLst>
                <a:cxn ang="0">
                  <a:pos x="T0" y="T1"/>
                </a:cxn>
                <a:cxn ang="0">
                  <a:pos x="T2" y="T3"/>
                </a:cxn>
                <a:cxn ang="0">
                  <a:pos x="T4" y="T5"/>
                </a:cxn>
                <a:cxn ang="0">
                  <a:pos x="T6" y="T7"/>
                </a:cxn>
                <a:cxn ang="0">
                  <a:pos x="T8" y="T9"/>
                </a:cxn>
              </a:cxnLst>
              <a:rect l="0" t="0" r="r" b="b"/>
              <a:pathLst>
                <a:path w="36" h="26">
                  <a:moveTo>
                    <a:pt x="0" y="24"/>
                  </a:moveTo>
                  <a:lnTo>
                    <a:pt x="3" y="0"/>
                  </a:lnTo>
                  <a:lnTo>
                    <a:pt x="36" y="2"/>
                  </a:lnTo>
                  <a:lnTo>
                    <a:pt x="34" y="26"/>
                  </a:lnTo>
                  <a:lnTo>
                    <a:pt x="0" y="24"/>
                  </a:lnTo>
                  <a:close/>
                </a:path>
              </a:pathLst>
            </a:custGeom>
            <a:solidFill>
              <a:srgbClr val="D1B6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298">
              <a:extLst>
                <a:ext uri="{FF2B5EF4-FFF2-40B4-BE49-F238E27FC236}">
                  <a16:creationId xmlns:a16="http://schemas.microsoft.com/office/drawing/2014/main" id="{96728A29-03F6-47C7-4739-97F1DB3FA224}"/>
                </a:ext>
              </a:extLst>
            </p:cNvPr>
            <p:cNvSpPr>
              <a:spLocks/>
            </p:cNvSpPr>
            <p:nvPr/>
          </p:nvSpPr>
          <p:spPr bwMode="auto">
            <a:xfrm>
              <a:off x="7264624" y="4875130"/>
              <a:ext cx="60164" cy="43452"/>
            </a:xfrm>
            <a:custGeom>
              <a:avLst/>
              <a:gdLst>
                <a:gd name="T0" fmla="*/ 0 w 36"/>
                <a:gd name="T1" fmla="*/ 23 h 26"/>
                <a:gd name="T2" fmla="*/ 2 w 36"/>
                <a:gd name="T3" fmla="*/ 0 h 26"/>
                <a:gd name="T4" fmla="*/ 36 w 36"/>
                <a:gd name="T5" fmla="*/ 2 h 26"/>
                <a:gd name="T6" fmla="*/ 33 w 36"/>
                <a:gd name="T7" fmla="*/ 26 h 26"/>
                <a:gd name="T8" fmla="*/ 0 w 36"/>
                <a:gd name="T9" fmla="*/ 23 h 26"/>
              </a:gdLst>
              <a:ahLst/>
              <a:cxnLst>
                <a:cxn ang="0">
                  <a:pos x="T0" y="T1"/>
                </a:cxn>
                <a:cxn ang="0">
                  <a:pos x="T2" y="T3"/>
                </a:cxn>
                <a:cxn ang="0">
                  <a:pos x="T4" y="T5"/>
                </a:cxn>
                <a:cxn ang="0">
                  <a:pos x="T6" y="T7"/>
                </a:cxn>
                <a:cxn ang="0">
                  <a:pos x="T8" y="T9"/>
                </a:cxn>
              </a:cxnLst>
              <a:rect l="0" t="0" r="r" b="b"/>
              <a:pathLst>
                <a:path w="36" h="26">
                  <a:moveTo>
                    <a:pt x="0" y="23"/>
                  </a:moveTo>
                  <a:lnTo>
                    <a:pt x="2" y="0"/>
                  </a:lnTo>
                  <a:lnTo>
                    <a:pt x="36" y="2"/>
                  </a:lnTo>
                  <a:lnTo>
                    <a:pt x="33" y="26"/>
                  </a:lnTo>
                  <a:lnTo>
                    <a:pt x="0" y="23"/>
                  </a:lnTo>
                  <a:close/>
                </a:path>
              </a:pathLst>
            </a:custGeom>
            <a:solidFill>
              <a:srgbClr val="E7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299">
              <a:extLst>
                <a:ext uri="{FF2B5EF4-FFF2-40B4-BE49-F238E27FC236}">
                  <a16:creationId xmlns:a16="http://schemas.microsoft.com/office/drawing/2014/main" id="{5010A9BB-27AA-6ED8-CD96-15385F91D39A}"/>
                </a:ext>
              </a:extLst>
            </p:cNvPr>
            <p:cNvSpPr>
              <a:spLocks/>
            </p:cNvSpPr>
            <p:nvPr/>
          </p:nvSpPr>
          <p:spPr bwMode="auto">
            <a:xfrm>
              <a:off x="8205517" y="4858417"/>
              <a:ext cx="167121" cy="71862"/>
            </a:xfrm>
            <a:custGeom>
              <a:avLst/>
              <a:gdLst>
                <a:gd name="T0" fmla="*/ 0 w 100"/>
                <a:gd name="T1" fmla="*/ 24 h 43"/>
                <a:gd name="T2" fmla="*/ 100 w 100"/>
                <a:gd name="T3" fmla="*/ 43 h 43"/>
                <a:gd name="T4" fmla="*/ 2 w 100"/>
                <a:gd name="T5" fmla="*/ 0 h 43"/>
                <a:gd name="T6" fmla="*/ 0 w 100"/>
                <a:gd name="T7" fmla="*/ 24 h 43"/>
              </a:gdLst>
              <a:ahLst/>
              <a:cxnLst>
                <a:cxn ang="0">
                  <a:pos x="T0" y="T1"/>
                </a:cxn>
                <a:cxn ang="0">
                  <a:pos x="T2" y="T3"/>
                </a:cxn>
                <a:cxn ang="0">
                  <a:pos x="T4" y="T5"/>
                </a:cxn>
                <a:cxn ang="0">
                  <a:pos x="T6" y="T7"/>
                </a:cxn>
              </a:cxnLst>
              <a:rect l="0" t="0" r="r" b="b"/>
              <a:pathLst>
                <a:path w="100" h="43">
                  <a:moveTo>
                    <a:pt x="0" y="24"/>
                  </a:moveTo>
                  <a:lnTo>
                    <a:pt x="100" y="43"/>
                  </a:lnTo>
                  <a:lnTo>
                    <a:pt x="2" y="0"/>
                  </a:lnTo>
                  <a:lnTo>
                    <a:pt x="0" y="24"/>
                  </a:lnTo>
                  <a:close/>
                </a:path>
              </a:pathLst>
            </a:custGeom>
            <a:solidFill>
              <a:srgbClr val="D7CA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 name="Freeform 300">
              <a:extLst>
                <a:ext uri="{FF2B5EF4-FFF2-40B4-BE49-F238E27FC236}">
                  <a16:creationId xmlns:a16="http://schemas.microsoft.com/office/drawing/2014/main" id="{8EF170E3-E6A5-774D-C77E-A0A3DF4E281F}"/>
                </a:ext>
              </a:extLst>
            </p:cNvPr>
            <p:cNvSpPr>
              <a:spLocks/>
            </p:cNvSpPr>
            <p:nvPr/>
          </p:nvSpPr>
          <p:spPr bwMode="auto">
            <a:xfrm>
              <a:off x="8200503" y="4898527"/>
              <a:ext cx="172135" cy="40109"/>
            </a:xfrm>
            <a:custGeom>
              <a:avLst/>
              <a:gdLst>
                <a:gd name="T0" fmla="*/ 0 w 103"/>
                <a:gd name="T1" fmla="*/ 24 h 24"/>
                <a:gd name="T2" fmla="*/ 103 w 103"/>
                <a:gd name="T3" fmla="*/ 19 h 24"/>
                <a:gd name="T4" fmla="*/ 3 w 103"/>
                <a:gd name="T5" fmla="*/ 0 h 24"/>
                <a:gd name="T6" fmla="*/ 0 w 103"/>
                <a:gd name="T7" fmla="*/ 24 h 24"/>
              </a:gdLst>
              <a:ahLst/>
              <a:cxnLst>
                <a:cxn ang="0">
                  <a:pos x="T0" y="T1"/>
                </a:cxn>
                <a:cxn ang="0">
                  <a:pos x="T2" y="T3"/>
                </a:cxn>
                <a:cxn ang="0">
                  <a:pos x="T4" y="T5"/>
                </a:cxn>
                <a:cxn ang="0">
                  <a:pos x="T6" y="T7"/>
                </a:cxn>
              </a:cxnLst>
              <a:rect l="0" t="0" r="r" b="b"/>
              <a:pathLst>
                <a:path w="103" h="24">
                  <a:moveTo>
                    <a:pt x="0" y="24"/>
                  </a:moveTo>
                  <a:lnTo>
                    <a:pt x="103" y="19"/>
                  </a:lnTo>
                  <a:lnTo>
                    <a:pt x="3" y="0"/>
                  </a:lnTo>
                  <a:lnTo>
                    <a:pt x="0" y="24"/>
                  </a:lnTo>
                  <a:close/>
                </a:path>
              </a:pathLst>
            </a:custGeom>
            <a:solidFill>
              <a:srgbClr val="DDCF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 name="Freeform 301">
              <a:extLst>
                <a:ext uri="{FF2B5EF4-FFF2-40B4-BE49-F238E27FC236}">
                  <a16:creationId xmlns:a16="http://schemas.microsoft.com/office/drawing/2014/main" id="{3D548659-08D8-849E-89FF-73AE698E3CCC}"/>
                </a:ext>
              </a:extLst>
            </p:cNvPr>
            <p:cNvSpPr>
              <a:spLocks/>
            </p:cNvSpPr>
            <p:nvPr/>
          </p:nvSpPr>
          <p:spPr bwMode="auto">
            <a:xfrm>
              <a:off x="8200503" y="4930280"/>
              <a:ext cx="172135" cy="48465"/>
            </a:xfrm>
            <a:custGeom>
              <a:avLst/>
              <a:gdLst>
                <a:gd name="T0" fmla="*/ 0 w 103"/>
                <a:gd name="T1" fmla="*/ 5 h 29"/>
                <a:gd name="T2" fmla="*/ 103 w 103"/>
                <a:gd name="T3" fmla="*/ 0 h 29"/>
                <a:gd name="T4" fmla="*/ 0 w 103"/>
                <a:gd name="T5" fmla="*/ 29 h 29"/>
                <a:gd name="T6" fmla="*/ 0 w 103"/>
                <a:gd name="T7" fmla="*/ 5 h 29"/>
              </a:gdLst>
              <a:ahLst/>
              <a:cxnLst>
                <a:cxn ang="0">
                  <a:pos x="T0" y="T1"/>
                </a:cxn>
                <a:cxn ang="0">
                  <a:pos x="T2" y="T3"/>
                </a:cxn>
                <a:cxn ang="0">
                  <a:pos x="T4" y="T5"/>
                </a:cxn>
                <a:cxn ang="0">
                  <a:pos x="T6" y="T7"/>
                </a:cxn>
              </a:cxnLst>
              <a:rect l="0" t="0" r="r" b="b"/>
              <a:pathLst>
                <a:path w="103" h="29">
                  <a:moveTo>
                    <a:pt x="0" y="5"/>
                  </a:moveTo>
                  <a:lnTo>
                    <a:pt x="103" y="0"/>
                  </a:lnTo>
                  <a:lnTo>
                    <a:pt x="0" y="29"/>
                  </a:lnTo>
                  <a:lnTo>
                    <a:pt x="0" y="5"/>
                  </a:lnTo>
                  <a:close/>
                </a:path>
              </a:pathLst>
            </a:custGeom>
            <a:solidFill>
              <a:srgbClr val="E6D8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 name="Freeform 302">
              <a:extLst>
                <a:ext uri="{FF2B5EF4-FFF2-40B4-BE49-F238E27FC236}">
                  <a16:creationId xmlns:a16="http://schemas.microsoft.com/office/drawing/2014/main" id="{22E2DF8E-AFAD-08BC-ABEF-A3AFE3E83FFD}"/>
                </a:ext>
              </a:extLst>
            </p:cNvPr>
            <p:cNvSpPr>
              <a:spLocks/>
            </p:cNvSpPr>
            <p:nvPr/>
          </p:nvSpPr>
          <p:spPr bwMode="auto">
            <a:xfrm>
              <a:off x="8335872" y="4913568"/>
              <a:ext cx="36767" cy="25068"/>
            </a:xfrm>
            <a:custGeom>
              <a:avLst/>
              <a:gdLst>
                <a:gd name="T0" fmla="*/ 0 w 22"/>
                <a:gd name="T1" fmla="*/ 15 h 15"/>
                <a:gd name="T2" fmla="*/ 3 w 22"/>
                <a:gd name="T3" fmla="*/ 0 h 15"/>
                <a:gd name="T4" fmla="*/ 22 w 22"/>
                <a:gd name="T5" fmla="*/ 10 h 15"/>
                <a:gd name="T6" fmla="*/ 0 w 22"/>
                <a:gd name="T7" fmla="*/ 15 h 15"/>
              </a:gdLst>
              <a:ahLst/>
              <a:cxnLst>
                <a:cxn ang="0">
                  <a:pos x="T0" y="T1"/>
                </a:cxn>
                <a:cxn ang="0">
                  <a:pos x="T2" y="T3"/>
                </a:cxn>
                <a:cxn ang="0">
                  <a:pos x="T4" y="T5"/>
                </a:cxn>
                <a:cxn ang="0">
                  <a:pos x="T6" y="T7"/>
                </a:cxn>
              </a:cxnLst>
              <a:rect l="0" t="0" r="r" b="b"/>
              <a:pathLst>
                <a:path w="22" h="15">
                  <a:moveTo>
                    <a:pt x="0" y="15"/>
                  </a:moveTo>
                  <a:lnTo>
                    <a:pt x="3" y="0"/>
                  </a:lnTo>
                  <a:lnTo>
                    <a:pt x="22" y="10"/>
                  </a:lnTo>
                  <a:lnTo>
                    <a:pt x="0" y="15"/>
                  </a:lnTo>
                  <a:close/>
                </a:path>
              </a:pathLst>
            </a:custGeom>
            <a:solidFill>
              <a:srgbClr val="3738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 name="Freeform 303">
              <a:extLst>
                <a:ext uri="{FF2B5EF4-FFF2-40B4-BE49-F238E27FC236}">
                  <a16:creationId xmlns:a16="http://schemas.microsoft.com/office/drawing/2014/main" id="{CA0F5120-D521-E558-F2F8-0C7D35931883}"/>
                </a:ext>
              </a:extLst>
            </p:cNvPr>
            <p:cNvSpPr>
              <a:spLocks/>
            </p:cNvSpPr>
            <p:nvPr/>
          </p:nvSpPr>
          <p:spPr bwMode="auto">
            <a:xfrm>
              <a:off x="7931438" y="4823323"/>
              <a:ext cx="55151" cy="46794"/>
            </a:xfrm>
            <a:custGeom>
              <a:avLst/>
              <a:gdLst>
                <a:gd name="T0" fmla="*/ 1 w 14"/>
                <a:gd name="T1" fmla="*/ 2 h 12"/>
                <a:gd name="T2" fmla="*/ 1 w 14"/>
                <a:gd name="T3" fmla="*/ 9 h 12"/>
                <a:gd name="T4" fmla="*/ 3 w 14"/>
                <a:gd name="T5" fmla="*/ 9 h 12"/>
                <a:gd name="T6" fmla="*/ 4 w 14"/>
                <a:gd name="T7" fmla="*/ 11 h 12"/>
                <a:gd name="T8" fmla="*/ 6 w 14"/>
                <a:gd name="T9" fmla="*/ 10 h 12"/>
                <a:gd name="T10" fmla="*/ 7 w 14"/>
                <a:gd name="T11" fmla="*/ 11 h 12"/>
                <a:gd name="T12" fmla="*/ 9 w 14"/>
                <a:gd name="T13" fmla="*/ 9 h 12"/>
                <a:gd name="T14" fmla="*/ 11 w 14"/>
                <a:gd name="T15" fmla="*/ 10 h 12"/>
                <a:gd name="T16" fmla="*/ 13 w 14"/>
                <a:gd name="T17" fmla="*/ 4 h 12"/>
                <a:gd name="T18" fmla="*/ 11 w 14"/>
                <a:gd name="T19" fmla="*/ 3 h 12"/>
                <a:gd name="T20" fmla="*/ 8 w 14"/>
                <a:gd name="T21" fmla="*/ 1 h 12"/>
                <a:gd name="T22" fmla="*/ 5 w 14"/>
                <a:gd name="T23" fmla="*/ 1 h 12"/>
                <a:gd name="T24" fmla="*/ 1 w 14"/>
                <a:gd name="T25"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2">
                  <a:moveTo>
                    <a:pt x="1" y="2"/>
                  </a:moveTo>
                  <a:cubicBezTo>
                    <a:pt x="1" y="2"/>
                    <a:pt x="0" y="8"/>
                    <a:pt x="1" y="9"/>
                  </a:cubicBezTo>
                  <a:cubicBezTo>
                    <a:pt x="2" y="11"/>
                    <a:pt x="3" y="9"/>
                    <a:pt x="3" y="9"/>
                  </a:cubicBezTo>
                  <a:cubicBezTo>
                    <a:pt x="3" y="9"/>
                    <a:pt x="2" y="11"/>
                    <a:pt x="4" y="11"/>
                  </a:cubicBezTo>
                  <a:cubicBezTo>
                    <a:pt x="5" y="12"/>
                    <a:pt x="6" y="10"/>
                    <a:pt x="6" y="10"/>
                  </a:cubicBezTo>
                  <a:cubicBezTo>
                    <a:pt x="6" y="10"/>
                    <a:pt x="6" y="11"/>
                    <a:pt x="7" y="11"/>
                  </a:cubicBezTo>
                  <a:cubicBezTo>
                    <a:pt x="9" y="11"/>
                    <a:pt x="9" y="9"/>
                    <a:pt x="9" y="9"/>
                  </a:cubicBezTo>
                  <a:cubicBezTo>
                    <a:pt x="9" y="9"/>
                    <a:pt x="10" y="12"/>
                    <a:pt x="11" y="10"/>
                  </a:cubicBezTo>
                  <a:cubicBezTo>
                    <a:pt x="14" y="7"/>
                    <a:pt x="13" y="4"/>
                    <a:pt x="13" y="4"/>
                  </a:cubicBezTo>
                  <a:cubicBezTo>
                    <a:pt x="13" y="4"/>
                    <a:pt x="12" y="3"/>
                    <a:pt x="11" y="3"/>
                  </a:cubicBezTo>
                  <a:cubicBezTo>
                    <a:pt x="11" y="3"/>
                    <a:pt x="10" y="0"/>
                    <a:pt x="8" y="1"/>
                  </a:cubicBezTo>
                  <a:cubicBezTo>
                    <a:pt x="8" y="1"/>
                    <a:pt x="6" y="0"/>
                    <a:pt x="5" y="1"/>
                  </a:cubicBezTo>
                  <a:cubicBezTo>
                    <a:pt x="5" y="1"/>
                    <a:pt x="2" y="0"/>
                    <a:pt x="1" y="2"/>
                  </a:cubicBezTo>
                  <a:close/>
                </a:path>
              </a:pathLst>
            </a:custGeom>
            <a:solidFill>
              <a:srgbClr val="DDA8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 name="Freeform 304">
              <a:extLst>
                <a:ext uri="{FF2B5EF4-FFF2-40B4-BE49-F238E27FC236}">
                  <a16:creationId xmlns:a16="http://schemas.microsoft.com/office/drawing/2014/main" id="{3FAE3673-774C-FD18-2CDF-E773C078B90A}"/>
                </a:ext>
              </a:extLst>
            </p:cNvPr>
            <p:cNvSpPr>
              <a:spLocks/>
            </p:cNvSpPr>
            <p:nvPr/>
          </p:nvSpPr>
          <p:spPr bwMode="auto">
            <a:xfrm>
              <a:off x="7498594" y="4906883"/>
              <a:ext cx="322545" cy="459583"/>
            </a:xfrm>
            <a:custGeom>
              <a:avLst/>
              <a:gdLst>
                <a:gd name="T0" fmla="*/ 2 w 81"/>
                <a:gd name="T1" fmla="*/ 113 h 116"/>
                <a:gd name="T2" fmla="*/ 13 w 81"/>
                <a:gd name="T3" fmla="*/ 114 h 116"/>
                <a:gd name="T4" fmla="*/ 14 w 81"/>
                <a:gd name="T5" fmla="*/ 68 h 116"/>
                <a:gd name="T6" fmla="*/ 18 w 81"/>
                <a:gd name="T7" fmla="*/ 45 h 116"/>
                <a:gd name="T8" fmla="*/ 18 w 81"/>
                <a:gd name="T9" fmla="*/ 45 h 116"/>
                <a:gd name="T10" fmla="*/ 18 w 81"/>
                <a:gd name="T11" fmla="*/ 45 h 116"/>
                <a:gd name="T12" fmla="*/ 18 w 81"/>
                <a:gd name="T13" fmla="*/ 45 h 116"/>
                <a:gd name="T14" fmla="*/ 23 w 81"/>
                <a:gd name="T15" fmla="*/ 72 h 116"/>
                <a:gd name="T16" fmla="*/ 22 w 81"/>
                <a:gd name="T17" fmla="*/ 114 h 116"/>
                <a:gd name="T18" fmla="*/ 35 w 81"/>
                <a:gd name="T19" fmla="*/ 116 h 116"/>
                <a:gd name="T20" fmla="*/ 73 w 81"/>
                <a:gd name="T21" fmla="*/ 116 h 116"/>
                <a:gd name="T22" fmla="*/ 81 w 81"/>
                <a:gd name="T23" fmla="*/ 116 h 116"/>
                <a:gd name="T24" fmla="*/ 79 w 81"/>
                <a:gd name="T25" fmla="*/ 94 h 116"/>
                <a:gd name="T26" fmla="*/ 78 w 81"/>
                <a:gd name="T27" fmla="*/ 75 h 116"/>
                <a:gd name="T28" fmla="*/ 79 w 81"/>
                <a:gd name="T29" fmla="*/ 63 h 116"/>
                <a:gd name="T30" fmla="*/ 80 w 81"/>
                <a:gd name="T31" fmla="*/ 33 h 116"/>
                <a:gd name="T32" fmla="*/ 81 w 81"/>
                <a:gd name="T33" fmla="*/ 14 h 116"/>
                <a:gd name="T34" fmla="*/ 76 w 81"/>
                <a:gd name="T35" fmla="*/ 12 h 116"/>
                <a:gd name="T36" fmla="*/ 60 w 81"/>
                <a:gd name="T37" fmla="*/ 4 h 116"/>
                <a:gd name="T38" fmla="*/ 55 w 81"/>
                <a:gd name="T39" fmla="*/ 2 h 116"/>
                <a:gd name="T40" fmla="*/ 36 w 81"/>
                <a:gd name="T41" fmla="*/ 0 h 116"/>
                <a:gd name="T42" fmla="*/ 30 w 81"/>
                <a:gd name="T43" fmla="*/ 2 h 116"/>
                <a:gd name="T44" fmla="*/ 10 w 81"/>
                <a:gd name="T45" fmla="*/ 11 h 116"/>
                <a:gd name="T46" fmla="*/ 1 w 81"/>
                <a:gd name="T47" fmla="*/ 64 h 116"/>
                <a:gd name="T48" fmla="*/ 2 w 81"/>
                <a:gd name="T49" fmla="*/ 11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1" h="116">
                  <a:moveTo>
                    <a:pt x="2" y="113"/>
                  </a:moveTo>
                  <a:cubicBezTo>
                    <a:pt x="2" y="113"/>
                    <a:pt x="10" y="115"/>
                    <a:pt x="13" y="114"/>
                  </a:cubicBezTo>
                  <a:cubicBezTo>
                    <a:pt x="16" y="114"/>
                    <a:pt x="14" y="76"/>
                    <a:pt x="14" y="68"/>
                  </a:cubicBezTo>
                  <a:cubicBezTo>
                    <a:pt x="15" y="62"/>
                    <a:pt x="18" y="45"/>
                    <a:pt x="18" y="45"/>
                  </a:cubicBezTo>
                  <a:cubicBezTo>
                    <a:pt x="18" y="45"/>
                    <a:pt x="18" y="45"/>
                    <a:pt x="18" y="45"/>
                  </a:cubicBezTo>
                  <a:cubicBezTo>
                    <a:pt x="18" y="45"/>
                    <a:pt x="18" y="45"/>
                    <a:pt x="18" y="45"/>
                  </a:cubicBezTo>
                  <a:cubicBezTo>
                    <a:pt x="18" y="45"/>
                    <a:pt x="18" y="45"/>
                    <a:pt x="18" y="45"/>
                  </a:cubicBezTo>
                  <a:cubicBezTo>
                    <a:pt x="18" y="46"/>
                    <a:pt x="23" y="64"/>
                    <a:pt x="23" y="72"/>
                  </a:cubicBezTo>
                  <a:cubicBezTo>
                    <a:pt x="24" y="81"/>
                    <a:pt x="22" y="114"/>
                    <a:pt x="22" y="114"/>
                  </a:cubicBezTo>
                  <a:cubicBezTo>
                    <a:pt x="35" y="116"/>
                    <a:pt x="35" y="116"/>
                    <a:pt x="35" y="116"/>
                  </a:cubicBezTo>
                  <a:cubicBezTo>
                    <a:pt x="73" y="116"/>
                    <a:pt x="73" y="116"/>
                    <a:pt x="73" y="116"/>
                  </a:cubicBezTo>
                  <a:cubicBezTo>
                    <a:pt x="81" y="116"/>
                    <a:pt x="81" y="116"/>
                    <a:pt x="81" y="116"/>
                  </a:cubicBezTo>
                  <a:cubicBezTo>
                    <a:pt x="81" y="116"/>
                    <a:pt x="80" y="101"/>
                    <a:pt x="79" y="94"/>
                  </a:cubicBezTo>
                  <a:cubicBezTo>
                    <a:pt x="79" y="90"/>
                    <a:pt x="78" y="82"/>
                    <a:pt x="78" y="75"/>
                  </a:cubicBezTo>
                  <a:cubicBezTo>
                    <a:pt x="78" y="75"/>
                    <a:pt x="78" y="67"/>
                    <a:pt x="79" y="63"/>
                  </a:cubicBezTo>
                  <a:cubicBezTo>
                    <a:pt x="79" y="48"/>
                    <a:pt x="80" y="33"/>
                    <a:pt x="80" y="33"/>
                  </a:cubicBezTo>
                  <a:cubicBezTo>
                    <a:pt x="81" y="27"/>
                    <a:pt x="81" y="20"/>
                    <a:pt x="81" y="14"/>
                  </a:cubicBezTo>
                  <a:cubicBezTo>
                    <a:pt x="79" y="13"/>
                    <a:pt x="77" y="12"/>
                    <a:pt x="76" y="12"/>
                  </a:cubicBezTo>
                  <a:cubicBezTo>
                    <a:pt x="71" y="9"/>
                    <a:pt x="64" y="6"/>
                    <a:pt x="60" y="4"/>
                  </a:cubicBezTo>
                  <a:cubicBezTo>
                    <a:pt x="57" y="3"/>
                    <a:pt x="55" y="2"/>
                    <a:pt x="55" y="2"/>
                  </a:cubicBezTo>
                  <a:cubicBezTo>
                    <a:pt x="55" y="2"/>
                    <a:pt x="37" y="0"/>
                    <a:pt x="36" y="0"/>
                  </a:cubicBezTo>
                  <a:cubicBezTo>
                    <a:pt x="35" y="0"/>
                    <a:pt x="33" y="1"/>
                    <a:pt x="30" y="2"/>
                  </a:cubicBezTo>
                  <a:cubicBezTo>
                    <a:pt x="24" y="5"/>
                    <a:pt x="12" y="9"/>
                    <a:pt x="10" y="11"/>
                  </a:cubicBezTo>
                  <a:cubicBezTo>
                    <a:pt x="7" y="13"/>
                    <a:pt x="1" y="61"/>
                    <a:pt x="1" y="64"/>
                  </a:cubicBezTo>
                  <a:cubicBezTo>
                    <a:pt x="0" y="70"/>
                    <a:pt x="2" y="113"/>
                    <a:pt x="2" y="113"/>
                  </a:cubicBezTo>
                  <a:close/>
                </a:path>
              </a:pathLst>
            </a:custGeom>
            <a:solidFill>
              <a:srgbClr val="C7C5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 name="Freeform 305">
              <a:extLst>
                <a:ext uri="{FF2B5EF4-FFF2-40B4-BE49-F238E27FC236}">
                  <a16:creationId xmlns:a16="http://schemas.microsoft.com/office/drawing/2014/main" id="{21C8AD17-5C5D-0C2A-633C-7BDEFAB44376}"/>
                </a:ext>
              </a:extLst>
            </p:cNvPr>
            <p:cNvSpPr>
              <a:spLocks/>
            </p:cNvSpPr>
            <p:nvPr/>
          </p:nvSpPr>
          <p:spPr bwMode="auto">
            <a:xfrm>
              <a:off x="7622264" y="5343069"/>
              <a:ext cx="198875" cy="48465"/>
            </a:xfrm>
            <a:custGeom>
              <a:avLst/>
              <a:gdLst>
                <a:gd name="T0" fmla="*/ 48 w 50"/>
                <a:gd name="T1" fmla="*/ 0 h 12"/>
                <a:gd name="T2" fmla="*/ 0 w 50"/>
                <a:gd name="T3" fmla="*/ 0 h 12"/>
                <a:gd name="T4" fmla="*/ 0 w 50"/>
                <a:gd name="T5" fmla="*/ 7 h 12"/>
                <a:gd name="T6" fmla="*/ 50 w 50"/>
                <a:gd name="T7" fmla="*/ 6 h 12"/>
                <a:gd name="T8" fmla="*/ 48 w 50"/>
                <a:gd name="T9" fmla="*/ 0 h 12"/>
              </a:gdLst>
              <a:ahLst/>
              <a:cxnLst>
                <a:cxn ang="0">
                  <a:pos x="T0" y="T1"/>
                </a:cxn>
                <a:cxn ang="0">
                  <a:pos x="T2" y="T3"/>
                </a:cxn>
                <a:cxn ang="0">
                  <a:pos x="T4" y="T5"/>
                </a:cxn>
                <a:cxn ang="0">
                  <a:pos x="T6" y="T7"/>
                </a:cxn>
                <a:cxn ang="0">
                  <a:pos x="T8" y="T9"/>
                </a:cxn>
              </a:cxnLst>
              <a:rect l="0" t="0" r="r" b="b"/>
              <a:pathLst>
                <a:path w="50" h="12">
                  <a:moveTo>
                    <a:pt x="48" y="0"/>
                  </a:moveTo>
                  <a:cubicBezTo>
                    <a:pt x="48" y="0"/>
                    <a:pt x="23" y="2"/>
                    <a:pt x="0" y="0"/>
                  </a:cubicBezTo>
                  <a:cubicBezTo>
                    <a:pt x="0" y="7"/>
                    <a:pt x="0" y="7"/>
                    <a:pt x="0" y="7"/>
                  </a:cubicBezTo>
                  <a:cubicBezTo>
                    <a:pt x="0" y="7"/>
                    <a:pt x="34" y="12"/>
                    <a:pt x="50" y="6"/>
                  </a:cubicBezTo>
                  <a:lnTo>
                    <a:pt x="48" y="0"/>
                  </a:lnTo>
                  <a:close/>
                </a:path>
              </a:pathLst>
            </a:custGeom>
            <a:solidFill>
              <a:srgbClr val="2325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 name="Freeform 306">
              <a:extLst>
                <a:ext uri="{FF2B5EF4-FFF2-40B4-BE49-F238E27FC236}">
                  <a16:creationId xmlns:a16="http://schemas.microsoft.com/office/drawing/2014/main" id="{17A9036C-1CC7-0944-B43C-9B3AB8E7F204}"/>
                </a:ext>
              </a:extLst>
            </p:cNvPr>
            <p:cNvSpPr>
              <a:spLocks/>
            </p:cNvSpPr>
            <p:nvPr/>
          </p:nvSpPr>
          <p:spPr bwMode="auto">
            <a:xfrm>
              <a:off x="7725879" y="4918581"/>
              <a:ext cx="121999" cy="543143"/>
            </a:xfrm>
            <a:custGeom>
              <a:avLst/>
              <a:gdLst>
                <a:gd name="T0" fmla="*/ 0 w 31"/>
                <a:gd name="T1" fmla="*/ 0 h 137"/>
                <a:gd name="T2" fmla="*/ 8 w 31"/>
                <a:gd name="T3" fmla="*/ 32 h 137"/>
                <a:gd name="T4" fmla="*/ 13 w 31"/>
                <a:gd name="T5" fmla="*/ 69 h 137"/>
                <a:gd name="T6" fmla="*/ 13 w 31"/>
                <a:gd name="T7" fmla="*/ 69 h 137"/>
                <a:gd name="T8" fmla="*/ 18 w 31"/>
                <a:gd name="T9" fmla="*/ 101 h 137"/>
                <a:gd name="T10" fmla="*/ 22 w 31"/>
                <a:gd name="T11" fmla="*/ 137 h 137"/>
                <a:gd name="T12" fmla="*/ 29 w 31"/>
                <a:gd name="T13" fmla="*/ 132 h 137"/>
                <a:gd name="T14" fmla="*/ 31 w 31"/>
                <a:gd name="T15" fmla="*/ 129 h 137"/>
                <a:gd name="T16" fmla="*/ 23 w 31"/>
                <a:gd name="T17" fmla="*/ 84 h 137"/>
                <a:gd name="T18" fmla="*/ 23 w 31"/>
                <a:gd name="T19" fmla="*/ 84 h 137"/>
                <a:gd name="T20" fmla="*/ 23 w 31"/>
                <a:gd name="T21" fmla="*/ 81 h 137"/>
                <a:gd name="T22" fmla="*/ 23 w 31"/>
                <a:gd name="T23" fmla="*/ 81 h 137"/>
                <a:gd name="T24" fmla="*/ 22 w 31"/>
                <a:gd name="T25" fmla="*/ 71 h 137"/>
                <a:gd name="T26" fmla="*/ 22 w 31"/>
                <a:gd name="T27" fmla="*/ 64 h 137"/>
                <a:gd name="T28" fmla="*/ 24 w 31"/>
                <a:gd name="T29" fmla="*/ 31 h 137"/>
                <a:gd name="T30" fmla="*/ 26 w 31"/>
                <a:gd name="T31" fmla="*/ 9 h 137"/>
                <a:gd name="T32" fmla="*/ 19 w 31"/>
                <a:gd name="T33" fmla="*/ 7 h 137"/>
                <a:gd name="T34" fmla="*/ 0 w 31"/>
                <a:gd name="T3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137">
                  <a:moveTo>
                    <a:pt x="0" y="0"/>
                  </a:moveTo>
                  <a:cubicBezTo>
                    <a:pt x="0" y="0"/>
                    <a:pt x="5" y="10"/>
                    <a:pt x="8" y="32"/>
                  </a:cubicBezTo>
                  <a:cubicBezTo>
                    <a:pt x="9" y="40"/>
                    <a:pt x="11" y="54"/>
                    <a:pt x="13" y="69"/>
                  </a:cubicBezTo>
                  <a:cubicBezTo>
                    <a:pt x="13" y="69"/>
                    <a:pt x="13" y="69"/>
                    <a:pt x="13" y="69"/>
                  </a:cubicBezTo>
                  <a:cubicBezTo>
                    <a:pt x="14" y="80"/>
                    <a:pt x="17" y="92"/>
                    <a:pt x="18" y="101"/>
                  </a:cubicBezTo>
                  <a:cubicBezTo>
                    <a:pt x="19" y="110"/>
                    <a:pt x="22" y="137"/>
                    <a:pt x="22" y="137"/>
                  </a:cubicBezTo>
                  <a:cubicBezTo>
                    <a:pt x="29" y="132"/>
                    <a:pt x="29" y="132"/>
                    <a:pt x="29" y="132"/>
                  </a:cubicBezTo>
                  <a:cubicBezTo>
                    <a:pt x="30" y="131"/>
                    <a:pt x="31" y="130"/>
                    <a:pt x="31" y="129"/>
                  </a:cubicBezTo>
                  <a:cubicBezTo>
                    <a:pt x="29" y="123"/>
                    <a:pt x="25" y="102"/>
                    <a:pt x="23" y="84"/>
                  </a:cubicBezTo>
                  <a:cubicBezTo>
                    <a:pt x="23" y="84"/>
                    <a:pt x="23" y="84"/>
                    <a:pt x="23" y="84"/>
                  </a:cubicBezTo>
                  <a:cubicBezTo>
                    <a:pt x="23" y="83"/>
                    <a:pt x="23" y="82"/>
                    <a:pt x="23" y="81"/>
                  </a:cubicBezTo>
                  <a:cubicBezTo>
                    <a:pt x="23" y="81"/>
                    <a:pt x="23" y="81"/>
                    <a:pt x="23" y="81"/>
                  </a:cubicBezTo>
                  <a:cubicBezTo>
                    <a:pt x="22" y="78"/>
                    <a:pt x="22" y="74"/>
                    <a:pt x="22" y="71"/>
                  </a:cubicBezTo>
                  <a:cubicBezTo>
                    <a:pt x="22" y="68"/>
                    <a:pt x="22" y="66"/>
                    <a:pt x="22" y="64"/>
                  </a:cubicBezTo>
                  <a:cubicBezTo>
                    <a:pt x="23" y="48"/>
                    <a:pt x="24" y="31"/>
                    <a:pt x="24" y="31"/>
                  </a:cubicBezTo>
                  <a:cubicBezTo>
                    <a:pt x="24" y="24"/>
                    <a:pt x="25" y="15"/>
                    <a:pt x="26" y="9"/>
                  </a:cubicBezTo>
                  <a:cubicBezTo>
                    <a:pt x="23" y="8"/>
                    <a:pt x="21" y="8"/>
                    <a:pt x="19" y="7"/>
                  </a:cubicBezTo>
                  <a:cubicBezTo>
                    <a:pt x="19" y="7"/>
                    <a:pt x="5" y="2"/>
                    <a:pt x="0" y="0"/>
                  </a:cubicBezTo>
                  <a:close/>
                </a:path>
              </a:pathLst>
            </a:custGeom>
            <a:solidFill>
              <a:srgbClr val="373A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Freeform 307">
              <a:extLst>
                <a:ext uri="{FF2B5EF4-FFF2-40B4-BE49-F238E27FC236}">
                  <a16:creationId xmlns:a16="http://schemas.microsoft.com/office/drawing/2014/main" id="{25C8C8AA-B117-68F2-7675-B87BC7745318}"/>
                </a:ext>
              </a:extLst>
            </p:cNvPr>
            <p:cNvSpPr>
              <a:spLocks/>
            </p:cNvSpPr>
            <p:nvPr/>
          </p:nvSpPr>
          <p:spPr bwMode="auto">
            <a:xfrm>
              <a:off x="7645661" y="4846720"/>
              <a:ext cx="71863" cy="98601"/>
            </a:xfrm>
            <a:custGeom>
              <a:avLst/>
              <a:gdLst>
                <a:gd name="T0" fmla="*/ 18 w 18"/>
                <a:gd name="T1" fmla="*/ 17 h 25"/>
                <a:gd name="T2" fmla="*/ 0 w 18"/>
                <a:gd name="T3" fmla="*/ 18 h 25"/>
                <a:gd name="T4" fmla="*/ 1 w 18"/>
                <a:gd name="T5" fmla="*/ 3 h 25"/>
                <a:gd name="T6" fmla="*/ 17 w 18"/>
                <a:gd name="T7" fmla="*/ 7 h 25"/>
                <a:gd name="T8" fmla="*/ 17 w 18"/>
                <a:gd name="T9" fmla="*/ 14 h 25"/>
                <a:gd name="T10" fmla="*/ 17 w 18"/>
                <a:gd name="T11" fmla="*/ 16 h 25"/>
                <a:gd name="T12" fmla="*/ 18 w 18"/>
                <a:gd name="T13" fmla="*/ 17 h 25"/>
              </a:gdLst>
              <a:ahLst/>
              <a:cxnLst>
                <a:cxn ang="0">
                  <a:pos x="T0" y="T1"/>
                </a:cxn>
                <a:cxn ang="0">
                  <a:pos x="T2" y="T3"/>
                </a:cxn>
                <a:cxn ang="0">
                  <a:pos x="T4" y="T5"/>
                </a:cxn>
                <a:cxn ang="0">
                  <a:pos x="T6" y="T7"/>
                </a:cxn>
                <a:cxn ang="0">
                  <a:pos x="T8" y="T9"/>
                </a:cxn>
                <a:cxn ang="0">
                  <a:pos x="T10" y="T11"/>
                </a:cxn>
                <a:cxn ang="0">
                  <a:pos x="T12" y="T13"/>
                </a:cxn>
              </a:cxnLst>
              <a:rect l="0" t="0" r="r" b="b"/>
              <a:pathLst>
                <a:path w="18" h="25">
                  <a:moveTo>
                    <a:pt x="18" y="17"/>
                  </a:moveTo>
                  <a:cubicBezTo>
                    <a:pt x="18" y="19"/>
                    <a:pt x="7" y="25"/>
                    <a:pt x="0" y="18"/>
                  </a:cubicBezTo>
                  <a:cubicBezTo>
                    <a:pt x="0" y="18"/>
                    <a:pt x="1" y="6"/>
                    <a:pt x="1" y="3"/>
                  </a:cubicBezTo>
                  <a:cubicBezTo>
                    <a:pt x="0" y="0"/>
                    <a:pt x="17" y="7"/>
                    <a:pt x="17" y="7"/>
                  </a:cubicBezTo>
                  <a:cubicBezTo>
                    <a:pt x="17" y="7"/>
                    <a:pt x="17" y="11"/>
                    <a:pt x="17" y="14"/>
                  </a:cubicBezTo>
                  <a:cubicBezTo>
                    <a:pt x="17" y="15"/>
                    <a:pt x="17" y="16"/>
                    <a:pt x="17" y="16"/>
                  </a:cubicBezTo>
                  <a:cubicBezTo>
                    <a:pt x="17" y="17"/>
                    <a:pt x="17" y="17"/>
                    <a:pt x="18" y="17"/>
                  </a:cubicBezTo>
                  <a:close/>
                </a:path>
              </a:pathLst>
            </a:custGeom>
            <a:solidFill>
              <a:srgbClr val="DCA7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Freeform 308">
              <a:extLst>
                <a:ext uri="{FF2B5EF4-FFF2-40B4-BE49-F238E27FC236}">
                  <a16:creationId xmlns:a16="http://schemas.microsoft.com/office/drawing/2014/main" id="{A153C2D1-4EBF-FE53-E565-84D9D3CC2730}"/>
                </a:ext>
              </a:extLst>
            </p:cNvPr>
            <p:cNvSpPr>
              <a:spLocks/>
            </p:cNvSpPr>
            <p:nvPr/>
          </p:nvSpPr>
          <p:spPr bwMode="auto">
            <a:xfrm>
              <a:off x="7665715" y="4918581"/>
              <a:ext cx="46794" cy="35095"/>
            </a:xfrm>
            <a:custGeom>
              <a:avLst/>
              <a:gdLst>
                <a:gd name="T0" fmla="*/ 12 w 12"/>
                <a:gd name="T1" fmla="*/ 0 h 9"/>
                <a:gd name="T2" fmla="*/ 8 w 12"/>
                <a:gd name="T3" fmla="*/ 9 h 9"/>
                <a:gd name="T4" fmla="*/ 1 w 12"/>
                <a:gd name="T5" fmla="*/ 3 h 9"/>
                <a:gd name="T6" fmla="*/ 12 w 12"/>
                <a:gd name="T7" fmla="*/ 0 h 9"/>
              </a:gdLst>
              <a:ahLst/>
              <a:cxnLst>
                <a:cxn ang="0">
                  <a:pos x="T0" y="T1"/>
                </a:cxn>
                <a:cxn ang="0">
                  <a:pos x="T2" y="T3"/>
                </a:cxn>
                <a:cxn ang="0">
                  <a:pos x="T4" y="T5"/>
                </a:cxn>
                <a:cxn ang="0">
                  <a:pos x="T6" y="T7"/>
                </a:cxn>
              </a:cxnLst>
              <a:rect l="0" t="0" r="r" b="b"/>
              <a:pathLst>
                <a:path w="12" h="9">
                  <a:moveTo>
                    <a:pt x="12" y="0"/>
                  </a:moveTo>
                  <a:cubicBezTo>
                    <a:pt x="12" y="0"/>
                    <a:pt x="10" y="5"/>
                    <a:pt x="8" y="9"/>
                  </a:cubicBezTo>
                  <a:cubicBezTo>
                    <a:pt x="8" y="9"/>
                    <a:pt x="3" y="5"/>
                    <a:pt x="1" y="3"/>
                  </a:cubicBezTo>
                  <a:cubicBezTo>
                    <a:pt x="0" y="1"/>
                    <a:pt x="12" y="0"/>
                    <a:pt x="12" y="0"/>
                  </a:cubicBezTo>
                  <a:close/>
                </a:path>
              </a:pathLst>
            </a:custGeom>
            <a:solidFill>
              <a:srgbClr val="DCA7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 name="Freeform 309">
              <a:extLst>
                <a:ext uri="{FF2B5EF4-FFF2-40B4-BE49-F238E27FC236}">
                  <a16:creationId xmlns:a16="http://schemas.microsoft.com/office/drawing/2014/main" id="{BD92BD54-3B93-D337-95B3-ABA6AA96EE3A}"/>
                </a:ext>
              </a:extLst>
            </p:cNvPr>
            <p:cNvSpPr>
              <a:spLocks/>
            </p:cNvSpPr>
            <p:nvPr/>
          </p:nvSpPr>
          <p:spPr bwMode="auto">
            <a:xfrm>
              <a:off x="7669057" y="4933623"/>
              <a:ext cx="28411" cy="20055"/>
            </a:xfrm>
            <a:custGeom>
              <a:avLst/>
              <a:gdLst>
                <a:gd name="T0" fmla="*/ 2 w 7"/>
                <a:gd name="T1" fmla="*/ 0 h 5"/>
                <a:gd name="T2" fmla="*/ 7 w 7"/>
                <a:gd name="T3" fmla="*/ 5 h 5"/>
                <a:gd name="T4" fmla="*/ 0 w 7"/>
                <a:gd name="T5" fmla="*/ 4 h 5"/>
                <a:gd name="T6" fmla="*/ 2 w 7"/>
                <a:gd name="T7" fmla="*/ 0 h 5"/>
              </a:gdLst>
              <a:ahLst/>
              <a:cxnLst>
                <a:cxn ang="0">
                  <a:pos x="T0" y="T1"/>
                </a:cxn>
                <a:cxn ang="0">
                  <a:pos x="T2" y="T3"/>
                </a:cxn>
                <a:cxn ang="0">
                  <a:pos x="T4" y="T5"/>
                </a:cxn>
                <a:cxn ang="0">
                  <a:pos x="T6" y="T7"/>
                </a:cxn>
              </a:cxnLst>
              <a:rect l="0" t="0" r="r" b="b"/>
              <a:pathLst>
                <a:path w="7" h="5">
                  <a:moveTo>
                    <a:pt x="2" y="0"/>
                  </a:moveTo>
                  <a:cubicBezTo>
                    <a:pt x="7" y="5"/>
                    <a:pt x="7" y="5"/>
                    <a:pt x="7" y="5"/>
                  </a:cubicBezTo>
                  <a:cubicBezTo>
                    <a:pt x="7" y="5"/>
                    <a:pt x="1" y="5"/>
                    <a:pt x="0" y="4"/>
                  </a:cubicBezTo>
                  <a:lnTo>
                    <a:pt x="2" y="0"/>
                  </a:lnTo>
                  <a:close/>
                </a:path>
              </a:pathLst>
            </a:custGeom>
            <a:solidFill>
              <a:srgbClr val="9D9C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 name="Freeform 310">
              <a:extLst>
                <a:ext uri="{FF2B5EF4-FFF2-40B4-BE49-F238E27FC236}">
                  <a16:creationId xmlns:a16="http://schemas.microsoft.com/office/drawing/2014/main" id="{30A403A0-F5E0-BB95-F3A9-8F1DFC92AF05}"/>
                </a:ext>
              </a:extLst>
            </p:cNvPr>
            <p:cNvSpPr>
              <a:spLocks/>
            </p:cNvSpPr>
            <p:nvPr/>
          </p:nvSpPr>
          <p:spPr bwMode="auto">
            <a:xfrm>
              <a:off x="7625606" y="4898527"/>
              <a:ext cx="51808" cy="66848"/>
            </a:xfrm>
            <a:custGeom>
              <a:avLst/>
              <a:gdLst>
                <a:gd name="T0" fmla="*/ 6 w 13"/>
                <a:gd name="T1" fmla="*/ 0 h 17"/>
                <a:gd name="T2" fmla="*/ 13 w 13"/>
                <a:gd name="T3" fmla="*/ 9 h 17"/>
                <a:gd name="T4" fmla="*/ 8 w 13"/>
                <a:gd name="T5" fmla="*/ 17 h 17"/>
                <a:gd name="T6" fmla="*/ 0 w 13"/>
                <a:gd name="T7" fmla="*/ 3 h 17"/>
                <a:gd name="T8" fmla="*/ 6 w 13"/>
                <a:gd name="T9" fmla="*/ 0 h 17"/>
              </a:gdLst>
              <a:ahLst/>
              <a:cxnLst>
                <a:cxn ang="0">
                  <a:pos x="T0" y="T1"/>
                </a:cxn>
                <a:cxn ang="0">
                  <a:pos x="T2" y="T3"/>
                </a:cxn>
                <a:cxn ang="0">
                  <a:pos x="T4" y="T5"/>
                </a:cxn>
                <a:cxn ang="0">
                  <a:pos x="T6" y="T7"/>
                </a:cxn>
                <a:cxn ang="0">
                  <a:pos x="T8" y="T9"/>
                </a:cxn>
              </a:cxnLst>
              <a:rect l="0" t="0" r="r" b="b"/>
              <a:pathLst>
                <a:path w="13" h="17">
                  <a:moveTo>
                    <a:pt x="6" y="0"/>
                  </a:moveTo>
                  <a:cubicBezTo>
                    <a:pt x="6" y="0"/>
                    <a:pt x="10" y="7"/>
                    <a:pt x="13" y="9"/>
                  </a:cubicBezTo>
                  <a:cubicBezTo>
                    <a:pt x="8" y="17"/>
                    <a:pt x="8" y="17"/>
                    <a:pt x="8" y="17"/>
                  </a:cubicBezTo>
                  <a:cubicBezTo>
                    <a:pt x="0" y="3"/>
                    <a:pt x="0" y="3"/>
                    <a:pt x="0" y="3"/>
                  </a:cubicBezTo>
                  <a:lnTo>
                    <a:pt x="6" y="0"/>
                  </a:lnTo>
                  <a:close/>
                </a:path>
              </a:pathLst>
            </a:custGeom>
            <a:solidFill>
              <a:srgbClr val="E7E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Freeform 311">
              <a:extLst>
                <a:ext uri="{FF2B5EF4-FFF2-40B4-BE49-F238E27FC236}">
                  <a16:creationId xmlns:a16="http://schemas.microsoft.com/office/drawing/2014/main" id="{E59559DF-242F-7CDF-E8CC-BB40B7E923A8}"/>
                </a:ext>
              </a:extLst>
            </p:cNvPr>
            <p:cNvSpPr>
              <a:spLocks/>
            </p:cNvSpPr>
            <p:nvPr/>
          </p:nvSpPr>
          <p:spPr bwMode="auto">
            <a:xfrm>
              <a:off x="7495251" y="4910226"/>
              <a:ext cx="185505" cy="551500"/>
            </a:xfrm>
            <a:custGeom>
              <a:avLst/>
              <a:gdLst>
                <a:gd name="T0" fmla="*/ 16 w 47"/>
                <a:gd name="T1" fmla="*/ 67 h 139"/>
                <a:gd name="T2" fmla="*/ 15 w 47"/>
                <a:gd name="T3" fmla="*/ 116 h 139"/>
                <a:gd name="T4" fmla="*/ 1 w 47"/>
                <a:gd name="T5" fmla="*/ 114 h 139"/>
                <a:gd name="T6" fmla="*/ 0 w 47"/>
                <a:gd name="T7" fmla="*/ 66 h 139"/>
                <a:gd name="T8" fmla="*/ 8 w 47"/>
                <a:gd name="T9" fmla="*/ 10 h 139"/>
                <a:gd name="T10" fmla="*/ 28 w 47"/>
                <a:gd name="T11" fmla="*/ 2 h 139"/>
                <a:gd name="T12" fmla="*/ 33 w 47"/>
                <a:gd name="T13" fmla="*/ 0 h 139"/>
                <a:gd name="T14" fmla="*/ 47 w 47"/>
                <a:gd name="T15" fmla="*/ 47 h 139"/>
                <a:gd name="T16" fmla="*/ 44 w 47"/>
                <a:gd name="T17" fmla="*/ 76 h 139"/>
                <a:gd name="T18" fmla="*/ 41 w 47"/>
                <a:gd name="T19" fmla="*/ 106 h 139"/>
                <a:gd name="T20" fmla="*/ 38 w 47"/>
                <a:gd name="T21" fmla="*/ 139 h 139"/>
                <a:gd name="T22" fmla="*/ 20 w 47"/>
                <a:gd name="T23" fmla="*/ 130 h 139"/>
                <a:gd name="T24" fmla="*/ 14 w 47"/>
                <a:gd name="T25" fmla="*/ 120 h 139"/>
                <a:gd name="T26" fmla="*/ 23 w 47"/>
                <a:gd name="T27" fmla="*/ 77 h 139"/>
                <a:gd name="T28" fmla="*/ 20 w 47"/>
                <a:gd name="T29" fmla="*/ 46 h 139"/>
                <a:gd name="T30" fmla="*/ 16 w 47"/>
                <a:gd name="T31" fmla="*/ 67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139">
                  <a:moveTo>
                    <a:pt x="16" y="67"/>
                  </a:moveTo>
                  <a:cubicBezTo>
                    <a:pt x="15" y="75"/>
                    <a:pt x="19" y="115"/>
                    <a:pt x="15" y="116"/>
                  </a:cubicBezTo>
                  <a:cubicBezTo>
                    <a:pt x="12" y="116"/>
                    <a:pt x="1" y="114"/>
                    <a:pt x="1" y="114"/>
                  </a:cubicBezTo>
                  <a:cubicBezTo>
                    <a:pt x="1" y="114"/>
                    <a:pt x="0" y="70"/>
                    <a:pt x="0" y="66"/>
                  </a:cubicBezTo>
                  <a:cubicBezTo>
                    <a:pt x="0" y="62"/>
                    <a:pt x="6" y="12"/>
                    <a:pt x="8" y="10"/>
                  </a:cubicBezTo>
                  <a:cubicBezTo>
                    <a:pt x="10" y="9"/>
                    <a:pt x="22" y="5"/>
                    <a:pt x="28" y="2"/>
                  </a:cubicBezTo>
                  <a:cubicBezTo>
                    <a:pt x="29" y="2"/>
                    <a:pt x="32" y="1"/>
                    <a:pt x="33" y="0"/>
                  </a:cubicBezTo>
                  <a:cubicBezTo>
                    <a:pt x="35" y="2"/>
                    <a:pt x="46" y="27"/>
                    <a:pt x="47" y="47"/>
                  </a:cubicBezTo>
                  <a:cubicBezTo>
                    <a:pt x="47" y="53"/>
                    <a:pt x="46" y="66"/>
                    <a:pt x="44" y="76"/>
                  </a:cubicBezTo>
                  <a:cubicBezTo>
                    <a:pt x="43" y="88"/>
                    <a:pt x="42" y="96"/>
                    <a:pt x="41" y="106"/>
                  </a:cubicBezTo>
                  <a:cubicBezTo>
                    <a:pt x="39" y="124"/>
                    <a:pt x="38" y="139"/>
                    <a:pt x="38" y="139"/>
                  </a:cubicBezTo>
                  <a:cubicBezTo>
                    <a:pt x="20" y="130"/>
                    <a:pt x="20" y="130"/>
                    <a:pt x="20" y="130"/>
                  </a:cubicBezTo>
                  <a:cubicBezTo>
                    <a:pt x="17" y="129"/>
                    <a:pt x="13" y="123"/>
                    <a:pt x="14" y="120"/>
                  </a:cubicBezTo>
                  <a:cubicBezTo>
                    <a:pt x="18" y="108"/>
                    <a:pt x="23" y="88"/>
                    <a:pt x="23" y="77"/>
                  </a:cubicBezTo>
                  <a:cubicBezTo>
                    <a:pt x="23" y="77"/>
                    <a:pt x="21" y="52"/>
                    <a:pt x="20" y="46"/>
                  </a:cubicBezTo>
                  <a:cubicBezTo>
                    <a:pt x="20" y="46"/>
                    <a:pt x="17" y="58"/>
                    <a:pt x="16" y="67"/>
                  </a:cubicBezTo>
                  <a:close/>
                </a:path>
              </a:pathLst>
            </a:custGeom>
            <a:solidFill>
              <a:srgbClr val="373A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 name="Freeform 312">
              <a:extLst>
                <a:ext uri="{FF2B5EF4-FFF2-40B4-BE49-F238E27FC236}">
                  <a16:creationId xmlns:a16="http://schemas.microsoft.com/office/drawing/2014/main" id="{BA1391CC-0A53-050B-98B4-F981B605F51E}"/>
                </a:ext>
              </a:extLst>
            </p:cNvPr>
            <p:cNvSpPr>
              <a:spLocks/>
            </p:cNvSpPr>
            <p:nvPr/>
          </p:nvSpPr>
          <p:spPr bwMode="auto">
            <a:xfrm>
              <a:off x="7495251" y="5371480"/>
              <a:ext cx="71863" cy="83561"/>
            </a:xfrm>
            <a:custGeom>
              <a:avLst/>
              <a:gdLst>
                <a:gd name="T0" fmla="*/ 1 w 18"/>
                <a:gd name="T1" fmla="*/ 19 h 21"/>
                <a:gd name="T2" fmla="*/ 0 w 18"/>
                <a:gd name="T3" fmla="*/ 16 h 21"/>
                <a:gd name="T4" fmla="*/ 1 w 18"/>
                <a:gd name="T5" fmla="*/ 14 h 21"/>
                <a:gd name="T6" fmla="*/ 1 w 18"/>
                <a:gd name="T7" fmla="*/ 13 h 21"/>
                <a:gd name="T8" fmla="*/ 1 w 18"/>
                <a:gd name="T9" fmla="*/ 9 h 21"/>
                <a:gd name="T10" fmla="*/ 3 w 18"/>
                <a:gd name="T11" fmla="*/ 0 h 21"/>
                <a:gd name="T12" fmla="*/ 9 w 18"/>
                <a:gd name="T13" fmla="*/ 1 h 21"/>
                <a:gd name="T14" fmla="*/ 14 w 18"/>
                <a:gd name="T15" fmla="*/ 1 h 21"/>
                <a:gd name="T16" fmla="*/ 18 w 18"/>
                <a:gd name="T17" fmla="*/ 14 h 21"/>
                <a:gd name="T18" fmla="*/ 18 w 18"/>
                <a:gd name="T19" fmla="*/ 14 h 21"/>
                <a:gd name="T20" fmla="*/ 16 w 18"/>
                <a:gd name="T21" fmla="*/ 17 h 21"/>
                <a:gd name="T22" fmla="*/ 14 w 18"/>
                <a:gd name="T23" fmla="*/ 21 h 21"/>
                <a:gd name="T24" fmla="*/ 12 w 18"/>
                <a:gd name="T25" fmla="*/ 20 h 21"/>
                <a:gd name="T26" fmla="*/ 8 w 18"/>
                <a:gd name="T27" fmla="*/ 20 h 21"/>
                <a:gd name="T28" fmla="*/ 4 w 18"/>
                <a:gd name="T29" fmla="*/ 19 h 21"/>
                <a:gd name="T30" fmla="*/ 1 w 18"/>
                <a:gd name="T31"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21">
                  <a:moveTo>
                    <a:pt x="1" y="19"/>
                  </a:moveTo>
                  <a:cubicBezTo>
                    <a:pt x="1" y="19"/>
                    <a:pt x="0" y="17"/>
                    <a:pt x="0" y="16"/>
                  </a:cubicBezTo>
                  <a:cubicBezTo>
                    <a:pt x="0" y="16"/>
                    <a:pt x="1" y="15"/>
                    <a:pt x="1" y="14"/>
                  </a:cubicBezTo>
                  <a:cubicBezTo>
                    <a:pt x="1" y="13"/>
                    <a:pt x="1" y="13"/>
                    <a:pt x="1" y="13"/>
                  </a:cubicBezTo>
                  <a:cubicBezTo>
                    <a:pt x="1" y="12"/>
                    <a:pt x="0" y="11"/>
                    <a:pt x="1" y="9"/>
                  </a:cubicBezTo>
                  <a:cubicBezTo>
                    <a:pt x="1" y="7"/>
                    <a:pt x="3" y="0"/>
                    <a:pt x="3" y="0"/>
                  </a:cubicBezTo>
                  <a:cubicBezTo>
                    <a:pt x="9" y="1"/>
                    <a:pt x="9" y="1"/>
                    <a:pt x="9" y="1"/>
                  </a:cubicBezTo>
                  <a:cubicBezTo>
                    <a:pt x="14" y="1"/>
                    <a:pt x="14" y="1"/>
                    <a:pt x="14" y="1"/>
                  </a:cubicBezTo>
                  <a:cubicBezTo>
                    <a:pt x="14" y="1"/>
                    <a:pt x="18" y="12"/>
                    <a:pt x="18" y="14"/>
                  </a:cubicBezTo>
                  <a:cubicBezTo>
                    <a:pt x="18" y="14"/>
                    <a:pt x="18" y="14"/>
                    <a:pt x="18" y="14"/>
                  </a:cubicBezTo>
                  <a:cubicBezTo>
                    <a:pt x="18" y="16"/>
                    <a:pt x="17" y="17"/>
                    <a:pt x="16" y="17"/>
                  </a:cubicBezTo>
                  <a:cubicBezTo>
                    <a:pt x="16" y="18"/>
                    <a:pt x="15" y="20"/>
                    <a:pt x="14" y="21"/>
                  </a:cubicBezTo>
                  <a:cubicBezTo>
                    <a:pt x="13" y="21"/>
                    <a:pt x="12" y="21"/>
                    <a:pt x="12" y="20"/>
                  </a:cubicBezTo>
                  <a:cubicBezTo>
                    <a:pt x="12" y="20"/>
                    <a:pt x="9" y="21"/>
                    <a:pt x="8" y="20"/>
                  </a:cubicBezTo>
                  <a:cubicBezTo>
                    <a:pt x="8" y="20"/>
                    <a:pt x="6" y="21"/>
                    <a:pt x="4" y="19"/>
                  </a:cubicBezTo>
                  <a:cubicBezTo>
                    <a:pt x="4" y="19"/>
                    <a:pt x="2" y="20"/>
                    <a:pt x="1" y="19"/>
                  </a:cubicBezTo>
                  <a:close/>
                </a:path>
              </a:pathLst>
            </a:custGeom>
            <a:solidFill>
              <a:srgbClr val="DDA8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 name="Freeform 313">
              <a:extLst>
                <a:ext uri="{FF2B5EF4-FFF2-40B4-BE49-F238E27FC236}">
                  <a16:creationId xmlns:a16="http://schemas.microsoft.com/office/drawing/2014/main" id="{767BEB1E-8570-75B0-7BA8-B946526A16C3}"/>
                </a:ext>
              </a:extLst>
            </p:cNvPr>
            <p:cNvSpPr>
              <a:spLocks/>
            </p:cNvSpPr>
            <p:nvPr/>
          </p:nvSpPr>
          <p:spPr bwMode="auto">
            <a:xfrm>
              <a:off x="7495251" y="5192660"/>
              <a:ext cx="63506" cy="193861"/>
            </a:xfrm>
            <a:custGeom>
              <a:avLst/>
              <a:gdLst>
                <a:gd name="T0" fmla="*/ 16 w 16"/>
                <a:gd name="T1" fmla="*/ 17 h 49"/>
                <a:gd name="T2" fmla="*/ 16 w 16"/>
                <a:gd name="T3" fmla="*/ 49 h 49"/>
                <a:gd name="T4" fmla="*/ 1 w 16"/>
                <a:gd name="T5" fmla="*/ 46 h 49"/>
                <a:gd name="T6" fmla="*/ 0 w 16"/>
                <a:gd name="T7" fmla="*/ 0 h 49"/>
                <a:gd name="T8" fmla="*/ 16 w 16"/>
                <a:gd name="T9" fmla="*/ 17 h 49"/>
              </a:gdLst>
              <a:ahLst/>
              <a:cxnLst>
                <a:cxn ang="0">
                  <a:pos x="T0" y="T1"/>
                </a:cxn>
                <a:cxn ang="0">
                  <a:pos x="T2" y="T3"/>
                </a:cxn>
                <a:cxn ang="0">
                  <a:pos x="T4" y="T5"/>
                </a:cxn>
                <a:cxn ang="0">
                  <a:pos x="T6" y="T7"/>
                </a:cxn>
                <a:cxn ang="0">
                  <a:pos x="T8" y="T9"/>
                </a:cxn>
              </a:cxnLst>
              <a:rect l="0" t="0" r="r" b="b"/>
              <a:pathLst>
                <a:path w="16" h="49">
                  <a:moveTo>
                    <a:pt x="16" y="17"/>
                  </a:moveTo>
                  <a:cubicBezTo>
                    <a:pt x="16" y="49"/>
                    <a:pt x="16" y="49"/>
                    <a:pt x="16" y="49"/>
                  </a:cubicBezTo>
                  <a:cubicBezTo>
                    <a:pt x="16" y="49"/>
                    <a:pt x="10" y="49"/>
                    <a:pt x="1" y="46"/>
                  </a:cubicBezTo>
                  <a:cubicBezTo>
                    <a:pt x="0" y="0"/>
                    <a:pt x="0" y="0"/>
                    <a:pt x="0" y="0"/>
                  </a:cubicBezTo>
                  <a:lnTo>
                    <a:pt x="16" y="17"/>
                  </a:lnTo>
                  <a:close/>
                </a:path>
              </a:pathLst>
            </a:custGeom>
            <a:solidFill>
              <a:srgbClr val="373A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 name="Rectangle 314">
              <a:extLst>
                <a:ext uri="{FF2B5EF4-FFF2-40B4-BE49-F238E27FC236}">
                  <a16:creationId xmlns:a16="http://schemas.microsoft.com/office/drawing/2014/main" id="{7598FE0B-4F6B-7CAF-40D3-3AEDDBB535A5}"/>
                </a:ext>
              </a:extLst>
            </p:cNvPr>
            <p:cNvSpPr>
              <a:spLocks noChangeArrowheads="1"/>
            </p:cNvSpPr>
            <p:nvPr/>
          </p:nvSpPr>
          <p:spPr bwMode="auto">
            <a:xfrm>
              <a:off x="7694126" y="5343069"/>
              <a:ext cx="46794" cy="35095"/>
            </a:xfrm>
            <a:prstGeom prst="rect">
              <a:avLst/>
            </a:prstGeom>
            <a:solidFill>
              <a:srgbClr val="3F43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 name="Freeform 315">
              <a:extLst>
                <a:ext uri="{FF2B5EF4-FFF2-40B4-BE49-F238E27FC236}">
                  <a16:creationId xmlns:a16="http://schemas.microsoft.com/office/drawing/2014/main" id="{903EC60D-46E6-3D68-D29E-87BA7C7C9EA8}"/>
                </a:ext>
              </a:extLst>
            </p:cNvPr>
            <p:cNvSpPr>
              <a:spLocks/>
            </p:cNvSpPr>
            <p:nvPr/>
          </p:nvSpPr>
          <p:spPr bwMode="auto">
            <a:xfrm>
              <a:off x="7633963" y="4728063"/>
              <a:ext cx="142054" cy="178819"/>
            </a:xfrm>
            <a:custGeom>
              <a:avLst/>
              <a:gdLst>
                <a:gd name="T0" fmla="*/ 31 w 36"/>
                <a:gd name="T1" fmla="*/ 13 h 45"/>
                <a:gd name="T2" fmla="*/ 33 w 36"/>
                <a:gd name="T3" fmla="*/ 22 h 45"/>
                <a:gd name="T4" fmla="*/ 35 w 36"/>
                <a:gd name="T5" fmla="*/ 32 h 45"/>
                <a:gd name="T6" fmla="*/ 32 w 36"/>
                <a:gd name="T7" fmla="*/ 34 h 45"/>
                <a:gd name="T8" fmla="*/ 26 w 36"/>
                <a:gd name="T9" fmla="*/ 45 h 45"/>
                <a:gd name="T10" fmla="*/ 7 w 36"/>
                <a:gd name="T11" fmla="*/ 37 h 45"/>
                <a:gd name="T12" fmla="*/ 3 w 36"/>
                <a:gd name="T13" fmla="*/ 10 h 45"/>
                <a:gd name="T14" fmla="*/ 31 w 36"/>
                <a:gd name="T15" fmla="*/ 13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45">
                  <a:moveTo>
                    <a:pt x="31" y="13"/>
                  </a:moveTo>
                  <a:cubicBezTo>
                    <a:pt x="31" y="13"/>
                    <a:pt x="35" y="21"/>
                    <a:pt x="33" y="22"/>
                  </a:cubicBezTo>
                  <a:cubicBezTo>
                    <a:pt x="31" y="23"/>
                    <a:pt x="35" y="30"/>
                    <a:pt x="35" y="32"/>
                  </a:cubicBezTo>
                  <a:cubicBezTo>
                    <a:pt x="36" y="33"/>
                    <a:pt x="32" y="34"/>
                    <a:pt x="32" y="34"/>
                  </a:cubicBezTo>
                  <a:cubicBezTo>
                    <a:pt x="31" y="35"/>
                    <a:pt x="29" y="45"/>
                    <a:pt x="26" y="45"/>
                  </a:cubicBezTo>
                  <a:cubicBezTo>
                    <a:pt x="23" y="45"/>
                    <a:pt x="10" y="41"/>
                    <a:pt x="7" y="37"/>
                  </a:cubicBezTo>
                  <a:cubicBezTo>
                    <a:pt x="3" y="34"/>
                    <a:pt x="0" y="17"/>
                    <a:pt x="3" y="10"/>
                  </a:cubicBezTo>
                  <a:cubicBezTo>
                    <a:pt x="5" y="3"/>
                    <a:pt x="24" y="0"/>
                    <a:pt x="31" y="13"/>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Freeform 316">
              <a:extLst>
                <a:ext uri="{FF2B5EF4-FFF2-40B4-BE49-F238E27FC236}">
                  <a16:creationId xmlns:a16="http://schemas.microsoft.com/office/drawing/2014/main" id="{5A56D2FC-E0AB-E5A1-BAB8-5C0D74DD9B4E}"/>
                </a:ext>
              </a:extLst>
            </p:cNvPr>
            <p:cNvSpPr>
              <a:spLocks/>
            </p:cNvSpPr>
            <p:nvPr/>
          </p:nvSpPr>
          <p:spPr bwMode="auto">
            <a:xfrm>
              <a:off x="7613908" y="4708008"/>
              <a:ext cx="162108" cy="162107"/>
            </a:xfrm>
            <a:custGeom>
              <a:avLst/>
              <a:gdLst>
                <a:gd name="T0" fmla="*/ 37 w 41"/>
                <a:gd name="T1" fmla="*/ 20 h 41"/>
                <a:gd name="T2" fmla="*/ 33 w 41"/>
                <a:gd name="T3" fmla="*/ 6 h 41"/>
                <a:gd name="T4" fmla="*/ 11 w 41"/>
                <a:gd name="T5" fmla="*/ 11 h 41"/>
                <a:gd name="T6" fmla="*/ 5 w 41"/>
                <a:gd name="T7" fmla="*/ 27 h 41"/>
                <a:gd name="T8" fmla="*/ 9 w 41"/>
                <a:gd name="T9" fmla="*/ 41 h 41"/>
                <a:gd name="T10" fmla="*/ 14 w 41"/>
                <a:gd name="T11" fmla="*/ 32 h 41"/>
                <a:gd name="T12" fmla="*/ 22 w 41"/>
                <a:gd name="T13" fmla="*/ 31 h 41"/>
                <a:gd name="T14" fmla="*/ 23 w 41"/>
                <a:gd name="T15" fmla="*/ 23 h 41"/>
                <a:gd name="T16" fmla="*/ 37 w 41"/>
                <a:gd name="T17" fmla="*/ 2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1">
                  <a:moveTo>
                    <a:pt x="37" y="20"/>
                  </a:moveTo>
                  <a:cubicBezTo>
                    <a:pt x="37" y="20"/>
                    <a:pt x="41" y="12"/>
                    <a:pt x="33" y="6"/>
                  </a:cubicBezTo>
                  <a:cubicBezTo>
                    <a:pt x="26" y="0"/>
                    <a:pt x="12" y="10"/>
                    <a:pt x="11" y="11"/>
                  </a:cubicBezTo>
                  <a:cubicBezTo>
                    <a:pt x="9" y="11"/>
                    <a:pt x="0" y="12"/>
                    <a:pt x="5" y="27"/>
                  </a:cubicBezTo>
                  <a:cubicBezTo>
                    <a:pt x="9" y="41"/>
                    <a:pt x="9" y="41"/>
                    <a:pt x="9" y="41"/>
                  </a:cubicBezTo>
                  <a:cubicBezTo>
                    <a:pt x="9" y="41"/>
                    <a:pt x="12" y="34"/>
                    <a:pt x="14" y="32"/>
                  </a:cubicBezTo>
                  <a:cubicBezTo>
                    <a:pt x="16" y="31"/>
                    <a:pt x="22" y="31"/>
                    <a:pt x="22" y="31"/>
                  </a:cubicBezTo>
                  <a:cubicBezTo>
                    <a:pt x="22" y="31"/>
                    <a:pt x="19" y="24"/>
                    <a:pt x="23" y="23"/>
                  </a:cubicBezTo>
                  <a:cubicBezTo>
                    <a:pt x="27" y="22"/>
                    <a:pt x="33" y="18"/>
                    <a:pt x="37" y="20"/>
                  </a:cubicBezTo>
                  <a:close/>
                </a:path>
              </a:pathLst>
            </a:custGeom>
            <a:solidFill>
              <a:srgbClr val="CD73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 name="Freeform 317">
              <a:extLst>
                <a:ext uri="{FF2B5EF4-FFF2-40B4-BE49-F238E27FC236}">
                  <a16:creationId xmlns:a16="http://schemas.microsoft.com/office/drawing/2014/main" id="{69120892-CD38-7F7F-C9B1-EA04D7394EE3}"/>
                </a:ext>
              </a:extLst>
            </p:cNvPr>
            <p:cNvSpPr>
              <a:spLocks/>
            </p:cNvSpPr>
            <p:nvPr/>
          </p:nvSpPr>
          <p:spPr bwMode="auto">
            <a:xfrm>
              <a:off x="7649003" y="4794911"/>
              <a:ext cx="45123" cy="51807"/>
            </a:xfrm>
            <a:custGeom>
              <a:avLst/>
              <a:gdLst>
                <a:gd name="T0" fmla="*/ 8 w 11"/>
                <a:gd name="T1" fmla="*/ 5 h 13"/>
                <a:gd name="T2" fmla="*/ 3 w 11"/>
                <a:gd name="T3" fmla="*/ 2 h 13"/>
                <a:gd name="T4" fmla="*/ 6 w 11"/>
                <a:gd name="T5" fmla="*/ 13 h 13"/>
                <a:gd name="T6" fmla="*/ 8 w 11"/>
                <a:gd name="T7" fmla="*/ 5 h 13"/>
              </a:gdLst>
              <a:ahLst/>
              <a:cxnLst>
                <a:cxn ang="0">
                  <a:pos x="T0" y="T1"/>
                </a:cxn>
                <a:cxn ang="0">
                  <a:pos x="T2" y="T3"/>
                </a:cxn>
                <a:cxn ang="0">
                  <a:pos x="T4" y="T5"/>
                </a:cxn>
                <a:cxn ang="0">
                  <a:pos x="T6" y="T7"/>
                </a:cxn>
              </a:cxnLst>
              <a:rect l="0" t="0" r="r" b="b"/>
              <a:pathLst>
                <a:path w="11" h="13">
                  <a:moveTo>
                    <a:pt x="8" y="5"/>
                  </a:moveTo>
                  <a:cubicBezTo>
                    <a:pt x="8" y="4"/>
                    <a:pt x="7" y="0"/>
                    <a:pt x="3" y="2"/>
                  </a:cubicBezTo>
                  <a:cubicBezTo>
                    <a:pt x="0" y="5"/>
                    <a:pt x="5" y="13"/>
                    <a:pt x="6" y="13"/>
                  </a:cubicBezTo>
                  <a:cubicBezTo>
                    <a:pt x="7" y="13"/>
                    <a:pt x="11" y="13"/>
                    <a:pt x="8" y="5"/>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 name="Freeform 318">
              <a:extLst>
                <a:ext uri="{FF2B5EF4-FFF2-40B4-BE49-F238E27FC236}">
                  <a16:creationId xmlns:a16="http://schemas.microsoft.com/office/drawing/2014/main" id="{4986E2F9-3934-9153-2867-17DE859EC605}"/>
                </a:ext>
              </a:extLst>
            </p:cNvPr>
            <p:cNvSpPr>
              <a:spLocks/>
            </p:cNvSpPr>
            <p:nvPr/>
          </p:nvSpPr>
          <p:spPr bwMode="auto">
            <a:xfrm>
              <a:off x="7665715" y="4878472"/>
              <a:ext cx="46794" cy="31753"/>
            </a:xfrm>
            <a:custGeom>
              <a:avLst/>
              <a:gdLst>
                <a:gd name="T0" fmla="*/ 12 w 12"/>
                <a:gd name="T1" fmla="*/ 8 h 8"/>
                <a:gd name="T2" fmla="*/ 12 w 12"/>
                <a:gd name="T3" fmla="*/ 8 h 8"/>
                <a:gd name="T4" fmla="*/ 0 w 12"/>
                <a:gd name="T5" fmla="*/ 0 h 8"/>
                <a:gd name="T6" fmla="*/ 12 w 12"/>
                <a:gd name="T7" fmla="*/ 6 h 8"/>
                <a:gd name="T8" fmla="*/ 12 w 12"/>
                <a:gd name="T9" fmla="*/ 8 h 8"/>
              </a:gdLst>
              <a:ahLst/>
              <a:cxnLst>
                <a:cxn ang="0">
                  <a:pos x="T0" y="T1"/>
                </a:cxn>
                <a:cxn ang="0">
                  <a:pos x="T2" y="T3"/>
                </a:cxn>
                <a:cxn ang="0">
                  <a:pos x="T4" y="T5"/>
                </a:cxn>
                <a:cxn ang="0">
                  <a:pos x="T6" y="T7"/>
                </a:cxn>
                <a:cxn ang="0">
                  <a:pos x="T8" y="T9"/>
                </a:cxn>
              </a:cxnLst>
              <a:rect l="0" t="0" r="r" b="b"/>
              <a:pathLst>
                <a:path w="12" h="8">
                  <a:moveTo>
                    <a:pt x="12" y="8"/>
                  </a:moveTo>
                  <a:cubicBezTo>
                    <a:pt x="12" y="8"/>
                    <a:pt x="12" y="8"/>
                    <a:pt x="12" y="8"/>
                  </a:cubicBezTo>
                  <a:cubicBezTo>
                    <a:pt x="4" y="7"/>
                    <a:pt x="0" y="1"/>
                    <a:pt x="0" y="0"/>
                  </a:cubicBezTo>
                  <a:cubicBezTo>
                    <a:pt x="5" y="4"/>
                    <a:pt x="12" y="6"/>
                    <a:pt x="12" y="6"/>
                  </a:cubicBezTo>
                  <a:cubicBezTo>
                    <a:pt x="12" y="7"/>
                    <a:pt x="12" y="8"/>
                    <a:pt x="12" y="8"/>
                  </a:cubicBezTo>
                  <a:close/>
                </a:path>
              </a:pathLst>
            </a:custGeom>
            <a:solidFill>
              <a:srgbClr val="9977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 name="Freeform 319">
              <a:extLst>
                <a:ext uri="{FF2B5EF4-FFF2-40B4-BE49-F238E27FC236}">
                  <a16:creationId xmlns:a16="http://schemas.microsoft.com/office/drawing/2014/main" id="{A0E39A15-3909-6C03-6AB1-E3D47A3CB9B4}"/>
                </a:ext>
              </a:extLst>
            </p:cNvPr>
            <p:cNvSpPr>
              <a:spLocks/>
            </p:cNvSpPr>
            <p:nvPr/>
          </p:nvSpPr>
          <p:spPr bwMode="auto">
            <a:xfrm>
              <a:off x="7697469" y="4906883"/>
              <a:ext cx="20055" cy="46794"/>
            </a:xfrm>
            <a:custGeom>
              <a:avLst/>
              <a:gdLst>
                <a:gd name="T0" fmla="*/ 5 w 5"/>
                <a:gd name="T1" fmla="*/ 9 h 12"/>
                <a:gd name="T2" fmla="*/ 0 w 5"/>
                <a:gd name="T3" fmla="*/ 12 h 12"/>
                <a:gd name="T4" fmla="*/ 4 w 5"/>
                <a:gd name="T5" fmla="*/ 0 h 12"/>
                <a:gd name="T6" fmla="*/ 5 w 5"/>
                <a:gd name="T7" fmla="*/ 9 h 12"/>
              </a:gdLst>
              <a:ahLst/>
              <a:cxnLst>
                <a:cxn ang="0">
                  <a:pos x="T0" y="T1"/>
                </a:cxn>
                <a:cxn ang="0">
                  <a:pos x="T2" y="T3"/>
                </a:cxn>
                <a:cxn ang="0">
                  <a:pos x="T4" y="T5"/>
                </a:cxn>
                <a:cxn ang="0">
                  <a:pos x="T6" y="T7"/>
                </a:cxn>
              </a:cxnLst>
              <a:rect l="0" t="0" r="r" b="b"/>
              <a:pathLst>
                <a:path w="5" h="12">
                  <a:moveTo>
                    <a:pt x="5" y="9"/>
                  </a:moveTo>
                  <a:cubicBezTo>
                    <a:pt x="0" y="12"/>
                    <a:pt x="0" y="12"/>
                    <a:pt x="0" y="12"/>
                  </a:cubicBezTo>
                  <a:cubicBezTo>
                    <a:pt x="0" y="12"/>
                    <a:pt x="4" y="3"/>
                    <a:pt x="4" y="0"/>
                  </a:cubicBezTo>
                  <a:lnTo>
                    <a:pt x="5" y="9"/>
                  </a:lnTo>
                  <a:close/>
                </a:path>
              </a:pathLst>
            </a:custGeom>
            <a:solidFill>
              <a:srgbClr val="9D9C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 name="Freeform 320">
              <a:extLst>
                <a:ext uri="{FF2B5EF4-FFF2-40B4-BE49-F238E27FC236}">
                  <a16:creationId xmlns:a16="http://schemas.microsoft.com/office/drawing/2014/main" id="{42A30BF3-2589-92D2-07FF-BC657CEF39D8}"/>
                </a:ext>
              </a:extLst>
            </p:cNvPr>
            <p:cNvSpPr>
              <a:spLocks/>
            </p:cNvSpPr>
            <p:nvPr/>
          </p:nvSpPr>
          <p:spPr bwMode="auto">
            <a:xfrm>
              <a:off x="7712509" y="4906883"/>
              <a:ext cx="28411" cy="51807"/>
            </a:xfrm>
            <a:custGeom>
              <a:avLst/>
              <a:gdLst>
                <a:gd name="T0" fmla="*/ 0 w 17"/>
                <a:gd name="T1" fmla="*/ 0 h 31"/>
                <a:gd name="T2" fmla="*/ 10 w 17"/>
                <a:gd name="T3" fmla="*/ 7 h 31"/>
                <a:gd name="T4" fmla="*/ 17 w 17"/>
                <a:gd name="T5" fmla="*/ 31 h 31"/>
                <a:gd name="T6" fmla="*/ 3 w 17"/>
                <a:gd name="T7" fmla="*/ 21 h 31"/>
                <a:gd name="T8" fmla="*/ 0 w 17"/>
                <a:gd name="T9" fmla="*/ 0 h 31"/>
              </a:gdLst>
              <a:ahLst/>
              <a:cxnLst>
                <a:cxn ang="0">
                  <a:pos x="T0" y="T1"/>
                </a:cxn>
                <a:cxn ang="0">
                  <a:pos x="T2" y="T3"/>
                </a:cxn>
                <a:cxn ang="0">
                  <a:pos x="T4" y="T5"/>
                </a:cxn>
                <a:cxn ang="0">
                  <a:pos x="T6" y="T7"/>
                </a:cxn>
                <a:cxn ang="0">
                  <a:pos x="T8" y="T9"/>
                </a:cxn>
              </a:cxnLst>
              <a:rect l="0" t="0" r="r" b="b"/>
              <a:pathLst>
                <a:path w="17" h="31">
                  <a:moveTo>
                    <a:pt x="0" y="0"/>
                  </a:moveTo>
                  <a:lnTo>
                    <a:pt x="10" y="7"/>
                  </a:lnTo>
                  <a:lnTo>
                    <a:pt x="17" y="31"/>
                  </a:lnTo>
                  <a:lnTo>
                    <a:pt x="3" y="21"/>
                  </a:lnTo>
                  <a:lnTo>
                    <a:pt x="0" y="0"/>
                  </a:lnTo>
                  <a:close/>
                </a:path>
              </a:pathLst>
            </a:custGeom>
            <a:solidFill>
              <a:srgbClr val="E7E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27" name="Group 126">
            <a:extLst>
              <a:ext uri="{FF2B5EF4-FFF2-40B4-BE49-F238E27FC236}">
                <a16:creationId xmlns:a16="http://schemas.microsoft.com/office/drawing/2014/main" id="{23D190A3-1F96-1487-56F8-E045839BFBCC}"/>
              </a:ext>
            </a:extLst>
          </p:cNvPr>
          <p:cNvGrpSpPr/>
          <p:nvPr/>
        </p:nvGrpSpPr>
        <p:grpSpPr>
          <a:xfrm>
            <a:off x="10704138" y="4852367"/>
            <a:ext cx="1034319" cy="726976"/>
            <a:chOff x="10046200" y="5187647"/>
            <a:chExt cx="848977" cy="726976"/>
          </a:xfrm>
        </p:grpSpPr>
        <p:sp>
          <p:nvSpPr>
            <p:cNvPr id="128" name="Freeform 321">
              <a:extLst>
                <a:ext uri="{FF2B5EF4-FFF2-40B4-BE49-F238E27FC236}">
                  <a16:creationId xmlns:a16="http://schemas.microsoft.com/office/drawing/2014/main" id="{F79636DF-0648-66B4-2A84-D15333FE961B}"/>
                </a:ext>
              </a:extLst>
            </p:cNvPr>
            <p:cNvSpPr>
              <a:spLocks/>
            </p:cNvSpPr>
            <p:nvPr/>
          </p:nvSpPr>
          <p:spPr bwMode="auto">
            <a:xfrm>
              <a:off x="10701315" y="5767557"/>
              <a:ext cx="143724" cy="120327"/>
            </a:xfrm>
            <a:custGeom>
              <a:avLst/>
              <a:gdLst>
                <a:gd name="T0" fmla="*/ 0 w 36"/>
                <a:gd name="T1" fmla="*/ 27 h 30"/>
                <a:gd name="T2" fmla="*/ 3 w 36"/>
                <a:gd name="T3" fmla="*/ 21 h 30"/>
                <a:gd name="T4" fmla="*/ 5 w 36"/>
                <a:gd name="T5" fmla="*/ 18 h 30"/>
                <a:gd name="T6" fmla="*/ 18 w 36"/>
                <a:gd name="T7" fmla="*/ 13 h 30"/>
                <a:gd name="T8" fmla="*/ 33 w 36"/>
                <a:gd name="T9" fmla="*/ 3 h 30"/>
                <a:gd name="T10" fmla="*/ 26 w 36"/>
                <a:gd name="T11" fmla="*/ 21 h 30"/>
                <a:gd name="T12" fmla="*/ 13 w 36"/>
                <a:gd name="T13" fmla="*/ 30 h 30"/>
                <a:gd name="T14" fmla="*/ 0 w 36"/>
                <a:gd name="T15" fmla="*/ 2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0">
                  <a:moveTo>
                    <a:pt x="0" y="27"/>
                  </a:moveTo>
                  <a:cubicBezTo>
                    <a:pt x="0" y="27"/>
                    <a:pt x="3" y="23"/>
                    <a:pt x="3" y="21"/>
                  </a:cubicBezTo>
                  <a:cubicBezTo>
                    <a:pt x="4" y="19"/>
                    <a:pt x="5" y="18"/>
                    <a:pt x="5" y="18"/>
                  </a:cubicBezTo>
                  <a:cubicBezTo>
                    <a:pt x="5" y="18"/>
                    <a:pt x="14" y="16"/>
                    <a:pt x="18" y="13"/>
                  </a:cubicBezTo>
                  <a:cubicBezTo>
                    <a:pt x="22" y="10"/>
                    <a:pt x="29" y="0"/>
                    <a:pt x="33" y="3"/>
                  </a:cubicBezTo>
                  <a:cubicBezTo>
                    <a:pt x="36" y="6"/>
                    <a:pt x="30" y="17"/>
                    <a:pt x="26" y="21"/>
                  </a:cubicBezTo>
                  <a:cubicBezTo>
                    <a:pt x="23" y="24"/>
                    <a:pt x="18" y="30"/>
                    <a:pt x="13" y="30"/>
                  </a:cubicBezTo>
                  <a:cubicBezTo>
                    <a:pt x="9" y="30"/>
                    <a:pt x="3" y="27"/>
                    <a:pt x="0" y="27"/>
                  </a:cubicBezTo>
                  <a:close/>
                </a:path>
              </a:pathLst>
            </a:custGeom>
            <a:solidFill>
              <a:srgbClr val="C8BD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 name="Freeform 322">
              <a:extLst>
                <a:ext uri="{FF2B5EF4-FFF2-40B4-BE49-F238E27FC236}">
                  <a16:creationId xmlns:a16="http://schemas.microsoft.com/office/drawing/2014/main" id="{89364DB4-B3F4-F067-69A3-3DEF0EBCC377}"/>
                </a:ext>
              </a:extLst>
            </p:cNvPr>
            <p:cNvSpPr>
              <a:spLocks/>
            </p:cNvSpPr>
            <p:nvPr/>
          </p:nvSpPr>
          <p:spPr bwMode="auto">
            <a:xfrm>
              <a:off x="10213321" y="5704051"/>
              <a:ext cx="508049" cy="170464"/>
            </a:xfrm>
            <a:custGeom>
              <a:avLst/>
              <a:gdLst>
                <a:gd name="T0" fmla="*/ 123 w 128"/>
                <a:gd name="T1" fmla="*/ 43 h 43"/>
                <a:gd name="T2" fmla="*/ 128 w 128"/>
                <a:gd name="T3" fmla="*/ 34 h 43"/>
                <a:gd name="T4" fmla="*/ 100 w 128"/>
                <a:gd name="T5" fmla="*/ 26 h 43"/>
                <a:gd name="T6" fmla="*/ 95 w 128"/>
                <a:gd name="T7" fmla="*/ 23 h 43"/>
                <a:gd name="T8" fmla="*/ 88 w 128"/>
                <a:gd name="T9" fmla="*/ 18 h 43"/>
                <a:gd name="T10" fmla="*/ 69 w 128"/>
                <a:gd name="T11" fmla="*/ 4 h 43"/>
                <a:gd name="T12" fmla="*/ 56 w 128"/>
                <a:gd name="T13" fmla="*/ 2 h 43"/>
                <a:gd name="T14" fmla="*/ 26 w 128"/>
                <a:gd name="T15" fmla="*/ 8 h 43"/>
                <a:gd name="T16" fmla="*/ 0 w 128"/>
                <a:gd name="T17" fmla="*/ 13 h 43"/>
                <a:gd name="T18" fmla="*/ 123 w 128"/>
                <a:gd name="T1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43">
                  <a:moveTo>
                    <a:pt x="123" y="43"/>
                  </a:moveTo>
                  <a:cubicBezTo>
                    <a:pt x="128" y="34"/>
                    <a:pt x="128" y="34"/>
                    <a:pt x="128" y="34"/>
                  </a:cubicBezTo>
                  <a:cubicBezTo>
                    <a:pt x="128" y="34"/>
                    <a:pt x="106" y="30"/>
                    <a:pt x="100" y="26"/>
                  </a:cubicBezTo>
                  <a:cubicBezTo>
                    <a:pt x="98" y="25"/>
                    <a:pt x="97" y="24"/>
                    <a:pt x="95" y="23"/>
                  </a:cubicBezTo>
                  <a:cubicBezTo>
                    <a:pt x="92" y="21"/>
                    <a:pt x="89" y="19"/>
                    <a:pt x="88" y="18"/>
                  </a:cubicBezTo>
                  <a:cubicBezTo>
                    <a:pt x="85" y="16"/>
                    <a:pt x="72" y="7"/>
                    <a:pt x="69" y="4"/>
                  </a:cubicBezTo>
                  <a:cubicBezTo>
                    <a:pt x="66" y="0"/>
                    <a:pt x="62" y="2"/>
                    <a:pt x="56" y="2"/>
                  </a:cubicBezTo>
                  <a:cubicBezTo>
                    <a:pt x="51" y="2"/>
                    <a:pt x="32" y="8"/>
                    <a:pt x="26" y="8"/>
                  </a:cubicBezTo>
                  <a:cubicBezTo>
                    <a:pt x="20" y="9"/>
                    <a:pt x="0" y="13"/>
                    <a:pt x="0" y="13"/>
                  </a:cubicBezTo>
                  <a:cubicBezTo>
                    <a:pt x="3" y="23"/>
                    <a:pt x="123" y="43"/>
                    <a:pt x="123" y="43"/>
                  </a:cubicBezTo>
                  <a:close/>
                </a:path>
              </a:pathLst>
            </a:custGeom>
            <a:solidFill>
              <a:srgbClr val="2F38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 name="Freeform 323">
              <a:extLst>
                <a:ext uri="{FF2B5EF4-FFF2-40B4-BE49-F238E27FC236}">
                  <a16:creationId xmlns:a16="http://schemas.microsoft.com/office/drawing/2014/main" id="{21E451D6-7292-BB7D-1474-BF9DCFD3FD01}"/>
                </a:ext>
              </a:extLst>
            </p:cNvPr>
            <p:cNvSpPr>
              <a:spLocks/>
            </p:cNvSpPr>
            <p:nvPr/>
          </p:nvSpPr>
          <p:spPr bwMode="auto">
            <a:xfrm>
              <a:off x="10109706" y="5755859"/>
              <a:ext cx="683526" cy="147067"/>
            </a:xfrm>
            <a:custGeom>
              <a:avLst/>
              <a:gdLst>
                <a:gd name="T0" fmla="*/ 25 w 172"/>
                <a:gd name="T1" fmla="*/ 0 h 37"/>
                <a:gd name="T2" fmla="*/ 39 w 172"/>
                <a:gd name="T3" fmla="*/ 2 h 37"/>
                <a:gd name="T4" fmla="*/ 68 w 172"/>
                <a:gd name="T5" fmla="*/ 4 h 37"/>
                <a:gd name="T6" fmla="*/ 96 w 172"/>
                <a:gd name="T7" fmla="*/ 6 h 37"/>
                <a:gd name="T8" fmla="*/ 125 w 172"/>
                <a:gd name="T9" fmla="*/ 16 h 37"/>
                <a:gd name="T10" fmla="*/ 171 w 172"/>
                <a:gd name="T11" fmla="*/ 25 h 37"/>
                <a:gd name="T12" fmla="*/ 168 w 172"/>
                <a:gd name="T13" fmla="*/ 35 h 37"/>
                <a:gd name="T14" fmla="*/ 141 w 172"/>
                <a:gd name="T15" fmla="*/ 34 h 37"/>
                <a:gd name="T16" fmla="*/ 105 w 172"/>
                <a:gd name="T17" fmla="*/ 29 h 37"/>
                <a:gd name="T18" fmla="*/ 71 w 172"/>
                <a:gd name="T19" fmla="*/ 32 h 37"/>
                <a:gd name="T20" fmla="*/ 25 w 172"/>
                <a:gd name="T21" fmla="*/ 36 h 37"/>
                <a:gd name="T22" fmla="*/ 6 w 172"/>
                <a:gd name="T23" fmla="*/ 25 h 37"/>
                <a:gd name="T24" fmla="*/ 25 w 172"/>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 h="37">
                  <a:moveTo>
                    <a:pt x="25" y="0"/>
                  </a:moveTo>
                  <a:cubicBezTo>
                    <a:pt x="25" y="0"/>
                    <a:pt x="36" y="1"/>
                    <a:pt x="39" y="2"/>
                  </a:cubicBezTo>
                  <a:cubicBezTo>
                    <a:pt x="42" y="2"/>
                    <a:pt x="60" y="3"/>
                    <a:pt x="68" y="4"/>
                  </a:cubicBezTo>
                  <a:cubicBezTo>
                    <a:pt x="76" y="5"/>
                    <a:pt x="93" y="4"/>
                    <a:pt x="96" y="6"/>
                  </a:cubicBezTo>
                  <a:cubicBezTo>
                    <a:pt x="99" y="7"/>
                    <a:pt x="118" y="14"/>
                    <a:pt x="125" y="16"/>
                  </a:cubicBezTo>
                  <a:cubicBezTo>
                    <a:pt x="131" y="18"/>
                    <a:pt x="171" y="25"/>
                    <a:pt x="171" y="25"/>
                  </a:cubicBezTo>
                  <a:cubicBezTo>
                    <a:pt x="171" y="25"/>
                    <a:pt x="172" y="30"/>
                    <a:pt x="168" y="35"/>
                  </a:cubicBezTo>
                  <a:cubicBezTo>
                    <a:pt x="168" y="35"/>
                    <a:pt x="150" y="33"/>
                    <a:pt x="141" y="34"/>
                  </a:cubicBezTo>
                  <a:cubicBezTo>
                    <a:pt x="132" y="36"/>
                    <a:pt x="115" y="34"/>
                    <a:pt x="105" y="29"/>
                  </a:cubicBezTo>
                  <a:cubicBezTo>
                    <a:pt x="95" y="25"/>
                    <a:pt x="80" y="29"/>
                    <a:pt x="71" y="32"/>
                  </a:cubicBezTo>
                  <a:cubicBezTo>
                    <a:pt x="62" y="35"/>
                    <a:pt x="29" y="37"/>
                    <a:pt x="25" y="36"/>
                  </a:cubicBezTo>
                  <a:cubicBezTo>
                    <a:pt x="20" y="36"/>
                    <a:pt x="12" y="32"/>
                    <a:pt x="6" y="25"/>
                  </a:cubicBezTo>
                  <a:cubicBezTo>
                    <a:pt x="0" y="18"/>
                    <a:pt x="25" y="0"/>
                    <a:pt x="25" y="0"/>
                  </a:cubicBezTo>
                  <a:close/>
                </a:path>
              </a:pathLst>
            </a:custGeom>
            <a:solidFill>
              <a:srgbClr val="3B4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 name="Freeform 324">
              <a:extLst>
                <a:ext uri="{FF2B5EF4-FFF2-40B4-BE49-F238E27FC236}">
                  <a16:creationId xmlns:a16="http://schemas.microsoft.com/office/drawing/2014/main" id="{B5B675C8-9013-FEFF-6B98-408D1525575D}"/>
                </a:ext>
              </a:extLst>
            </p:cNvPr>
            <p:cNvSpPr>
              <a:spLocks/>
            </p:cNvSpPr>
            <p:nvPr/>
          </p:nvSpPr>
          <p:spPr bwMode="auto">
            <a:xfrm>
              <a:off x="10776520" y="5764215"/>
              <a:ext cx="118657" cy="147067"/>
            </a:xfrm>
            <a:custGeom>
              <a:avLst/>
              <a:gdLst>
                <a:gd name="T0" fmla="*/ 0 w 30"/>
                <a:gd name="T1" fmla="*/ 33 h 37"/>
                <a:gd name="T2" fmla="*/ 1 w 30"/>
                <a:gd name="T3" fmla="*/ 26 h 37"/>
                <a:gd name="T4" fmla="*/ 2 w 30"/>
                <a:gd name="T5" fmla="*/ 23 h 37"/>
                <a:gd name="T6" fmla="*/ 14 w 30"/>
                <a:gd name="T7" fmla="*/ 15 h 37"/>
                <a:gd name="T8" fmla="*/ 26 w 30"/>
                <a:gd name="T9" fmla="*/ 2 h 37"/>
                <a:gd name="T10" fmla="*/ 24 w 30"/>
                <a:gd name="T11" fmla="*/ 20 h 37"/>
                <a:gd name="T12" fmla="*/ 15 w 30"/>
                <a:gd name="T13" fmla="*/ 37 h 37"/>
                <a:gd name="T14" fmla="*/ 0 w 30"/>
                <a:gd name="T15" fmla="*/ 33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7">
                  <a:moveTo>
                    <a:pt x="0" y="33"/>
                  </a:moveTo>
                  <a:cubicBezTo>
                    <a:pt x="0" y="33"/>
                    <a:pt x="1" y="28"/>
                    <a:pt x="1" y="26"/>
                  </a:cubicBezTo>
                  <a:cubicBezTo>
                    <a:pt x="1" y="24"/>
                    <a:pt x="2" y="23"/>
                    <a:pt x="2" y="23"/>
                  </a:cubicBezTo>
                  <a:cubicBezTo>
                    <a:pt x="2" y="23"/>
                    <a:pt x="11" y="19"/>
                    <a:pt x="14" y="15"/>
                  </a:cubicBezTo>
                  <a:cubicBezTo>
                    <a:pt x="16" y="10"/>
                    <a:pt x="21" y="0"/>
                    <a:pt x="26" y="2"/>
                  </a:cubicBezTo>
                  <a:cubicBezTo>
                    <a:pt x="30" y="3"/>
                    <a:pt x="27" y="16"/>
                    <a:pt x="24" y="20"/>
                  </a:cubicBezTo>
                  <a:cubicBezTo>
                    <a:pt x="21" y="25"/>
                    <a:pt x="19" y="36"/>
                    <a:pt x="15" y="37"/>
                  </a:cubicBezTo>
                  <a:cubicBezTo>
                    <a:pt x="10" y="37"/>
                    <a:pt x="2" y="32"/>
                    <a:pt x="0" y="33"/>
                  </a:cubicBezTo>
                  <a:close/>
                </a:path>
              </a:pathLst>
            </a:custGeom>
            <a:solidFill>
              <a:srgbClr val="E6D8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 name="Freeform 325">
              <a:extLst>
                <a:ext uri="{FF2B5EF4-FFF2-40B4-BE49-F238E27FC236}">
                  <a16:creationId xmlns:a16="http://schemas.microsoft.com/office/drawing/2014/main" id="{6609FF9F-E25A-5832-2C47-B594CAA911E5}"/>
                </a:ext>
              </a:extLst>
            </p:cNvPr>
            <p:cNvSpPr>
              <a:spLocks/>
            </p:cNvSpPr>
            <p:nvPr/>
          </p:nvSpPr>
          <p:spPr bwMode="auto">
            <a:xfrm>
              <a:off x="10046200" y="5724105"/>
              <a:ext cx="294133" cy="190518"/>
            </a:xfrm>
            <a:custGeom>
              <a:avLst/>
              <a:gdLst>
                <a:gd name="T0" fmla="*/ 14 w 74"/>
                <a:gd name="T1" fmla="*/ 0 h 48"/>
                <a:gd name="T2" fmla="*/ 22 w 74"/>
                <a:gd name="T3" fmla="*/ 42 h 48"/>
                <a:gd name="T4" fmla="*/ 74 w 74"/>
                <a:gd name="T5" fmla="*/ 42 h 48"/>
                <a:gd name="T6" fmla="*/ 54 w 74"/>
                <a:gd name="T7" fmla="*/ 10 h 48"/>
                <a:gd name="T8" fmla="*/ 14 w 74"/>
                <a:gd name="T9" fmla="*/ 0 h 48"/>
              </a:gdLst>
              <a:ahLst/>
              <a:cxnLst>
                <a:cxn ang="0">
                  <a:pos x="T0" y="T1"/>
                </a:cxn>
                <a:cxn ang="0">
                  <a:pos x="T2" y="T3"/>
                </a:cxn>
                <a:cxn ang="0">
                  <a:pos x="T4" y="T5"/>
                </a:cxn>
                <a:cxn ang="0">
                  <a:pos x="T6" y="T7"/>
                </a:cxn>
                <a:cxn ang="0">
                  <a:pos x="T8" y="T9"/>
                </a:cxn>
              </a:cxnLst>
              <a:rect l="0" t="0" r="r" b="b"/>
              <a:pathLst>
                <a:path w="74" h="48">
                  <a:moveTo>
                    <a:pt x="14" y="0"/>
                  </a:moveTo>
                  <a:cubicBezTo>
                    <a:pt x="14" y="0"/>
                    <a:pt x="0" y="34"/>
                    <a:pt x="22" y="42"/>
                  </a:cubicBezTo>
                  <a:cubicBezTo>
                    <a:pt x="41" y="48"/>
                    <a:pt x="74" y="42"/>
                    <a:pt x="74" y="42"/>
                  </a:cubicBezTo>
                  <a:cubicBezTo>
                    <a:pt x="54" y="10"/>
                    <a:pt x="54" y="10"/>
                    <a:pt x="54" y="10"/>
                  </a:cubicBezTo>
                  <a:lnTo>
                    <a:pt x="14" y="0"/>
                  </a:lnTo>
                  <a:close/>
                </a:path>
              </a:pathLst>
            </a:custGeom>
            <a:solidFill>
              <a:srgbClr val="3B4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 name="Freeform 326">
              <a:extLst>
                <a:ext uri="{FF2B5EF4-FFF2-40B4-BE49-F238E27FC236}">
                  <a16:creationId xmlns:a16="http://schemas.microsoft.com/office/drawing/2014/main" id="{3D8167EF-243E-839A-D17B-39A624F8F827}"/>
                </a:ext>
              </a:extLst>
            </p:cNvPr>
            <p:cNvSpPr>
              <a:spLocks/>
            </p:cNvSpPr>
            <p:nvPr/>
          </p:nvSpPr>
          <p:spPr bwMode="auto">
            <a:xfrm>
              <a:off x="10149815" y="5187647"/>
              <a:ext cx="106958" cy="267394"/>
            </a:xfrm>
            <a:custGeom>
              <a:avLst/>
              <a:gdLst>
                <a:gd name="T0" fmla="*/ 26 w 27"/>
                <a:gd name="T1" fmla="*/ 9 h 67"/>
                <a:gd name="T2" fmla="*/ 20 w 27"/>
                <a:gd name="T3" fmla="*/ 44 h 67"/>
                <a:gd name="T4" fmla="*/ 5 w 27"/>
                <a:gd name="T5" fmla="*/ 67 h 67"/>
                <a:gd name="T6" fmla="*/ 9 w 27"/>
                <a:gd name="T7" fmla="*/ 49 h 67"/>
                <a:gd name="T8" fmla="*/ 9 w 27"/>
                <a:gd name="T9" fmla="*/ 9 h 67"/>
                <a:gd name="T10" fmla="*/ 27 w 27"/>
                <a:gd name="T11" fmla="*/ 9 h 67"/>
                <a:gd name="T12" fmla="*/ 26 w 27"/>
                <a:gd name="T13" fmla="*/ 9 h 67"/>
              </a:gdLst>
              <a:ahLst/>
              <a:cxnLst>
                <a:cxn ang="0">
                  <a:pos x="T0" y="T1"/>
                </a:cxn>
                <a:cxn ang="0">
                  <a:pos x="T2" y="T3"/>
                </a:cxn>
                <a:cxn ang="0">
                  <a:pos x="T4" y="T5"/>
                </a:cxn>
                <a:cxn ang="0">
                  <a:pos x="T6" y="T7"/>
                </a:cxn>
                <a:cxn ang="0">
                  <a:pos x="T8" y="T9"/>
                </a:cxn>
                <a:cxn ang="0">
                  <a:pos x="T10" y="T11"/>
                </a:cxn>
                <a:cxn ang="0">
                  <a:pos x="T12" y="T13"/>
                </a:cxn>
              </a:cxnLst>
              <a:rect l="0" t="0" r="r" b="b"/>
              <a:pathLst>
                <a:path w="27" h="67">
                  <a:moveTo>
                    <a:pt x="26" y="9"/>
                  </a:moveTo>
                  <a:cubicBezTo>
                    <a:pt x="21" y="10"/>
                    <a:pt x="24" y="24"/>
                    <a:pt x="20" y="44"/>
                  </a:cubicBezTo>
                  <a:cubicBezTo>
                    <a:pt x="16" y="64"/>
                    <a:pt x="5" y="67"/>
                    <a:pt x="5" y="67"/>
                  </a:cubicBezTo>
                  <a:cubicBezTo>
                    <a:pt x="5" y="67"/>
                    <a:pt x="10" y="58"/>
                    <a:pt x="9" y="49"/>
                  </a:cubicBezTo>
                  <a:cubicBezTo>
                    <a:pt x="9" y="42"/>
                    <a:pt x="0" y="22"/>
                    <a:pt x="9" y="9"/>
                  </a:cubicBezTo>
                  <a:cubicBezTo>
                    <a:pt x="15" y="0"/>
                    <a:pt x="27" y="9"/>
                    <a:pt x="27" y="9"/>
                  </a:cubicBezTo>
                  <a:lnTo>
                    <a:pt x="26" y="9"/>
                  </a:lnTo>
                  <a:close/>
                </a:path>
              </a:pathLst>
            </a:custGeom>
            <a:solidFill>
              <a:srgbClr val="373A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 name="Freeform 327">
              <a:extLst>
                <a:ext uri="{FF2B5EF4-FFF2-40B4-BE49-F238E27FC236}">
                  <a16:creationId xmlns:a16="http://schemas.microsoft.com/office/drawing/2014/main" id="{590DE4A3-BA60-FFBD-0C4F-659D40DA7CD9}"/>
                </a:ext>
              </a:extLst>
            </p:cNvPr>
            <p:cNvSpPr>
              <a:spLocks/>
            </p:cNvSpPr>
            <p:nvPr/>
          </p:nvSpPr>
          <p:spPr bwMode="auto">
            <a:xfrm>
              <a:off x="10221678" y="5346412"/>
              <a:ext cx="55151" cy="83561"/>
            </a:xfrm>
            <a:custGeom>
              <a:avLst/>
              <a:gdLst>
                <a:gd name="T0" fmla="*/ 0 w 14"/>
                <a:gd name="T1" fmla="*/ 10 h 21"/>
                <a:gd name="T2" fmla="*/ 11 w 14"/>
                <a:gd name="T3" fmla="*/ 21 h 21"/>
                <a:gd name="T4" fmla="*/ 12 w 14"/>
                <a:gd name="T5" fmla="*/ 14 h 21"/>
                <a:gd name="T6" fmla="*/ 13 w 14"/>
                <a:gd name="T7" fmla="*/ 12 h 21"/>
                <a:gd name="T8" fmla="*/ 14 w 14"/>
                <a:gd name="T9" fmla="*/ 10 h 21"/>
                <a:gd name="T10" fmla="*/ 4 w 14"/>
                <a:gd name="T11" fmla="*/ 0 h 21"/>
                <a:gd name="T12" fmla="*/ 0 w 14"/>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14" h="21">
                  <a:moveTo>
                    <a:pt x="0" y="10"/>
                  </a:moveTo>
                  <a:cubicBezTo>
                    <a:pt x="11" y="21"/>
                    <a:pt x="11" y="21"/>
                    <a:pt x="11" y="21"/>
                  </a:cubicBezTo>
                  <a:cubicBezTo>
                    <a:pt x="11" y="19"/>
                    <a:pt x="12" y="17"/>
                    <a:pt x="12" y="14"/>
                  </a:cubicBezTo>
                  <a:cubicBezTo>
                    <a:pt x="13" y="13"/>
                    <a:pt x="13" y="13"/>
                    <a:pt x="13" y="12"/>
                  </a:cubicBezTo>
                  <a:cubicBezTo>
                    <a:pt x="14" y="11"/>
                    <a:pt x="14" y="10"/>
                    <a:pt x="14" y="10"/>
                  </a:cubicBezTo>
                  <a:cubicBezTo>
                    <a:pt x="4" y="0"/>
                    <a:pt x="4" y="0"/>
                    <a:pt x="4" y="0"/>
                  </a:cubicBezTo>
                  <a:lnTo>
                    <a:pt x="0" y="10"/>
                  </a:ln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 name="Freeform 328">
              <a:extLst>
                <a:ext uri="{FF2B5EF4-FFF2-40B4-BE49-F238E27FC236}">
                  <a16:creationId xmlns:a16="http://schemas.microsoft.com/office/drawing/2014/main" id="{FD3AE75D-9E5B-B76B-BD1A-4EDC03126963}"/>
                </a:ext>
              </a:extLst>
            </p:cNvPr>
            <p:cNvSpPr>
              <a:spLocks/>
            </p:cNvSpPr>
            <p:nvPr/>
          </p:nvSpPr>
          <p:spPr bwMode="auto">
            <a:xfrm>
              <a:off x="10094666" y="5378165"/>
              <a:ext cx="222272" cy="401091"/>
            </a:xfrm>
            <a:custGeom>
              <a:avLst/>
              <a:gdLst>
                <a:gd name="T0" fmla="*/ 45 w 56"/>
                <a:gd name="T1" fmla="*/ 12 h 101"/>
                <a:gd name="T2" fmla="*/ 48 w 56"/>
                <a:gd name="T3" fmla="*/ 22 h 101"/>
                <a:gd name="T4" fmla="*/ 55 w 56"/>
                <a:gd name="T5" fmla="*/ 41 h 101"/>
                <a:gd name="T6" fmla="*/ 50 w 56"/>
                <a:gd name="T7" fmla="*/ 50 h 101"/>
                <a:gd name="T8" fmla="*/ 42 w 56"/>
                <a:gd name="T9" fmla="*/ 72 h 101"/>
                <a:gd name="T10" fmla="*/ 42 w 56"/>
                <a:gd name="T11" fmla="*/ 96 h 101"/>
                <a:gd name="T12" fmla="*/ 0 w 56"/>
                <a:gd name="T13" fmla="*/ 94 h 101"/>
                <a:gd name="T14" fmla="*/ 7 w 56"/>
                <a:gd name="T15" fmla="*/ 67 h 101"/>
                <a:gd name="T16" fmla="*/ 16 w 56"/>
                <a:gd name="T17" fmla="*/ 24 h 101"/>
                <a:gd name="T18" fmla="*/ 25 w 56"/>
                <a:gd name="T19" fmla="*/ 10 h 101"/>
                <a:gd name="T20" fmla="*/ 33 w 56"/>
                <a:gd name="T21" fmla="*/ 0 h 101"/>
                <a:gd name="T22" fmla="*/ 45 w 56"/>
                <a:gd name="T23" fmla="*/ 1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1">
                  <a:moveTo>
                    <a:pt x="45" y="12"/>
                  </a:moveTo>
                  <a:cubicBezTo>
                    <a:pt x="45" y="12"/>
                    <a:pt x="45" y="17"/>
                    <a:pt x="48" y="22"/>
                  </a:cubicBezTo>
                  <a:cubicBezTo>
                    <a:pt x="51" y="27"/>
                    <a:pt x="56" y="36"/>
                    <a:pt x="55" y="41"/>
                  </a:cubicBezTo>
                  <a:cubicBezTo>
                    <a:pt x="55" y="46"/>
                    <a:pt x="52" y="48"/>
                    <a:pt x="50" y="50"/>
                  </a:cubicBezTo>
                  <a:cubicBezTo>
                    <a:pt x="48" y="52"/>
                    <a:pt x="43" y="66"/>
                    <a:pt x="42" y="72"/>
                  </a:cubicBezTo>
                  <a:cubicBezTo>
                    <a:pt x="41" y="77"/>
                    <a:pt x="41" y="88"/>
                    <a:pt x="42" y="96"/>
                  </a:cubicBezTo>
                  <a:cubicBezTo>
                    <a:pt x="42" y="96"/>
                    <a:pt x="4" y="101"/>
                    <a:pt x="0" y="94"/>
                  </a:cubicBezTo>
                  <a:cubicBezTo>
                    <a:pt x="0" y="94"/>
                    <a:pt x="5" y="73"/>
                    <a:pt x="7" y="67"/>
                  </a:cubicBezTo>
                  <a:cubicBezTo>
                    <a:pt x="9" y="62"/>
                    <a:pt x="14" y="30"/>
                    <a:pt x="16" y="24"/>
                  </a:cubicBezTo>
                  <a:cubicBezTo>
                    <a:pt x="18" y="19"/>
                    <a:pt x="23" y="13"/>
                    <a:pt x="25" y="10"/>
                  </a:cubicBezTo>
                  <a:cubicBezTo>
                    <a:pt x="28" y="6"/>
                    <a:pt x="33" y="0"/>
                    <a:pt x="33" y="0"/>
                  </a:cubicBezTo>
                  <a:lnTo>
                    <a:pt x="45" y="12"/>
                  </a:lnTo>
                  <a:close/>
                </a:path>
              </a:pathLst>
            </a:custGeom>
            <a:solidFill>
              <a:srgbClr val="ACB6E5"/>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329">
              <a:extLst>
                <a:ext uri="{FF2B5EF4-FFF2-40B4-BE49-F238E27FC236}">
                  <a16:creationId xmlns:a16="http://schemas.microsoft.com/office/drawing/2014/main" id="{AE8300E1-4572-37ED-776E-FE7741DE16E8}"/>
                </a:ext>
              </a:extLst>
            </p:cNvPr>
            <p:cNvSpPr>
              <a:spLocks/>
            </p:cNvSpPr>
            <p:nvPr/>
          </p:nvSpPr>
          <p:spPr bwMode="auto">
            <a:xfrm>
              <a:off x="10209979" y="5224414"/>
              <a:ext cx="147067" cy="182162"/>
            </a:xfrm>
            <a:custGeom>
              <a:avLst/>
              <a:gdLst>
                <a:gd name="T0" fmla="*/ 21 w 37"/>
                <a:gd name="T1" fmla="*/ 1 h 46"/>
                <a:gd name="T2" fmla="*/ 37 w 37"/>
                <a:gd name="T3" fmla="*/ 19 h 46"/>
                <a:gd name="T4" fmla="*/ 35 w 37"/>
                <a:gd name="T5" fmla="*/ 25 h 46"/>
                <a:gd name="T6" fmla="*/ 34 w 37"/>
                <a:gd name="T7" fmla="*/ 37 h 46"/>
                <a:gd name="T8" fmla="*/ 31 w 37"/>
                <a:gd name="T9" fmla="*/ 37 h 46"/>
                <a:gd name="T10" fmla="*/ 24 w 37"/>
                <a:gd name="T11" fmla="*/ 45 h 46"/>
                <a:gd name="T12" fmla="*/ 4 w 37"/>
                <a:gd name="T13" fmla="*/ 29 h 46"/>
                <a:gd name="T14" fmla="*/ 21 w 37"/>
                <a:gd name="T15" fmla="*/ 1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6">
                  <a:moveTo>
                    <a:pt x="21" y="1"/>
                  </a:moveTo>
                  <a:cubicBezTo>
                    <a:pt x="26" y="1"/>
                    <a:pt x="37" y="5"/>
                    <a:pt x="37" y="19"/>
                  </a:cubicBezTo>
                  <a:cubicBezTo>
                    <a:pt x="37" y="19"/>
                    <a:pt x="36" y="22"/>
                    <a:pt x="35" y="25"/>
                  </a:cubicBezTo>
                  <a:cubicBezTo>
                    <a:pt x="33" y="28"/>
                    <a:pt x="35" y="36"/>
                    <a:pt x="34" y="37"/>
                  </a:cubicBezTo>
                  <a:cubicBezTo>
                    <a:pt x="34" y="37"/>
                    <a:pt x="31" y="37"/>
                    <a:pt x="31" y="37"/>
                  </a:cubicBezTo>
                  <a:cubicBezTo>
                    <a:pt x="31" y="37"/>
                    <a:pt x="27" y="46"/>
                    <a:pt x="24" y="45"/>
                  </a:cubicBezTo>
                  <a:cubicBezTo>
                    <a:pt x="21" y="45"/>
                    <a:pt x="9" y="41"/>
                    <a:pt x="4" y="29"/>
                  </a:cubicBezTo>
                  <a:cubicBezTo>
                    <a:pt x="0" y="17"/>
                    <a:pt x="0" y="0"/>
                    <a:pt x="21" y="1"/>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 name="Freeform 330">
              <a:extLst>
                <a:ext uri="{FF2B5EF4-FFF2-40B4-BE49-F238E27FC236}">
                  <a16:creationId xmlns:a16="http://schemas.microsoft.com/office/drawing/2014/main" id="{B9730BA1-3869-1AB5-A52B-6EA88C137266}"/>
                </a:ext>
              </a:extLst>
            </p:cNvPr>
            <p:cNvSpPr>
              <a:spLocks/>
            </p:cNvSpPr>
            <p:nvPr/>
          </p:nvSpPr>
          <p:spPr bwMode="auto">
            <a:xfrm>
              <a:off x="10189924" y="5192660"/>
              <a:ext cx="178820" cy="178819"/>
            </a:xfrm>
            <a:custGeom>
              <a:avLst/>
              <a:gdLst>
                <a:gd name="T0" fmla="*/ 42 w 45"/>
                <a:gd name="T1" fmla="*/ 27 h 45"/>
                <a:gd name="T2" fmla="*/ 25 w 45"/>
                <a:gd name="T3" fmla="*/ 31 h 45"/>
                <a:gd name="T4" fmla="*/ 10 w 45"/>
                <a:gd name="T5" fmla="*/ 45 h 45"/>
                <a:gd name="T6" fmla="*/ 11 w 45"/>
                <a:gd name="T7" fmla="*/ 11 h 45"/>
                <a:gd name="T8" fmla="*/ 42 w 45"/>
                <a:gd name="T9" fmla="*/ 27 h 45"/>
              </a:gdLst>
              <a:ahLst/>
              <a:cxnLst>
                <a:cxn ang="0">
                  <a:pos x="T0" y="T1"/>
                </a:cxn>
                <a:cxn ang="0">
                  <a:pos x="T2" y="T3"/>
                </a:cxn>
                <a:cxn ang="0">
                  <a:pos x="T4" y="T5"/>
                </a:cxn>
                <a:cxn ang="0">
                  <a:pos x="T6" y="T7"/>
                </a:cxn>
                <a:cxn ang="0">
                  <a:pos x="T8" y="T9"/>
                </a:cxn>
              </a:cxnLst>
              <a:rect l="0" t="0" r="r" b="b"/>
              <a:pathLst>
                <a:path w="45" h="45">
                  <a:moveTo>
                    <a:pt x="42" y="27"/>
                  </a:moveTo>
                  <a:cubicBezTo>
                    <a:pt x="42" y="27"/>
                    <a:pt x="33" y="31"/>
                    <a:pt x="25" y="31"/>
                  </a:cubicBezTo>
                  <a:cubicBezTo>
                    <a:pt x="16" y="32"/>
                    <a:pt x="10" y="45"/>
                    <a:pt x="10" y="45"/>
                  </a:cubicBezTo>
                  <a:cubicBezTo>
                    <a:pt x="10" y="45"/>
                    <a:pt x="0" y="23"/>
                    <a:pt x="11" y="11"/>
                  </a:cubicBezTo>
                  <a:cubicBezTo>
                    <a:pt x="23" y="0"/>
                    <a:pt x="45" y="11"/>
                    <a:pt x="42" y="27"/>
                  </a:cubicBezTo>
                  <a:close/>
                </a:path>
              </a:pathLst>
            </a:custGeom>
            <a:solidFill>
              <a:srgbClr val="373A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 name="Freeform 331">
              <a:extLst>
                <a:ext uri="{FF2B5EF4-FFF2-40B4-BE49-F238E27FC236}">
                  <a16:creationId xmlns:a16="http://schemas.microsoft.com/office/drawing/2014/main" id="{88FE3231-B4EF-02DF-F158-B9E7ABE83336}"/>
                </a:ext>
              </a:extLst>
            </p:cNvPr>
            <p:cNvSpPr>
              <a:spLocks/>
            </p:cNvSpPr>
            <p:nvPr/>
          </p:nvSpPr>
          <p:spPr bwMode="auto">
            <a:xfrm>
              <a:off x="10253430" y="5299618"/>
              <a:ext cx="26739" cy="46794"/>
            </a:xfrm>
            <a:custGeom>
              <a:avLst/>
              <a:gdLst>
                <a:gd name="T0" fmla="*/ 7 w 7"/>
                <a:gd name="T1" fmla="*/ 4 h 12"/>
                <a:gd name="T2" fmla="*/ 3 w 7"/>
                <a:gd name="T3" fmla="*/ 2 h 12"/>
                <a:gd name="T4" fmla="*/ 5 w 7"/>
                <a:gd name="T5" fmla="*/ 11 h 12"/>
                <a:gd name="T6" fmla="*/ 7 w 7"/>
                <a:gd name="T7" fmla="*/ 4 h 12"/>
              </a:gdLst>
              <a:ahLst/>
              <a:cxnLst>
                <a:cxn ang="0">
                  <a:pos x="T0" y="T1"/>
                </a:cxn>
                <a:cxn ang="0">
                  <a:pos x="T2" y="T3"/>
                </a:cxn>
                <a:cxn ang="0">
                  <a:pos x="T4" y="T5"/>
                </a:cxn>
                <a:cxn ang="0">
                  <a:pos x="T6" y="T7"/>
                </a:cxn>
              </a:cxnLst>
              <a:rect l="0" t="0" r="r" b="b"/>
              <a:pathLst>
                <a:path w="7" h="12">
                  <a:moveTo>
                    <a:pt x="7" y="4"/>
                  </a:moveTo>
                  <a:cubicBezTo>
                    <a:pt x="7" y="3"/>
                    <a:pt x="5" y="0"/>
                    <a:pt x="3" y="2"/>
                  </a:cubicBezTo>
                  <a:cubicBezTo>
                    <a:pt x="0" y="4"/>
                    <a:pt x="2" y="12"/>
                    <a:pt x="5" y="11"/>
                  </a:cubicBezTo>
                  <a:cubicBezTo>
                    <a:pt x="7" y="11"/>
                    <a:pt x="7" y="6"/>
                    <a:pt x="7" y="4"/>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 name="Freeform 332">
              <a:extLst>
                <a:ext uri="{FF2B5EF4-FFF2-40B4-BE49-F238E27FC236}">
                  <a16:creationId xmlns:a16="http://schemas.microsoft.com/office/drawing/2014/main" id="{E7CE5B11-4C68-4765-9F58-C6E405B3502E}"/>
                </a:ext>
              </a:extLst>
            </p:cNvPr>
            <p:cNvSpPr>
              <a:spLocks/>
            </p:cNvSpPr>
            <p:nvPr/>
          </p:nvSpPr>
          <p:spPr bwMode="auto">
            <a:xfrm>
              <a:off x="10245075" y="5371480"/>
              <a:ext cx="28411" cy="31753"/>
            </a:xfrm>
            <a:custGeom>
              <a:avLst/>
              <a:gdLst>
                <a:gd name="T0" fmla="*/ 0 w 7"/>
                <a:gd name="T1" fmla="*/ 0 h 8"/>
                <a:gd name="T2" fmla="*/ 6 w 7"/>
                <a:gd name="T3" fmla="*/ 8 h 8"/>
                <a:gd name="T4" fmla="*/ 7 w 7"/>
                <a:gd name="T5" fmla="*/ 6 h 8"/>
                <a:gd name="T6" fmla="*/ 0 w 7"/>
                <a:gd name="T7" fmla="*/ 0 h 8"/>
              </a:gdLst>
              <a:ahLst/>
              <a:cxnLst>
                <a:cxn ang="0">
                  <a:pos x="T0" y="T1"/>
                </a:cxn>
                <a:cxn ang="0">
                  <a:pos x="T2" y="T3"/>
                </a:cxn>
                <a:cxn ang="0">
                  <a:pos x="T4" y="T5"/>
                </a:cxn>
                <a:cxn ang="0">
                  <a:pos x="T6" y="T7"/>
                </a:cxn>
              </a:cxnLst>
              <a:rect l="0" t="0" r="r" b="b"/>
              <a:pathLst>
                <a:path w="7" h="8">
                  <a:moveTo>
                    <a:pt x="0" y="0"/>
                  </a:moveTo>
                  <a:cubicBezTo>
                    <a:pt x="0" y="0"/>
                    <a:pt x="4" y="6"/>
                    <a:pt x="6" y="8"/>
                  </a:cubicBezTo>
                  <a:cubicBezTo>
                    <a:pt x="7" y="7"/>
                    <a:pt x="7" y="7"/>
                    <a:pt x="7" y="6"/>
                  </a:cubicBezTo>
                  <a:cubicBezTo>
                    <a:pt x="7" y="6"/>
                    <a:pt x="2" y="2"/>
                    <a:pt x="0" y="0"/>
                  </a:cubicBezTo>
                  <a:close/>
                </a:path>
              </a:pathLst>
            </a:custGeom>
            <a:solidFill>
              <a:srgbClr val="9977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 name="Freeform 333">
              <a:extLst>
                <a:ext uri="{FF2B5EF4-FFF2-40B4-BE49-F238E27FC236}">
                  <a16:creationId xmlns:a16="http://schemas.microsoft.com/office/drawing/2014/main" id="{1CCFCA17-56D8-E3DB-370B-E35D7590A094}"/>
                </a:ext>
              </a:extLst>
            </p:cNvPr>
            <p:cNvSpPr>
              <a:spLocks/>
            </p:cNvSpPr>
            <p:nvPr/>
          </p:nvSpPr>
          <p:spPr bwMode="auto">
            <a:xfrm>
              <a:off x="10357046" y="5747502"/>
              <a:ext cx="213915" cy="56821"/>
            </a:xfrm>
            <a:custGeom>
              <a:avLst/>
              <a:gdLst>
                <a:gd name="T0" fmla="*/ 125 w 128"/>
                <a:gd name="T1" fmla="*/ 34 h 34"/>
                <a:gd name="T2" fmla="*/ 0 w 128"/>
                <a:gd name="T3" fmla="*/ 10 h 34"/>
                <a:gd name="T4" fmla="*/ 2 w 128"/>
                <a:gd name="T5" fmla="*/ 0 h 34"/>
                <a:gd name="T6" fmla="*/ 128 w 128"/>
                <a:gd name="T7" fmla="*/ 24 h 34"/>
                <a:gd name="T8" fmla="*/ 125 w 128"/>
                <a:gd name="T9" fmla="*/ 34 h 34"/>
              </a:gdLst>
              <a:ahLst/>
              <a:cxnLst>
                <a:cxn ang="0">
                  <a:pos x="T0" y="T1"/>
                </a:cxn>
                <a:cxn ang="0">
                  <a:pos x="T2" y="T3"/>
                </a:cxn>
                <a:cxn ang="0">
                  <a:pos x="T4" y="T5"/>
                </a:cxn>
                <a:cxn ang="0">
                  <a:pos x="T6" y="T7"/>
                </a:cxn>
                <a:cxn ang="0">
                  <a:pos x="T8" y="T9"/>
                </a:cxn>
              </a:cxnLst>
              <a:rect l="0" t="0" r="r" b="b"/>
              <a:pathLst>
                <a:path w="128" h="34">
                  <a:moveTo>
                    <a:pt x="125" y="34"/>
                  </a:moveTo>
                  <a:lnTo>
                    <a:pt x="0" y="10"/>
                  </a:lnTo>
                  <a:lnTo>
                    <a:pt x="2" y="0"/>
                  </a:lnTo>
                  <a:lnTo>
                    <a:pt x="128" y="24"/>
                  </a:lnTo>
                  <a:lnTo>
                    <a:pt x="125" y="34"/>
                  </a:lnTo>
                  <a:close/>
                </a:path>
              </a:pathLst>
            </a:custGeom>
            <a:solidFill>
              <a:srgbClr val="C2C2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 name="Freeform 334">
              <a:extLst>
                <a:ext uri="{FF2B5EF4-FFF2-40B4-BE49-F238E27FC236}">
                  <a16:creationId xmlns:a16="http://schemas.microsoft.com/office/drawing/2014/main" id="{DE21E34A-3414-7E75-E129-E895FBA9FA5F}"/>
                </a:ext>
              </a:extLst>
            </p:cNvPr>
            <p:cNvSpPr>
              <a:spLocks/>
            </p:cNvSpPr>
            <p:nvPr/>
          </p:nvSpPr>
          <p:spPr bwMode="auto">
            <a:xfrm>
              <a:off x="10550906" y="5617148"/>
              <a:ext cx="138711" cy="187176"/>
            </a:xfrm>
            <a:custGeom>
              <a:avLst/>
              <a:gdLst>
                <a:gd name="T0" fmla="*/ 83 w 83"/>
                <a:gd name="T1" fmla="*/ 7 h 112"/>
                <a:gd name="T2" fmla="*/ 9 w 83"/>
                <a:gd name="T3" fmla="*/ 112 h 112"/>
                <a:gd name="T4" fmla="*/ 0 w 83"/>
                <a:gd name="T5" fmla="*/ 107 h 112"/>
                <a:gd name="T6" fmla="*/ 73 w 83"/>
                <a:gd name="T7" fmla="*/ 0 h 112"/>
                <a:gd name="T8" fmla="*/ 83 w 83"/>
                <a:gd name="T9" fmla="*/ 7 h 112"/>
              </a:gdLst>
              <a:ahLst/>
              <a:cxnLst>
                <a:cxn ang="0">
                  <a:pos x="T0" y="T1"/>
                </a:cxn>
                <a:cxn ang="0">
                  <a:pos x="T2" y="T3"/>
                </a:cxn>
                <a:cxn ang="0">
                  <a:pos x="T4" y="T5"/>
                </a:cxn>
                <a:cxn ang="0">
                  <a:pos x="T6" y="T7"/>
                </a:cxn>
                <a:cxn ang="0">
                  <a:pos x="T8" y="T9"/>
                </a:cxn>
              </a:cxnLst>
              <a:rect l="0" t="0" r="r" b="b"/>
              <a:pathLst>
                <a:path w="83" h="112">
                  <a:moveTo>
                    <a:pt x="83" y="7"/>
                  </a:moveTo>
                  <a:lnTo>
                    <a:pt x="9" y="112"/>
                  </a:lnTo>
                  <a:lnTo>
                    <a:pt x="0" y="107"/>
                  </a:lnTo>
                  <a:lnTo>
                    <a:pt x="73" y="0"/>
                  </a:lnTo>
                  <a:lnTo>
                    <a:pt x="83" y="7"/>
                  </a:lnTo>
                  <a:close/>
                </a:path>
              </a:pathLst>
            </a:custGeom>
            <a:solidFill>
              <a:srgbClr val="C2C2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 name="Freeform 335">
              <a:extLst>
                <a:ext uri="{FF2B5EF4-FFF2-40B4-BE49-F238E27FC236}">
                  <a16:creationId xmlns:a16="http://schemas.microsoft.com/office/drawing/2014/main" id="{A76A4C28-C71B-212D-C150-89EABBE69394}"/>
                </a:ext>
              </a:extLst>
            </p:cNvPr>
            <p:cNvSpPr>
              <a:spLocks/>
            </p:cNvSpPr>
            <p:nvPr/>
          </p:nvSpPr>
          <p:spPr bwMode="auto">
            <a:xfrm>
              <a:off x="10412196" y="5732462"/>
              <a:ext cx="115314" cy="46794"/>
            </a:xfrm>
            <a:custGeom>
              <a:avLst/>
              <a:gdLst>
                <a:gd name="T0" fmla="*/ 29 w 29"/>
                <a:gd name="T1" fmla="*/ 12 h 12"/>
                <a:gd name="T2" fmla="*/ 25 w 29"/>
                <a:gd name="T3" fmla="*/ 6 h 12"/>
                <a:gd name="T4" fmla="*/ 11 w 29"/>
                <a:gd name="T5" fmla="*/ 0 h 12"/>
                <a:gd name="T6" fmla="*/ 1 w 29"/>
                <a:gd name="T7" fmla="*/ 0 h 12"/>
                <a:gd name="T8" fmla="*/ 3 w 29"/>
                <a:gd name="T9" fmla="*/ 7 h 12"/>
                <a:gd name="T10" fmla="*/ 29 w 29"/>
                <a:gd name="T11" fmla="*/ 12 h 12"/>
              </a:gdLst>
              <a:ahLst/>
              <a:cxnLst>
                <a:cxn ang="0">
                  <a:pos x="T0" y="T1"/>
                </a:cxn>
                <a:cxn ang="0">
                  <a:pos x="T2" y="T3"/>
                </a:cxn>
                <a:cxn ang="0">
                  <a:pos x="T4" y="T5"/>
                </a:cxn>
                <a:cxn ang="0">
                  <a:pos x="T6" y="T7"/>
                </a:cxn>
                <a:cxn ang="0">
                  <a:pos x="T8" y="T9"/>
                </a:cxn>
                <a:cxn ang="0">
                  <a:pos x="T10" y="T11"/>
                </a:cxn>
              </a:cxnLst>
              <a:rect l="0" t="0" r="r" b="b"/>
              <a:pathLst>
                <a:path w="29" h="12">
                  <a:moveTo>
                    <a:pt x="29" y="12"/>
                  </a:moveTo>
                  <a:cubicBezTo>
                    <a:pt x="29" y="10"/>
                    <a:pt x="29" y="9"/>
                    <a:pt x="25" y="6"/>
                  </a:cubicBezTo>
                  <a:cubicBezTo>
                    <a:pt x="22" y="4"/>
                    <a:pt x="13" y="0"/>
                    <a:pt x="11" y="0"/>
                  </a:cubicBezTo>
                  <a:cubicBezTo>
                    <a:pt x="8" y="0"/>
                    <a:pt x="2" y="0"/>
                    <a:pt x="1" y="0"/>
                  </a:cubicBezTo>
                  <a:cubicBezTo>
                    <a:pt x="0" y="0"/>
                    <a:pt x="3" y="7"/>
                    <a:pt x="3" y="7"/>
                  </a:cubicBezTo>
                  <a:lnTo>
                    <a:pt x="29" y="12"/>
                  </a:ln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 name="Freeform 336">
              <a:extLst>
                <a:ext uri="{FF2B5EF4-FFF2-40B4-BE49-F238E27FC236}">
                  <a16:creationId xmlns:a16="http://schemas.microsoft.com/office/drawing/2014/main" id="{49B46353-6E68-E817-6F04-FD27D1197407}"/>
                </a:ext>
              </a:extLst>
            </p:cNvPr>
            <p:cNvSpPr>
              <a:spLocks/>
            </p:cNvSpPr>
            <p:nvPr/>
          </p:nvSpPr>
          <p:spPr bwMode="auto">
            <a:xfrm>
              <a:off x="10184911" y="5441671"/>
              <a:ext cx="294133" cy="330900"/>
            </a:xfrm>
            <a:custGeom>
              <a:avLst/>
              <a:gdLst>
                <a:gd name="T0" fmla="*/ 59 w 74"/>
                <a:gd name="T1" fmla="*/ 74 h 83"/>
                <a:gd name="T2" fmla="*/ 41 w 74"/>
                <a:gd name="T3" fmla="*/ 66 h 83"/>
                <a:gd name="T4" fmla="*/ 26 w 74"/>
                <a:gd name="T5" fmla="*/ 61 h 83"/>
                <a:gd name="T6" fmla="*/ 19 w 74"/>
                <a:gd name="T7" fmla="*/ 23 h 83"/>
                <a:gd name="T8" fmla="*/ 10 w 74"/>
                <a:gd name="T9" fmla="*/ 1 h 83"/>
                <a:gd name="T10" fmla="*/ 1 w 74"/>
                <a:gd name="T11" fmla="*/ 18 h 83"/>
                <a:gd name="T12" fmla="*/ 11 w 74"/>
                <a:gd name="T13" fmla="*/ 69 h 83"/>
                <a:gd name="T14" fmla="*/ 59 w 74"/>
                <a:gd name="T15" fmla="*/ 80 h 83"/>
                <a:gd name="T16" fmla="*/ 59 w 74"/>
                <a:gd name="T17" fmla="*/ 7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3">
                  <a:moveTo>
                    <a:pt x="59" y="74"/>
                  </a:moveTo>
                  <a:cubicBezTo>
                    <a:pt x="59" y="74"/>
                    <a:pt x="44" y="68"/>
                    <a:pt x="41" y="66"/>
                  </a:cubicBezTo>
                  <a:cubicBezTo>
                    <a:pt x="39" y="65"/>
                    <a:pt x="27" y="61"/>
                    <a:pt x="26" y="61"/>
                  </a:cubicBezTo>
                  <a:cubicBezTo>
                    <a:pt x="25" y="60"/>
                    <a:pt x="20" y="31"/>
                    <a:pt x="19" y="23"/>
                  </a:cubicBezTo>
                  <a:cubicBezTo>
                    <a:pt x="19" y="16"/>
                    <a:pt x="18" y="0"/>
                    <a:pt x="10" y="1"/>
                  </a:cubicBezTo>
                  <a:cubicBezTo>
                    <a:pt x="2" y="1"/>
                    <a:pt x="0" y="7"/>
                    <a:pt x="1" y="18"/>
                  </a:cubicBezTo>
                  <a:cubicBezTo>
                    <a:pt x="2" y="29"/>
                    <a:pt x="8" y="67"/>
                    <a:pt x="11" y="69"/>
                  </a:cubicBezTo>
                  <a:cubicBezTo>
                    <a:pt x="13" y="70"/>
                    <a:pt x="43" y="77"/>
                    <a:pt x="59" y="80"/>
                  </a:cubicBezTo>
                  <a:cubicBezTo>
                    <a:pt x="74" y="83"/>
                    <a:pt x="59" y="74"/>
                    <a:pt x="59" y="74"/>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 name="Freeform 337">
              <a:extLst>
                <a:ext uri="{FF2B5EF4-FFF2-40B4-BE49-F238E27FC236}">
                  <a16:creationId xmlns:a16="http://schemas.microsoft.com/office/drawing/2014/main" id="{E1BD60EA-7B58-1EFE-5187-E7EC8F1A23AE}"/>
                </a:ext>
              </a:extLst>
            </p:cNvPr>
            <p:cNvSpPr>
              <a:spLocks/>
            </p:cNvSpPr>
            <p:nvPr/>
          </p:nvSpPr>
          <p:spPr bwMode="auto">
            <a:xfrm>
              <a:off x="10153158" y="5423287"/>
              <a:ext cx="115314" cy="130355"/>
            </a:xfrm>
            <a:custGeom>
              <a:avLst/>
              <a:gdLst>
                <a:gd name="T0" fmla="*/ 28 w 29"/>
                <a:gd name="T1" fmla="*/ 30 h 33"/>
                <a:gd name="T2" fmla="*/ 9 w 29"/>
                <a:gd name="T3" fmla="*/ 33 h 33"/>
                <a:gd name="T4" fmla="*/ 12 w 29"/>
                <a:gd name="T5" fmla="*/ 5 h 33"/>
                <a:gd name="T6" fmla="*/ 28 w 29"/>
                <a:gd name="T7" fmla="*/ 30 h 33"/>
              </a:gdLst>
              <a:ahLst/>
              <a:cxnLst>
                <a:cxn ang="0">
                  <a:pos x="T0" y="T1"/>
                </a:cxn>
                <a:cxn ang="0">
                  <a:pos x="T2" y="T3"/>
                </a:cxn>
                <a:cxn ang="0">
                  <a:pos x="T4" y="T5"/>
                </a:cxn>
                <a:cxn ang="0">
                  <a:pos x="T6" y="T7"/>
                </a:cxn>
              </a:cxnLst>
              <a:rect l="0" t="0" r="r" b="b"/>
              <a:pathLst>
                <a:path w="29" h="33">
                  <a:moveTo>
                    <a:pt x="28" y="30"/>
                  </a:moveTo>
                  <a:cubicBezTo>
                    <a:pt x="28" y="30"/>
                    <a:pt x="16" y="33"/>
                    <a:pt x="9" y="33"/>
                  </a:cubicBezTo>
                  <a:cubicBezTo>
                    <a:pt x="9" y="33"/>
                    <a:pt x="0" y="9"/>
                    <a:pt x="12" y="5"/>
                  </a:cubicBezTo>
                  <a:cubicBezTo>
                    <a:pt x="26" y="0"/>
                    <a:pt x="29" y="19"/>
                    <a:pt x="28" y="30"/>
                  </a:cubicBezTo>
                  <a:close/>
                </a:path>
              </a:pathLst>
            </a:custGeom>
            <a:solidFill>
              <a:srgbClr val="E6D8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6" name="Group 145">
            <a:extLst>
              <a:ext uri="{FF2B5EF4-FFF2-40B4-BE49-F238E27FC236}">
                <a16:creationId xmlns:a16="http://schemas.microsoft.com/office/drawing/2014/main" id="{1646BAB7-F264-2CDD-EB21-5FD354BBB705}"/>
              </a:ext>
            </a:extLst>
          </p:cNvPr>
          <p:cNvGrpSpPr/>
          <p:nvPr/>
        </p:nvGrpSpPr>
        <p:grpSpPr>
          <a:xfrm>
            <a:off x="9999547" y="4704666"/>
            <a:ext cx="591609" cy="1423872"/>
            <a:chOff x="9207067" y="4704666"/>
            <a:chExt cx="591609" cy="1423872"/>
          </a:xfrm>
        </p:grpSpPr>
        <p:sp>
          <p:nvSpPr>
            <p:cNvPr id="147" name="Freeform 340">
              <a:extLst>
                <a:ext uri="{FF2B5EF4-FFF2-40B4-BE49-F238E27FC236}">
                  <a16:creationId xmlns:a16="http://schemas.microsoft.com/office/drawing/2014/main" id="{6460534B-ABC1-A1B1-B963-7FD8CEDB87F1}"/>
                </a:ext>
              </a:extLst>
            </p:cNvPr>
            <p:cNvSpPr>
              <a:spLocks/>
            </p:cNvSpPr>
            <p:nvPr/>
          </p:nvSpPr>
          <p:spPr bwMode="auto">
            <a:xfrm>
              <a:off x="9207067" y="4886829"/>
              <a:ext cx="259038" cy="257367"/>
            </a:xfrm>
            <a:custGeom>
              <a:avLst/>
              <a:gdLst>
                <a:gd name="T0" fmla="*/ 155 w 155"/>
                <a:gd name="T1" fmla="*/ 112 h 154"/>
                <a:gd name="T2" fmla="*/ 76 w 155"/>
                <a:gd name="T3" fmla="*/ 154 h 154"/>
                <a:gd name="T4" fmla="*/ 0 w 155"/>
                <a:gd name="T5" fmla="*/ 33 h 154"/>
                <a:gd name="T6" fmla="*/ 93 w 155"/>
                <a:gd name="T7" fmla="*/ 0 h 154"/>
                <a:gd name="T8" fmla="*/ 155 w 155"/>
                <a:gd name="T9" fmla="*/ 112 h 154"/>
              </a:gdLst>
              <a:ahLst/>
              <a:cxnLst>
                <a:cxn ang="0">
                  <a:pos x="T0" y="T1"/>
                </a:cxn>
                <a:cxn ang="0">
                  <a:pos x="T2" y="T3"/>
                </a:cxn>
                <a:cxn ang="0">
                  <a:pos x="T4" y="T5"/>
                </a:cxn>
                <a:cxn ang="0">
                  <a:pos x="T6" y="T7"/>
                </a:cxn>
                <a:cxn ang="0">
                  <a:pos x="T8" y="T9"/>
                </a:cxn>
              </a:cxnLst>
              <a:rect l="0" t="0" r="r" b="b"/>
              <a:pathLst>
                <a:path w="155" h="154">
                  <a:moveTo>
                    <a:pt x="155" y="112"/>
                  </a:moveTo>
                  <a:lnTo>
                    <a:pt x="76" y="154"/>
                  </a:lnTo>
                  <a:lnTo>
                    <a:pt x="0" y="33"/>
                  </a:lnTo>
                  <a:lnTo>
                    <a:pt x="93" y="0"/>
                  </a:lnTo>
                  <a:lnTo>
                    <a:pt x="155" y="112"/>
                  </a:lnTo>
                  <a:close/>
                </a:path>
              </a:pathLst>
            </a:custGeom>
            <a:solidFill>
              <a:srgbClr val="2F30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341">
              <a:extLst>
                <a:ext uri="{FF2B5EF4-FFF2-40B4-BE49-F238E27FC236}">
                  <a16:creationId xmlns:a16="http://schemas.microsoft.com/office/drawing/2014/main" id="{23CC3C37-749F-4462-A9E7-880DA80F5F0F}"/>
                </a:ext>
              </a:extLst>
            </p:cNvPr>
            <p:cNvSpPr>
              <a:spLocks/>
            </p:cNvSpPr>
            <p:nvPr/>
          </p:nvSpPr>
          <p:spPr bwMode="auto">
            <a:xfrm>
              <a:off x="9215423" y="4895184"/>
              <a:ext cx="242326" cy="237312"/>
            </a:xfrm>
            <a:custGeom>
              <a:avLst/>
              <a:gdLst>
                <a:gd name="T0" fmla="*/ 145 w 145"/>
                <a:gd name="T1" fmla="*/ 104 h 142"/>
                <a:gd name="T2" fmla="*/ 71 w 145"/>
                <a:gd name="T3" fmla="*/ 142 h 142"/>
                <a:gd name="T4" fmla="*/ 0 w 145"/>
                <a:gd name="T5" fmla="*/ 28 h 142"/>
                <a:gd name="T6" fmla="*/ 88 w 145"/>
                <a:gd name="T7" fmla="*/ 0 h 142"/>
                <a:gd name="T8" fmla="*/ 145 w 145"/>
                <a:gd name="T9" fmla="*/ 104 h 142"/>
              </a:gdLst>
              <a:ahLst/>
              <a:cxnLst>
                <a:cxn ang="0">
                  <a:pos x="T0" y="T1"/>
                </a:cxn>
                <a:cxn ang="0">
                  <a:pos x="T2" y="T3"/>
                </a:cxn>
                <a:cxn ang="0">
                  <a:pos x="T4" y="T5"/>
                </a:cxn>
                <a:cxn ang="0">
                  <a:pos x="T6" y="T7"/>
                </a:cxn>
                <a:cxn ang="0">
                  <a:pos x="T8" y="T9"/>
                </a:cxn>
              </a:cxnLst>
              <a:rect l="0" t="0" r="r" b="b"/>
              <a:pathLst>
                <a:path w="145" h="142">
                  <a:moveTo>
                    <a:pt x="145" y="104"/>
                  </a:moveTo>
                  <a:lnTo>
                    <a:pt x="71" y="142"/>
                  </a:lnTo>
                  <a:lnTo>
                    <a:pt x="0" y="28"/>
                  </a:lnTo>
                  <a:lnTo>
                    <a:pt x="88" y="0"/>
                  </a:lnTo>
                  <a:lnTo>
                    <a:pt x="145" y="104"/>
                  </a:lnTo>
                  <a:close/>
                </a:path>
              </a:pathLst>
            </a:custGeom>
            <a:solidFill>
              <a:srgbClr val="DDD1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342">
              <a:extLst>
                <a:ext uri="{FF2B5EF4-FFF2-40B4-BE49-F238E27FC236}">
                  <a16:creationId xmlns:a16="http://schemas.microsoft.com/office/drawing/2014/main" id="{9586160A-868E-5472-2AC7-5C9B9B03D438}"/>
                </a:ext>
              </a:extLst>
            </p:cNvPr>
            <p:cNvSpPr>
              <a:spLocks/>
            </p:cNvSpPr>
            <p:nvPr/>
          </p:nvSpPr>
          <p:spPr bwMode="auto">
            <a:xfrm>
              <a:off x="9342435" y="4985430"/>
              <a:ext cx="158766" cy="68519"/>
            </a:xfrm>
            <a:custGeom>
              <a:avLst/>
              <a:gdLst>
                <a:gd name="T0" fmla="*/ 40 w 40"/>
                <a:gd name="T1" fmla="*/ 12 h 17"/>
                <a:gd name="T2" fmla="*/ 32 w 40"/>
                <a:gd name="T3" fmla="*/ 7 h 17"/>
                <a:gd name="T4" fmla="*/ 22 w 40"/>
                <a:gd name="T5" fmla="*/ 4 h 17"/>
                <a:gd name="T6" fmla="*/ 2 w 40"/>
                <a:gd name="T7" fmla="*/ 1 h 17"/>
                <a:gd name="T8" fmla="*/ 5 w 40"/>
                <a:gd name="T9" fmla="*/ 4 h 17"/>
                <a:gd name="T10" fmla="*/ 17 w 40"/>
                <a:gd name="T11" fmla="*/ 10 h 17"/>
                <a:gd name="T12" fmla="*/ 11 w 40"/>
                <a:gd name="T13" fmla="*/ 14 h 17"/>
                <a:gd name="T14" fmla="*/ 12 w 40"/>
                <a:gd name="T15" fmla="*/ 15 h 17"/>
                <a:gd name="T16" fmla="*/ 21 w 40"/>
                <a:gd name="T17" fmla="*/ 13 h 17"/>
                <a:gd name="T18" fmla="*/ 29 w 40"/>
                <a:gd name="T19" fmla="*/ 14 h 17"/>
                <a:gd name="T20" fmla="*/ 40 w 40"/>
                <a:gd name="T21" fmla="*/ 17 h 17"/>
                <a:gd name="T22" fmla="*/ 40 w 40"/>
                <a:gd name="T23"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17">
                  <a:moveTo>
                    <a:pt x="40" y="12"/>
                  </a:moveTo>
                  <a:cubicBezTo>
                    <a:pt x="40" y="12"/>
                    <a:pt x="34" y="9"/>
                    <a:pt x="32" y="7"/>
                  </a:cubicBezTo>
                  <a:cubicBezTo>
                    <a:pt x="29" y="6"/>
                    <a:pt x="23" y="4"/>
                    <a:pt x="22" y="4"/>
                  </a:cubicBezTo>
                  <a:cubicBezTo>
                    <a:pt x="22" y="3"/>
                    <a:pt x="3" y="2"/>
                    <a:pt x="2" y="1"/>
                  </a:cubicBezTo>
                  <a:cubicBezTo>
                    <a:pt x="1" y="0"/>
                    <a:pt x="0" y="3"/>
                    <a:pt x="5" y="4"/>
                  </a:cubicBezTo>
                  <a:cubicBezTo>
                    <a:pt x="10" y="5"/>
                    <a:pt x="16" y="8"/>
                    <a:pt x="17" y="10"/>
                  </a:cubicBezTo>
                  <a:cubicBezTo>
                    <a:pt x="17" y="12"/>
                    <a:pt x="12" y="12"/>
                    <a:pt x="11" y="14"/>
                  </a:cubicBezTo>
                  <a:cubicBezTo>
                    <a:pt x="11" y="15"/>
                    <a:pt x="11" y="15"/>
                    <a:pt x="12" y="15"/>
                  </a:cubicBezTo>
                  <a:cubicBezTo>
                    <a:pt x="13" y="16"/>
                    <a:pt x="18" y="13"/>
                    <a:pt x="21" y="13"/>
                  </a:cubicBezTo>
                  <a:cubicBezTo>
                    <a:pt x="23" y="14"/>
                    <a:pt x="27" y="13"/>
                    <a:pt x="29" y="14"/>
                  </a:cubicBezTo>
                  <a:cubicBezTo>
                    <a:pt x="31" y="14"/>
                    <a:pt x="40" y="17"/>
                    <a:pt x="40" y="17"/>
                  </a:cubicBezTo>
                  <a:lnTo>
                    <a:pt x="40" y="12"/>
                  </a:ln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343">
              <a:extLst>
                <a:ext uri="{FF2B5EF4-FFF2-40B4-BE49-F238E27FC236}">
                  <a16:creationId xmlns:a16="http://schemas.microsoft.com/office/drawing/2014/main" id="{E65F95BD-BA7F-B747-4215-CAE95C11EB87}"/>
                </a:ext>
              </a:extLst>
            </p:cNvPr>
            <p:cNvSpPr>
              <a:spLocks/>
            </p:cNvSpPr>
            <p:nvPr/>
          </p:nvSpPr>
          <p:spPr bwMode="auto">
            <a:xfrm>
              <a:off x="9227122" y="4982087"/>
              <a:ext cx="123670" cy="135368"/>
            </a:xfrm>
            <a:custGeom>
              <a:avLst/>
              <a:gdLst>
                <a:gd name="T0" fmla="*/ 26 w 31"/>
                <a:gd name="T1" fmla="*/ 34 h 34"/>
                <a:gd name="T2" fmla="*/ 19 w 31"/>
                <a:gd name="T3" fmla="*/ 28 h 34"/>
                <a:gd name="T4" fmla="*/ 11 w 31"/>
                <a:gd name="T5" fmla="*/ 21 h 34"/>
                <a:gd name="T6" fmla="*/ 1 w 31"/>
                <a:gd name="T7" fmla="*/ 3 h 34"/>
                <a:gd name="T8" fmla="*/ 5 w 31"/>
                <a:gd name="T9" fmla="*/ 4 h 34"/>
                <a:gd name="T10" fmla="*/ 15 w 31"/>
                <a:gd name="T11" fmla="*/ 13 h 34"/>
                <a:gd name="T12" fmla="*/ 17 w 31"/>
                <a:gd name="T13" fmla="*/ 7 h 34"/>
                <a:gd name="T14" fmla="*/ 18 w 31"/>
                <a:gd name="T15" fmla="*/ 7 h 34"/>
                <a:gd name="T16" fmla="*/ 20 w 31"/>
                <a:gd name="T17" fmla="*/ 16 h 34"/>
                <a:gd name="T18" fmla="*/ 23 w 31"/>
                <a:gd name="T19" fmla="*/ 23 h 34"/>
                <a:gd name="T20" fmla="*/ 31 w 31"/>
                <a:gd name="T21" fmla="*/ 32 h 34"/>
                <a:gd name="T22" fmla="*/ 26 w 31"/>
                <a:gd name="T23"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34">
                  <a:moveTo>
                    <a:pt x="26" y="34"/>
                  </a:moveTo>
                  <a:cubicBezTo>
                    <a:pt x="26" y="34"/>
                    <a:pt x="21" y="30"/>
                    <a:pt x="19" y="28"/>
                  </a:cubicBezTo>
                  <a:cubicBezTo>
                    <a:pt x="16" y="27"/>
                    <a:pt x="12" y="21"/>
                    <a:pt x="11" y="21"/>
                  </a:cubicBezTo>
                  <a:cubicBezTo>
                    <a:pt x="11" y="21"/>
                    <a:pt x="3" y="4"/>
                    <a:pt x="1" y="3"/>
                  </a:cubicBezTo>
                  <a:cubicBezTo>
                    <a:pt x="0" y="3"/>
                    <a:pt x="2" y="0"/>
                    <a:pt x="5" y="4"/>
                  </a:cubicBezTo>
                  <a:cubicBezTo>
                    <a:pt x="8" y="8"/>
                    <a:pt x="13" y="14"/>
                    <a:pt x="15" y="13"/>
                  </a:cubicBezTo>
                  <a:cubicBezTo>
                    <a:pt x="17" y="13"/>
                    <a:pt x="15" y="8"/>
                    <a:pt x="17" y="7"/>
                  </a:cubicBezTo>
                  <a:cubicBezTo>
                    <a:pt x="18" y="6"/>
                    <a:pt x="18" y="6"/>
                    <a:pt x="18" y="7"/>
                  </a:cubicBezTo>
                  <a:cubicBezTo>
                    <a:pt x="19" y="8"/>
                    <a:pt x="18" y="14"/>
                    <a:pt x="20" y="16"/>
                  </a:cubicBezTo>
                  <a:cubicBezTo>
                    <a:pt x="22" y="18"/>
                    <a:pt x="22" y="22"/>
                    <a:pt x="23" y="23"/>
                  </a:cubicBezTo>
                  <a:cubicBezTo>
                    <a:pt x="25" y="25"/>
                    <a:pt x="31" y="32"/>
                    <a:pt x="31" y="32"/>
                  </a:cubicBezTo>
                  <a:lnTo>
                    <a:pt x="26" y="34"/>
                  </a:ln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Freeform 344">
              <a:extLst>
                <a:ext uri="{FF2B5EF4-FFF2-40B4-BE49-F238E27FC236}">
                  <a16:creationId xmlns:a16="http://schemas.microsoft.com/office/drawing/2014/main" id="{4DDAF29D-A9E0-AAC7-C3BB-3B72105D12F2}"/>
                </a:ext>
              </a:extLst>
            </p:cNvPr>
            <p:cNvSpPr>
              <a:spLocks/>
            </p:cNvSpPr>
            <p:nvPr/>
          </p:nvSpPr>
          <p:spPr bwMode="auto">
            <a:xfrm>
              <a:off x="9735170" y="6021581"/>
              <a:ext cx="51808" cy="40109"/>
            </a:xfrm>
            <a:custGeom>
              <a:avLst/>
              <a:gdLst>
                <a:gd name="T0" fmla="*/ 0 w 13"/>
                <a:gd name="T1" fmla="*/ 1 h 10"/>
                <a:gd name="T2" fmla="*/ 1 w 13"/>
                <a:gd name="T3" fmla="*/ 9 h 10"/>
                <a:gd name="T4" fmla="*/ 12 w 13"/>
                <a:gd name="T5" fmla="*/ 8 h 10"/>
                <a:gd name="T6" fmla="*/ 13 w 13"/>
                <a:gd name="T7" fmla="*/ 0 h 10"/>
                <a:gd name="T8" fmla="*/ 0 w 13"/>
                <a:gd name="T9" fmla="*/ 1 h 10"/>
              </a:gdLst>
              <a:ahLst/>
              <a:cxnLst>
                <a:cxn ang="0">
                  <a:pos x="T0" y="T1"/>
                </a:cxn>
                <a:cxn ang="0">
                  <a:pos x="T2" y="T3"/>
                </a:cxn>
                <a:cxn ang="0">
                  <a:pos x="T4" y="T5"/>
                </a:cxn>
                <a:cxn ang="0">
                  <a:pos x="T6" y="T7"/>
                </a:cxn>
                <a:cxn ang="0">
                  <a:pos x="T8" y="T9"/>
                </a:cxn>
              </a:cxnLst>
              <a:rect l="0" t="0" r="r" b="b"/>
              <a:pathLst>
                <a:path w="13" h="10">
                  <a:moveTo>
                    <a:pt x="0" y="1"/>
                  </a:moveTo>
                  <a:cubicBezTo>
                    <a:pt x="0" y="1"/>
                    <a:pt x="1" y="8"/>
                    <a:pt x="1" y="9"/>
                  </a:cubicBezTo>
                  <a:cubicBezTo>
                    <a:pt x="1" y="10"/>
                    <a:pt x="12" y="8"/>
                    <a:pt x="12" y="8"/>
                  </a:cubicBezTo>
                  <a:cubicBezTo>
                    <a:pt x="13" y="0"/>
                    <a:pt x="13" y="0"/>
                    <a:pt x="13" y="0"/>
                  </a:cubicBezTo>
                  <a:cubicBezTo>
                    <a:pt x="13" y="0"/>
                    <a:pt x="1" y="0"/>
                    <a:pt x="0" y="1"/>
                  </a:cubicBezTo>
                  <a:close/>
                </a:path>
              </a:pathLst>
            </a:custGeom>
            <a:solidFill>
              <a:srgbClr val="464A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345">
              <a:extLst>
                <a:ext uri="{FF2B5EF4-FFF2-40B4-BE49-F238E27FC236}">
                  <a16:creationId xmlns:a16="http://schemas.microsoft.com/office/drawing/2014/main" id="{AF700740-01F6-7F93-1357-D266DCAE41F3}"/>
                </a:ext>
              </a:extLst>
            </p:cNvPr>
            <p:cNvSpPr>
              <a:spLocks/>
            </p:cNvSpPr>
            <p:nvPr/>
          </p:nvSpPr>
          <p:spPr bwMode="auto">
            <a:xfrm>
              <a:off x="9643253" y="6049992"/>
              <a:ext cx="155423" cy="78546"/>
            </a:xfrm>
            <a:custGeom>
              <a:avLst/>
              <a:gdLst>
                <a:gd name="T0" fmla="*/ 24 w 39"/>
                <a:gd name="T1" fmla="*/ 1 h 20"/>
                <a:gd name="T2" fmla="*/ 17 w 39"/>
                <a:gd name="T3" fmla="*/ 7 h 20"/>
                <a:gd name="T4" fmla="*/ 6 w 39"/>
                <a:gd name="T5" fmla="*/ 12 h 20"/>
                <a:gd name="T6" fmla="*/ 15 w 39"/>
                <a:gd name="T7" fmla="*/ 19 h 20"/>
                <a:gd name="T8" fmla="*/ 38 w 39"/>
                <a:gd name="T9" fmla="*/ 17 h 20"/>
                <a:gd name="T10" fmla="*/ 35 w 39"/>
                <a:gd name="T11" fmla="*/ 0 h 20"/>
                <a:gd name="T12" fmla="*/ 24 w 39"/>
                <a:gd name="T13" fmla="*/ 1 h 20"/>
              </a:gdLst>
              <a:ahLst/>
              <a:cxnLst>
                <a:cxn ang="0">
                  <a:pos x="T0" y="T1"/>
                </a:cxn>
                <a:cxn ang="0">
                  <a:pos x="T2" y="T3"/>
                </a:cxn>
                <a:cxn ang="0">
                  <a:pos x="T4" y="T5"/>
                </a:cxn>
                <a:cxn ang="0">
                  <a:pos x="T6" y="T7"/>
                </a:cxn>
                <a:cxn ang="0">
                  <a:pos x="T8" y="T9"/>
                </a:cxn>
                <a:cxn ang="0">
                  <a:pos x="T10" y="T11"/>
                </a:cxn>
                <a:cxn ang="0">
                  <a:pos x="T12" y="T13"/>
                </a:cxn>
              </a:cxnLst>
              <a:rect l="0" t="0" r="r" b="b"/>
              <a:pathLst>
                <a:path w="39" h="20">
                  <a:moveTo>
                    <a:pt x="24" y="1"/>
                  </a:moveTo>
                  <a:cubicBezTo>
                    <a:pt x="24" y="1"/>
                    <a:pt x="20" y="5"/>
                    <a:pt x="17" y="7"/>
                  </a:cubicBezTo>
                  <a:cubicBezTo>
                    <a:pt x="13" y="9"/>
                    <a:pt x="8" y="10"/>
                    <a:pt x="6" y="12"/>
                  </a:cubicBezTo>
                  <a:cubicBezTo>
                    <a:pt x="4" y="13"/>
                    <a:pt x="0" y="19"/>
                    <a:pt x="15" y="19"/>
                  </a:cubicBezTo>
                  <a:cubicBezTo>
                    <a:pt x="29" y="19"/>
                    <a:pt x="36" y="20"/>
                    <a:pt x="38" y="17"/>
                  </a:cubicBezTo>
                  <a:cubicBezTo>
                    <a:pt x="39" y="15"/>
                    <a:pt x="35" y="0"/>
                    <a:pt x="35" y="0"/>
                  </a:cubicBezTo>
                  <a:cubicBezTo>
                    <a:pt x="35" y="0"/>
                    <a:pt x="32" y="2"/>
                    <a:pt x="24" y="1"/>
                  </a:cubicBezTo>
                  <a:close/>
                </a:path>
              </a:pathLst>
            </a:custGeom>
            <a:solidFill>
              <a:srgbClr val="2F30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346">
              <a:extLst>
                <a:ext uri="{FF2B5EF4-FFF2-40B4-BE49-F238E27FC236}">
                  <a16:creationId xmlns:a16="http://schemas.microsoft.com/office/drawing/2014/main" id="{181B4161-B5CC-FA2A-0C40-E512DACFA292}"/>
                </a:ext>
              </a:extLst>
            </p:cNvPr>
            <p:cNvSpPr>
              <a:spLocks/>
            </p:cNvSpPr>
            <p:nvPr/>
          </p:nvSpPr>
          <p:spPr bwMode="auto">
            <a:xfrm>
              <a:off x="9414297" y="6021581"/>
              <a:ext cx="51808" cy="40109"/>
            </a:xfrm>
            <a:custGeom>
              <a:avLst/>
              <a:gdLst>
                <a:gd name="T0" fmla="*/ 0 w 13"/>
                <a:gd name="T1" fmla="*/ 1 h 10"/>
                <a:gd name="T2" fmla="*/ 1 w 13"/>
                <a:gd name="T3" fmla="*/ 9 h 10"/>
                <a:gd name="T4" fmla="*/ 13 w 13"/>
                <a:gd name="T5" fmla="*/ 8 h 10"/>
                <a:gd name="T6" fmla="*/ 13 w 13"/>
                <a:gd name="T7" fmla="*/ 0 h 10"/>
                <a:gd name="T8" fmla="*/ 0 w 13"/>
                <a:gd name="T9" fmla="*/ 1 h 10"/>
              </a:gdLst>
              <a:ahLst/>
              <a:cxnLst>
                <a:cxn ang="0">
                  <a:pos x="T0" y="T1"/>
                </a:cxn>
                <a:cxn ang="0">
                  <a:pos x="T2" y="T3"/>
                </a:cxn>
                <a:cxn ang="0">
                  <a:pos x="T4" y="T5"/>
                </a:cxn>
                <a:cxn ang="0">
                  <a:pos x="T6" y="T7"/>
                </a:cxn>
                <a:cxn ang="0">
                  <a:pos x="T8" y="T9"/>
                </a:cxn>
              </a:cxnLst>
              <a:rect l="0" t="0" r="r" b="b"/>
              <a:pathLst>
                <a:path w="13" h="10">
                  <a:moveTo>
                    <a:pt x="0" y="1"/>
                  </a:moveTo>
                  <a:cubicBezTo>
                    <a:pt x="0" y="1"/>
                    <a:pt x="1" y="8"/>
                    <a:pt x="1" y="9"/>
                  </a:cubicBezTo>
                  <a:cubicBezTo>
                    <a:pt x="1" y="10"/>
                    <a:pt x="13" y="8"/>
                    <a:pt x="13" y="8"/>
                  </a:cubicBezTo>
                  <a:cubicBezTo>
                    <a:pt x="13" y="0"/>
                    <a:pt x="13" y="0"/>
                    <a:pt x="13" y="0"/>
                  </a:cubicBezTo>
                  <a:cubicBezTo>
                    <a:pt x="13" y="0"/>
                    <a:pt x="1" y="0"/>
                    <a:pt x="0" y="1"/>
                  </a:cubicBezTo>
                  <a:close/>
                </a:path>
              </a:pathLst>
            </a:custGeom>
            <a:solidFill>
              <a:srgbClr val="464A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347">
              <a:extLst>
                <a:ext uri="{FF2B5EF4-FFF2-40B4-BE49-F238E27FC236}">
                  <a16:creationId xmlns:a16="http://schemas.microsoft.com/office/drawing/2014/main" id="{E83D0504-DA75-DB0D-5E7A-52D1331EF911}"/>
                </a:ext>
              </a:extLst>
            </p:cNvPr>
            <p:cNvSpPr>
              <a:spLocks/>
            </p:cNvSpPr>
            <p:nvPr/>
          </p:nvSpPr>
          <p:spPr bwMode="auto">
            <a:xfrm>
              <a:off x="9302326" y="6049992"/>
              <a:ext cx="175478" cy="78546"/>
            </a:xfrm>
            <a:custGeom>
              <a:avLst/>
              <a:gdLst>
                <a:gd name="T0" fmla="*/ 29 w 44"/>
                <a:gd name="T1" fmla="*/ 1 h 20"/>
                <a:gd name="T2" fmla="*/ 22 w 44"/>
                <a:gd name="T3" fmla="*/ 7 h 20"/>
                <a:gd name="T4" fmla="*/ 4 w 44"/>
                <a:gd name="T5" fmla="*/ 12 h 20"/>
                <a:gd name="T6" fmla="*/ 20 w 44"/>
                <a:gd name="T7" fmla="*/ 19 h 20"/>
                <a:gd name="T8" fmla="*/ 43 w 44"/>
                <a:gd name="T9" fmla="*/ 17 h 20"/>
                <a:gd name="T10" fmla="*/ 41 w 44"/>
                <a:gd name="T11" fmla="*/ 0 h 20"/>
                <a:gd name="T12" fmla="*/ 29 w 44"/>
                <a:gd name="T13" fmla="*/ 1 h 20"/>
              </a:gdLst>
              <a:ahLst/>
              <a:cxnLst>
                <a:cxn ang="0">
                  <a:pos x="T0" y="T1"/>
                </a:cxn>
                <a:cxn ang="0">
                  <a:pos x="T2" y="T3"/>
                </a:cxn>
                <a:cxn ang="0">
                  <a:pos x="T4" y="T5"/>
                </a:cxn>
                <a:cxn ang="0">
                  <a:pos x="T6" y="T7"/>
                </a:cxn>
                <a:cxn ang="0">
                  <a:pos x="T8" y="T9"/>
                </a:cxn>
                <a:cxn ang="0">
                  <a:pos x="T10" y="T11"/>
                </a:cxn>
                <a:cxn ang="0">
                  <a:pos x="T12" y="T13"/>
                </a:cxn>
              </a:cxnLst>
              <a:rect l="0" t="0" r="r" b="b"/>
              <a:pathLst>
                <a:path w="44" h="20">
                  <a:moveTo>
                    <a:pt x="29" y="1"/>
                  </a:moveTo>
                  <a:cubicBezTo>
                    <a:pt x="29" y="1"/>
                    <a:pt x="25" y="5"/>
                    <a:pt x="22" y="7"/>
                  </a:cubicBezTo>
                  <a:cubicBezTo>
                    <a:pt x="18" y="9"/>
                    <a:pt x="6" y="10"/>
                    <a:pt x="4" y="12"/>
                  </a:cubicBezTo>
                  <a:cubicBezTo>
                    <a:pt x="2" y="14"/>
                    <a:pt x="0" y="19"/>
                    <a:pt x="20" y="19"/>
                  </a:cubicBezTo>
                  <a:cubicBezTo>
                    <a:pt x="34" y="19"/>
                    <a:pt x="41" y="20"/>
                    <a:pt x="43" y="17"/>
                  </a:cubicBezTo>
                  <a:cubicBezTo>
                    <a:pt x="44" y="15"/>
                    <a:pt x="41" y="0"/>
                    <a:pt x="41" y="0"/>
                  </a:cubicBezTo>
                  <a:cubicBezTo>
                    <a:pt x="41" y="0"/>
                    <a:pt x="37" y="2"/>
                    <a:pt x="29" y="1"/>
                  </a:cubicBezTo>
                  <a:close/>
                </a:path>
              </a:pathLst>
            </a:custGeom>
            <a:solidFill>
              <a:srgbClr val="2F30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 name="Freeform 348">
              <a:extLst>
                <a:ext uri="{FF2B5EF4-FFF2-40B4-BE49-F238E27FC236}">
                  <a16:creationId xmlns:a16="http://schemas.microsoft.com/office/drawing/2014/main" id="{18CDFC82-911D-FAF2-C5FD-F43CE6B8208C}"/>
                </a:ext>
              </a:extLst>
            </p:cNvPr>
            <p:cNvSpPr>
              <a:spLocks/>
            </p:cNvSpPr>
            <p:nvPr/>
          </p:nvSpPr>
          <p:spPr bwMode="auto">
            <a:xfrm>
              <a:off x="9593117" y="5299618"/>
              <a:ext cx="202217" cy="750374"/>
            </a:xfrm>
            <a:custGeom>
              <a:avLst/>
              <a:gdLst>
                <a:gd name="T0" fmla="*/ 26 w 51"/>
                <a:gd name="T1" fmla="*/ 0 h 189"/>
                <a:gd name="T2" fmla="*/ 36 w 51"/>
                <a:gd name="T3" fmla="*/ 32 h 189"/>
                <a:gd name="T4" fmla="*/ 42 w 51"/>
                <a:gd name="T5" fmla="*/ 79 h 189"/>
                <a:gd name="T6" fmla="*/ 51 w 51"/>
                <a:gd name="T7" fmla="*/ 149 h 189"/>
                <a:gd name="T8" fmla="*/ 50 w 51"/>
                <a:gd name="T9" fmla="*/ 188 h 189"/>
                <a:gd name="T10" fmla="*/ 35 w 51"/>
                <a:gd name="T11" fmla="*/ 189 h 189"/>
                <a:gd name="T12" fmla="*/ 20 w 51"/>
                <a:gd name="T13" fmla="*/ 108 h 189"/>
                <a:gd name="T14" fmla="*/ 1 w 51"/>
                <a:gd name="T15" fmla="*/ 41 h 189"/>
                <a:gd name="T16" fmla="*/ 26 w 51"/>
                <a:gd name="T1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89">
                  <a:moveTo>
                    <a:pt x="26" y="0"/>
                  </a:moveTo>
                  <a:cubicBezTo>
                    <a:pt x="26" y="0"/>
                    <a:pt x="37" y="17"/>
                    <a:pt x="36" y="32"/>
                  </a:cubicBezTo>
                  <a:cubicBezTo>
                    <a:pt x="35" y="47"/>
                    <a:pt x="40" y="64"/>
                    <a:pt x="42" y="79"/>
                  </a:cubicBezTo>
                  <a:cubicBezTo>
                    <a:pt x="43" y="97"/>
                    <a:pt x="51" y="139"/>
                    <a:pt x="51" y="149"/>
                  </a:cubicBezTo>
                  <a:cubicBezTo>
                    <a:pt x="51" y="158"/>
                    <a:pt x="50" y="188"/>
                    <a:pt x="50" y="188"/>
                  </a:cubicBezTo>
                  <a:cubicBezTo>
                    <a:pt x="35" y="189"/>
                    <a:pt x="35" y="189"/>
                    <a:pt x="35" y="189"/>
                  </a:cubicBezTo>
                  <a:cubicBezTo>
                    <a:pt x="35" y="189"/>
                    <a:pt x="23" y="115"/>
                    <a:pt x="20" y="108"/>
                  </a:cubicBezTo>
                  <a:cubicBezTo>
                    <a:pt x="17" y="100"/>
                    <a:pt x="1" y="47"/>
                    <a:pt x="1" y="41"/>
                  </a:cubicBezTo>
                  <a:cubicBezTo>
                    <a:pt x="0" y="35"/>
                    <a:pt x="26" y="0"/>
                    <a:pt x="26" y="0"/>
                  </a:cubicBezTo>
                  <a:close/>
                </a:path>
              </a:pathLst>
            </a:custGeom>
            <a:solidFill>
              <a:srgbClr val="2F30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349">
              <a:extLst>
                <a:ext uri="{FF2B5EF4-FFF2-40B4-BE49-F238E27FC236}">
                  <a16:creationId xmlns:a16="http://schemas.microsoft.com/office/drawing/2014/main" id="{EACF02C9-9457-8A9E-8B0E-B665AF607D6F}"/>
                </a:ext>
              </a:extLst>
            </p:cNvPr>
            <p:cNvSpPr>
              <a:spLocks/>
            </p:cNvSpPr>
            <p:nvPr/>
          </p:nvSpPr>
          <p:spPr bwMode="auto">
            <a:xfrm>
              <a:off x="9405941" y="5271207"/>
              <a:ext cx="314188" cy="778785"/>
            </a:xfrm>
            <a:custGeom>
              <a:avLst/>
              <a:gdLst>
                <a:gd name="T0" fmla="*/ 18 w 79"/>
                <a:gd name="T1" fmla="*/ 9 h 196"/>
                <a:gd name="T2" fmla="*/ 9 w 79"/>
                <a:gd name="T3" fmla="*/ 60 h 196"/>
                <a:gd name="T4" fmla="*/ 6 w 79"/>
                <a:gd name="T5" fmla="*/ 111 h 196"/>
                <a:gd name="T6" fmla="*/ 0 w 79"/>
                <a:gd name="T7" fmla="*/ 196 h 196"/>
                <a:gd name="T8" fmla="*/ 19 w 79"/>
                <a:gd name="T9" fmla="*/ 196 h 196"/>
                <a:gd name="T10" fmla="*/ 33 w 79"/>
                <a:gd name="T11" fmla="*/ 120 h 196"/>
                <a:gd name="T12" fmla="*/ 51 w 79"/>
                <a:gd name="T13" fmla="*/ 52 h 196"/>
                <a:gd name="T14" fmla="*/ 79 w 79"/>
                <a:gd name="T15" fmla="*/ 6 h 196"/>
                <a:gd name="T16" fmla="*/ 18 w 79"/>
                <a:gd name="T17" fmla="*/ 9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196">
                  <a:moveTo>
                    <a:pt x="18" y="9"/>
                  </a:moveTo>
                  <a:cubicBezTo>
                    <a:pt x="18" y="9"/>
                    <a:pt x="10" y="51"/>
                    <a:pt x="9" y="60"/>
                  </a:cubicBezTo>
                  <a:cubicBezTo>
                    <a:pt x="8" y="69"/>
                    <a:pt x="7" y="105"/>
                    <a:pt x="6" y="111"/>
                  </a:cubicBezTo>
                  <a:cubicBezTo>
                    <a:pt x="6" y="117"/>
                    <a:pt x="3" y="187"/>
                    <a:pt x="0" y="196"/>
                  </a:cubicBezTo>
                  <a:cubicBezTo>
                    <a:pt x="19" y="196"/>
                    <a:pt x="19" y="196"/>
                    <a:pt x="19" y="196"/>
                  </a:cubicBezTo>
                  <a:cubicBezTo>
                    <a:pt x="19" y="196"/>
                    <a:pt x="33" y="145"/>
                    <a:pt x="33" y="120"/>
                  </a:cubicBezTo>
                  <a:cubicBezTo>
                    <a:pt x="33" y="96"/>
                    <a:pt x="44" y="68"/>
                    <a:pt x="51" y="52"/>
                  </a:cubicBezTo>
                  <a:cubicBezTo>
                    <a:pt x="58" y="36"/>
                    <a:pt x="74" y="35"/>
                    <a:pt x="79" y="6"/>
                  </a:cubicBezTo>
                  <a:cubicBezTo>
                    <a:pt x="79" y="6"/>
                    <a:pt x="24" y="0"/>
                    <a:pt x="18" y="9"/>
                  </a:cubicBezTo>
                  <a:close/>
                </a:path>
              </a:pathLst>
            </a:custGeom>
            <a:solidFill>
              <a:srgbClr val="2F30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350">
              <a:extLst>
                <a:ext uri="{FF2B5EF4-FFF2-40B4-BE49-F238E27FC236}">
                  <a16:creationId xmlns:a16="http://schemas.microsoft.com/office/drawing/2014/main" id="{231EE577-9E66-AE19-FB34-409982EBD20B}"/>
                </a:ext>
              </a:extLst>
            </p:cNvPr>
            <p:cNvSpPr>
              <a:spLocks/>
            </p:cNvSpPr>
            <p:nvPr/>
          </p:nvSpPr>
          <p:spPr bwMode="auto">
            <a:xfrm>
              <a:off x="9516241" y="4716365"/>
              <a:ext cx="147067" cy="190518"/>
            </a:xfrm>
            <a:custGeom>
              <a:avLst/>
              <a:gdLst>
                <a:gd name="T0" fmla="*/ 28 w 37"/>
                <a:gd name="T1" fmla="*/ 5 h 48"/>
                <a:gd name="T2" fmla="*/ 7 w 37"/>
                <a:gd name="T3" fmla="*/ 11 h 48"/>
                <a:gd name="T4" fmla="*/ 8 w 37"/>
                <a:gd name="T5" fmla="*/ 46 h 48"/>
                <a:gd name="T6" fmla="*/ 30 w 37"/>
                <a:gd name="T7" fmla="*/ 40 h 48"/>
                <a:gd name="T8" fmla="*/ 37 w 37"/>
                <a:gd name="T9" fmla="*/ 17 h 48"/>
                <a:gd name="T10" fmla="*/ 28 w 37"/>
                <a:gd name="T11" fmla="*/ 5 h 48"/>
              </a:gdLst>
              <a:ahLst/>
              <a:cxnLst>
                <a:cxn ang="0">
                  <a:pos x="T0" y="T1"/>
                </a:cxn>
                <a:cxn ang="0">
                  <a:pos x="T2" y="T3"/>
                </a:cxn>
                <a:cxn ang="0">
                  <a:pos x="T4" y="T5"/>
                </a:cxn>
                <a:cxn ang="0">
                  <a:pos x="T6" y="T7"/>
                </a:cxn>
                <a:cxn ang="0">
                  <a:pos x="T8" y="T9"/>
                </a:cxn>
                <a:cxn ang="0">
                  <a:pos x="T10" y="T11"/>
                </a:cxn>
              </a:cxnLst>
              <a:rect l="0" t="0" r="r" b="b"/>
              <a:pathLst>
                <a:path w="37" h="48">
                  <a:moveTo>
                    <a:pt x="28" y="5"/>
                  </a:moveTo>
                  <a:cubicBezTo>
                    <a:pt x="28" y="5"/>
                    <a:pt x="14" y="0"/>
                    <a:pt x="7" y="11"/>
                  </a:cubicBezTo>
                  <a:cubicBezTo>
                    <a:pt x="0" y="21"/>
                    <a:pt x="1" y="43"/>
                    <a:pt x="8" y="46"/>
                  </a:cubicBezTo>
                  <a:cubicBezTo>
                    <a:pt x="15" y="48"/>
                    <a:pt x="26" y="47"/>
                    <a:pt x="30" y="40"/>
                  </a:cubicBezTo>
                  <a:cubicBezTo>
                    <a:pt x="33" y="33"/>
                    <a:pt x="37" y="24"/>
                    <a:pt x="37" y="17"/>
                  </a:cubicBezTo>
                  <a:cubicBezTo>
                    <a:pt x="36" y="11"/>
                    <a:pt x="31" y="7"/>
                    <a:pt x="28" y="5"/>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351">
              <a:extLst>
                <a:ext uri="{FF2B5EF4-FFF2-40B4-BE49-F238E27FC236}">
                  <a16:creationId xmlns:a16="http://schemas.microsoft.com/office/drawing/2014/main" id="{E963058C-D346-3AA5-E62B-9ECC05317AA6}"/>
                </a:ext>
              </a:extLst>
            </p:cNvPr>
            <p:cNvSpPr>
              <a:spLocks/>
            </p:cNvSpPr>
            <p:nvPr/>
          </p:nvSpPr>
          <p:spPr bwMode="auto">
            <a:xfrm>
              <a:off x="9547994" y="4818308"/>
              <a:ext cx="108629" cy="111971"/>
            </a:xfrm>
            <a:custGeom>
              <a:avLst/>
              <a:gdLst>
                <a:gd name="T0" fmla="*/ 2 w 27"/>
                <a:gd name="T1" fmla="*/ 20 h 28"/>
                <a:gd name="T2" fmla="*/ 1 w 27"/>
                <a:gd name="T3" fmla="*/ 26 h 28"/>
                <a:gd name="T4" fmla="*/ 20 w 27"/>
                <a:gd name="T5" fmla="*/ 28 h 28"/>
                <a:gd name="T6" fmla="*/ 24 w 27"/>
                <a:gd name="T7" fmla="*/ 9 h 28"/>
                <a:gd name="T8" fmla="*/ 2 w 27"/>
                <a:gd name="T9" fmla="*/ 20 h 28"/>
              </a:gdLst>
              <a:ahLst/>
              <a:cxnLst>
                <a:cxn ang="0">
                  <a:pos x="T0" y="T1"/>
                </a:cxn>
                <a:cxn ang="0">
                  <a:pos x="T2" y="T3"/>
                </a:cxn>
                <a:cxn ang="0">
                  <a:pos x="T4" y="T5"/>
                </a:cxn>
                <a:cxn ang="0">
                  <a:pos x="T6" y="T7"/>
                </a:cxn>
                <a:cxn ang="0">
                  <a:pos x="T8" y="T9"/>
                </a:cxn>
              </a:cxnLst>
              <a:rect l="0" t="0" r="r" b="b"/>
              <a:pathLst>
                <a:path w="27" h="28">
                  <a:moveTo>
                    <a:pt x="2" y="20"/>
                  </a:moveTo>
                  <a:cubicBezTo>
                    <a:pt x="2" y="20"/>
                    <a:pt x="2" y="24"/>
                    <a:pt x="1" y="26"/>
                  </a:cubicBezTo>
                  <a:cubicBezTo>
                    <a:pt x="0" y="28"/>
                    <a:pt x="20" y="28"/>
                    <a:pt x="20" y="28"/>
                  </a:cubicBezTo>
                  <a:cubicBezTo>
                    <a:pt x="20" y="28"/>
                    <a:pt x="21" y="18"/>
                    <a:pt x="24" y="9"/>
                  </a:cubicBezTo>
                  <a:cubicBezTo>
                    <a:pt x="27" y="0"/>
                    <a:pt x="2" y="20"/>
                    <a:pt x="2" y="20"/>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 name="Freeform 352">
              <a:extLst>
                <a:ext uri="{FF2B5EF4-FFF2-40B4-BE49-F238E27FC236}">
                  <a16:creationId xmlns:a16="http://schemas.microsoft.com/office/drawing/2014/main" id="{9ED76031-4FD8-0B1D-6205-59C7F4B9AAD3}"/>
                </a:ext>
              </a:extLst>
            </p:cNvPr>
            <p:cNvSpPr>
              <a:spLocks/>
            </p:cNvSpPr>
            <p:nvPr/>
          </p:nvSpPr>
          <p:spPr bwMode="auto">
            <a:xfrm>
              <a:off x="9516241" y="4704666"/>
              <a:ext cx="152081" cy="158765"/>
            </a:xfrm>
            <a:custGeom>
              <a:avLst/>
              <a:gdLst>
                <a:gd name="T0" fmla="*/ 32 w 38"/>
                <a:gd name="T1" fmla="*/ 38 h 40"/>
                <a:gd name="T2" fmla="*/ 26 w 38"/>
                <a:gd name="T3" fmla="*/ 39 h 40"/>
                <a:gd name="T4" fmla="*/ 11 w 38"/>
                <a:gd name="T5" fmla="*/ 30 h 40"/>
                <a:gd name="T6" fmla="*/ 9 w 38"/>
                <a:gd name="T7" fmla="*/ 28 h 40"/>
                <a:gd name="T8" fmla="*/ 7 w 38"/>
                <a:gd name="T9" fmla="*/ 30 h 40"/>
                <a:gd name="T10" fmla="*/ 5 w 38"/>
                <a:gd name="T11" fmla="*/ 30 h 40"/>
                <a:gd name="T12" fmla="*/ 4 w 38"/>
                <a:gd name="T13" fmla="*/ 21 h 40"/>
                <a:gd name="T14" fmla="*/ 25 w 38"/>
                <a:gd name="T15" fmla="*/ 6 h 40"/>
                <a:gd name="T16" fmla="*/ 38 w 38"/>
                <a:gd name="T17" fmla="*/ 18 h 40"/>
                <a:gd name="T18" fmla="*/ 32 w 38"/>
                <a:gd name="T19" fmla="*/ 3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40">
                  <a:moveTo>
                    <a:pt x="32" y="38"/>
                  </a:moveTo>
                  <a:cubicBezTo>
                    <a:pt x="32" y="38"/>
                    <a:pt x="31" y="40"/>
                    <a:pt x="26" y="39"/>
                  </a:cubicBezTo>
                  <a:cubicBezTo>
                    <a:pt x="20" y="38"/>
                    <a:pt x="13" y="31"/>
                    <a:pt x="11" y="30"/>
                  </a:cubicBezTo>
                  <a:cubicBezTo>
                    <a:pt x="9" y="30"/>
                    <a:pt x="9" y="28"/>
                    <a:pt x="9" y="28"/>
                  </a:cubicBezTo>
                  <a:cubicBezTo>
                    <a:pt x="7" y="30"/>
                    <a:pt x="7" y="30"/>
                    <a:pt x="7" y="30"/>
                  </a:cubicBezTo>
                  <a:cubicBezTo>
                    <a:pt x="5" y="30"/>
                    <a:pt x="5" y="30"/>
                    <a:pt x="5" y="30"/>
                  </a:cubicBezTo>
                  <a:cubicBezTo>
                    <a:pt x="5" y="30"/>
                    <a:pt x="7" y="24"/>
                    <a:pt x="4" y="21"/>
                  </a:cubicBezTo>
                  <a:cubicBezTo>
                    <a:pt x="0" y="19"/>
                    <a:pt x="7" y="0"/>
                    <a:pt x="25" y="6"/>
                  </a:cubicBezTo>
                  <a:cubicBezTo>
                    <a:pt x="25" y="6"/>
                    <a:pt x="38" y="10"/>
                    <a:pt x="38" y="18"/>
                  </a:cubicBezTo>
                  <a:cubicBezTo>
                    <a:pt x="37" y="25"/>
                    <a:pt x="35" y="34"/>
                    <a:pt x="32" y="38"/>
                  </a:cubicBezTo>
                  <a:close/>
                </a:path>
              </a:pathLst>
            </a:custGeom>
            <a:solidFill>
              <a:srgbClr val="3F42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353">
              <a:extLst>
                <a:ext uri="{FF2B5EF4-FFF2-40B4-BE49-F238E27FC236}">
                  <a16:creationId xmlns:a16="http://schemas.microsoft.com/office/drawing/2014/main" id="{8B2558F6-6D58-B17D-9A81-3A55EE056639}"/>
                </a:ext>
              </a:extLst>
            </p:cNvPr>
            <p:cNvSpPr>
              <a:spLocks/>
            </p:cNvSpPr>
            <p:nvPr/>
          </p:nvSpPr>
          <p:spPr bwMode="auto">
            <a:xfrm>
              <a:off x="9547994" y="4898527"/>
              <a:ext cx="88575" cy="28410"/>
            </a:xfrm>
            <a:custGeom>
              <a:avLst/>
              <a:gdLst>
                <a:gd name="T0" fmla="*/ 0 w 22"/>
                <a:gd name="T1" fmla="*/ 6 h 7"/>
                <a:gd name="T2" fmla="*/ 2 w 22"/>
                <a:gd name="T3" fmla="*/ 2 h 7"/>
                <a:gd name="T4" fmla="*/ 22 w 22"/>
                <a:gd name="T5" fmla="*/ 1 h 7"/>
                <a:gd name="T6" fmla="*/ 22 w 22"/>
                <a:gd name="T7" fmla="*/ 5 h 7"/>
                <a:gd name="T8" fmla="*/ 0 w 22"/>
                <a:gd name="T9" fmla="*/ 6 h 7"/>
              </a:gdLst>
              <a:ahLst/>
              <a:cxnLst>
                <a:cxn ang="0">
                  <a:pos x="T0" y="T1"/>
                </a:cxn>
                <a:cxn ang="0">
                  <a:pos x="T2" y="T3"/>
                </a:cxn>
                <a:cxn ang="0">
                  <a:pos x="T4" y="T5"/>
                </a:cxn>
                <a:cxn ang="0">
                  <a:pos x="T6" y="T7"/>
                </a:cxn>
                <a:cxn ang="0">
                  <a:pos x="T8" y="T9"/>
                </a:cxn>
              </a:cxnLst>
              <a:rect l="0" t="0" r="r" b="b"/>
              <a:pathLst>
                <a:path w="22" h="7">
                  <a:moveTo>
                    <a:pt x="0" y="6"/>
                  </a:moveTo>
                  <a:cubicBezTo>
                    <a:pt x="0" y="6"/>
                    <a:pt x="0" y="2"/>
                    <a:pt x="2" y="2"/>
                  </a:cubicBezTo>
                  <a:cubicBezTo>
                    <a:pt x="4" y="1"/>
                    <a:pt x="20" y="0"/>
                    <a:pt x="22" y="1"/>
                  </a:cubicBezTo>
                  <a:cubicBezTo>
                    <a:pt x="22" y="5"/>
                    <a:pt x="22" y="5"/>
                    <a:pt x="22" y="5"/>
                  </a:cubicBezTo>
                  <a:cubicBezTo>
                    <a:pt x="22" y="5"/>
                    <a:pt x="18" y="7"/>
                    <a:pt x="0" y="6"/>
                  </a:cubicBezTo>
                  <a:close/>
                </a:path>
              </a:pathLst>
            </a:custGeom>
            <a:solidFill>
              <a:srgbClr val="DDD1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354">
              <a:extLst>
                <a:ext uri="{FF2B5EF4-FFF2-40B4-BE49-F238E27FC236}">
                  <a16:creationId xmlns:a16="http://schemas.microsoft.com/office/drawing/2014/main" id="{465A4C81-3FC2-A8BD-8ACD-DCECE0EC431D}"/>
                </a:ext>
              </a:extLst>
            </p:cNvPr>
            <p:cNvSpPr>
              <a:spLocks/>
            </p:cNvSpPr>
            <p:nvPr/>
          </p:nvSpPr>
          <p:spPr bwMode="auto">
            <a:xfrm>
              <a:off x="9547994" y="4783213"/>
              <a:ext cx="28411" cy="55149"/>
            </a:xfrm>
            <a:custGeom>
              <a:avLst/>
              <a:gdLst>
                <a:gd name="T0" fmla="*/ 1 w 7"/>
                <a:gd name="T1" fmla="*/ 5 h 14"/>
                <a:gd name="T2" fmla="*/ 6 w 7"/>
                <a:gd name="T3" fmla="*/ 4 h 14"/>
                <a:gd name="T4" fmla="*/ 2 w 7"/>
                <a:gd name="T5" fmla="*/ 13 h 14"/>
                <a:gd name="T6" fmla="*/ 1 w 7"/>
                <a:gd name="T7" fmla="*/ 5 h 14"/>
              </a:gdLst>
              <a:ahLst/>
              <a:cxnLst>
                <a:cxn ang="0">
                  <a:pos x="T0" y="T1"/>
                </a:cxn>
                <a:cxn ang="0">
                  <a:pos x="T2" y="T3"/>
                </a:cxn>
                <a:cxn ang="0">
                  <a:pos x="T4" y="T5"/>
                </a:cxn>
                <a:cxn ang="0">
                  <a:pos x="T6" y="T7"/>
                </a:cxn>
              </a:cxnLst>
              <a:rect l="0" t="0" r="r" b="b"/>
              <a:pathLst>
                <a:path w="7" h="14">
                  <a:moveTo>
                    <a:pt x="1" y="5"/>
                  </a:moveTo>
                  <a:cubicBezTo>
                    <a:pt x="1" y="4"/>
                    <a:pt x="5" y="0"/>
                    <a:pt x="6" y="4"/>
                  </a:cubicBezTo>
                  <a:cubicBezTo>
                    <a:pt x="7" y="8"/>
                    <a:pt x="4" y="14"/>
                    <a:pt x="2" y="13"/>
                  </a:cubicBezTo>
                  <a:cubicBezTo>
                    <a:pt x="1" y="13"/>
                    <a:pt x="0" y="9"/>
                    <a:pt x="1" y="5"/>
                  </a:cubicBezTo>
                  <a:close/>
                </a:path>
              </a:pathLst>
            </a:custGeom>
            <a:solidFill>
              <a:srgbClr val="DCA5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355">
              <a:extLst>
                <a:ext uri="{FF2B5EF4-FFF2-40B4-BE49-F238E27FC236}">
                  <a16:creationId xmlns:a16="http://schemas.microsoft.com/office/drawing/2014/main" id="{FC9A7B43-9078-4C19-5419-E70109C1A99B}"/>
                </a:ext>
              </a:extLst>
            </p:cNvPr>
            <p:cNvSpPr>
              <a:spLocks/>
            </p:cNvSpPr>
            <p:nvPr/>
          </p:nvSpPr>
          <p:spPr bwMode="auto">
            <a:xfrm>
              <a:off x="9290628" y="5089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373A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Freeform 356">
              <a:extLst>
                <a:ext uri="{FF2B5EF4-FFF2-40B4-BE49-F238E27FC236}">
                  <a16:creationId xmlns:a16="http://schemas.microsoft.com/office/drawing/2014/main" id="{FDCB1292-354C-2542-2330-A7EE10FE969C}"/>
                </a:ext>
              </a:extLst>
            </p:cNvPr>
            <p:cNvSpPr>
              <a:spLocks/>
            </p:cNvSpPr>
            <p:nvPr/>
          </p:nvSpPr>
          <p:spPr bwMode="auto">
            <a:xfrm>
              <a:off x="9290628" y="4918581"/>
              <a:ext cx="467939" cy="563198"/>
            </a:xfrm>
            <a:custGeom>
              <a:avLst/>
              <a:gdLst>
                <a:gd name="T0" fmla="*/ 114 w 118"/>
                <a:gd name="T1" fmla="*/ 136 h 142"/>
                <a:gd name="T2" fmla="*/ 91 w 118"/>
                <a:gd name="T3" fmla="*/ 140 h 142"/>
                <a:gd name="T4" fmla="*/ 38 w 118"/>
                <a:gd name="T5" fmla="*/ 138 h 142"/>
                <a:gd name="T6" fmla="*/ 46 w 118"/>
                <a:gd name="T7" fmla="*/ 69 h 142"/>
                <a:gd name="T8" fmla="*/ 45 w 118"/>
                <a:gd name="T9" fmla="*/ 54 h 142"/>
                <a:gd name="T10" fmla="*/ 38 w 118"/>
                <a:gd name="T11" fmla="*/ 77 h 142"/>
                <a:gd name="T12" fmla="*/ 29 w 118"/>
                <a:gd name="T13" fmla="*/ 86 h 142"/>
                <a:gd name="T14" fmla="*/ 0 w 118"/>
                <a:gd name="T15" fmla="*/ 43 h 142"/>
                <a:gd name="T16" fmla="*/ 9 w 118"/>
                <a:gd name="T17" fmla="*/ 39 h 142"/>
                <a:gd name="T18" fmla="*/ 23 w 118"/>
                <a:gd name="T19" fmla="*/ 53 h 142"/>
                <a:gd name="T20" fmla="*/ 27 w 118"/>
                <a:gd name="T21" fmla="*/ 57 h 142"/>
                <a:gd name="T22" fmla="*/ 35 w 118"/>
                <a:gd name="T23" fmla="*/ 27 h 142"/>
                <a:gd name="T24" fmla="*/ 38 w 118"/>
                <a:gd name="T25" fmla="*/ 11 h 142"/>
                <a:gd name="T26" fmla="*/ 65 w 118"/>
                <a:gd name="T27" fmla="*/ 1 h 142"/>
                <a:gd name="T28" fmla="*/ 87 w 118"/>
                <a:gd name="T29" fmla="*/ 0 h 142"/>
                <a:gd name="T30" fmla="*/ 115 w 118"/>
                <a:gd name="T31" fmla="*/ 8 h 142"/>
                <a:gd name="T32" fmla="*/ 118 w 118"/>
                <a:gd name="T33" fmla="*/ 30 h 142"/>
                <a:gd name="T34" fmla="*/ 111 w 118"/>
                <a:gd name="T35" fmla="*/ 44 h 142"/>
                <a:gd name="T36" fmla="*/ 107 w 118"/>
                <a:gd name="T37" fmla="*/ 84 h 142"/>
                <a:gd name="T38" fmla="*/ 114 w 118"/>
                <a:gd name="T39"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8" h="142">
                  <a:moveTo>
                    <a:pt x="114" y="136"/>
                  </a:moveTo>
                  <a:cubicBezTo>
                    <a:pt x="114" y="136"/>
                    <a:pt x="106" y="138"/>
                    <a:pt x="91" y="140"/>
                  </a:cubicBezTo>
                  <a:cubicBezTo>
                    <a:pt x="76" y="142"/>
                    <a:pt x="39" y="139"/>
                    <a:pt x="38" y="138"/>
                  </a:cubicBezTo>
                  <a:cubicBezTo>
                    <a:pt x="38" y="136"/>
                    <a:pt x="46" y="72"/>
                    <a:pt x="46" y="69"/>
                  </a:cubicBezTo>
                  <a:cubicBezTo>
                    <a:pt x="46" y="66"/>
                    <a:pt x="45" y="54"/>
                    <a:pt x="45" y="54"/>
                  </a:cubicBezTo>
                  <a:cubicBezTo>
                    <a:pt x="45" y="57"/>
                    <a:pt x="42" y="70"/>
                    <a:pt x="38" y="77"/>
                  </a:cubicBezTo>
                  <a:cubicBezTo>
                    <a:pt x="36" y="80"/>
                    <a:pt x="32" y="88"/>
                    <a:pt x="29" y="86"/>
                  </a:cubicBezTo>
                  <a:cubicBezTo>
                    <a:pt x="18" y="77"/>
                    <a:pt x="1" y="44"/>
                    <a:pt x="0" y="43"/>
                  </a:cubicBezTo>
                  <a:cubicBezTo>
                    <a:pt x="1" y="43"/>
                    <a:pt x="8" y="40"/>
                    <a:pt x="9" y="39"/>
                  </a:cubicBezTo>
                  <a:cubicBezTo>
                    <a:pt x="10" y="39"/>
                    <a:pt x="18" y="48"/>
                    <a:pt x="23" y="53"/>
                  </a:cubicBezTo>
                  <a:cubicBezTo>
                    <a:pt x="25" y="55"/>
                    <a:pt x="27" y="57"/>
                    <a:pt x="27" y="57"/>
                  </a:cubicBezTo>
                  <a:cubicBezTo>
                    <a:pt x="28" y="54"/>
                    <a:pt x="33" y="34"/>
                    <a:pt x="35" y="27"/>
                  </a:cubicBezTo>
                  <a:cubicBezTo>
                    <a:pt x="38" y="11"/>
                    <a:pt x="38" y="11"/>
                    <a:pt x="38" y="11"/>
                  </a:cubicBezTo>
                  <a:cubicBezTo>
                    <a:pt x="49" y="7"/>
                    <a:pt x="65" y="1"/>
                    <a:pt x="65" y="1"/>
                  </a:cubicBezTo>
                  <a:cubicBezTo>
                    <a:pt x="87" y="0"/>
                    <a:pt x="87" y="0"/>
                    <a:pt x="87" y="0"/>
                  </a:cubicBezTo>
                  <a:cubicBezTo>
                    <a:pt x="87" y="0"/>
                    <a:pt x="107" y="4"/>
                    <a:pt x="115" y="8"/>
                  </a:cubicBezTo>
                  <a:cubicBezTo>
                    <a:pt x="116" y="8"/>
                    <a:pt x="116" y="26"/>
                    <a:pt x="118" y="30"/>
                  </a:cubicBezTo>
                  <a:cubicBezTo>
                    <a:pt x="111" y="44"/>
                    <a:pt x="111" y="44"/>
                    <a:pt x="111" y="44"/>
                  </a:cubicBezTo>
                  <a:cubicBezTo>
                    <a:pt x="111" y="44"/>
                    <a:pt x="107" y="71"/>
                    <a:pt x="107" y="84"/>
                  </a:cubicBezTo>
                  <a:cubicBezTo>
                    <a:pt x="106" y="89"/>
                    <a:pt x="114" y="136"/>
                    <a:pt x="114" y="136"/>
                  </a:cubicBezTo>
                  <a:close/>
                </a:path>
              </a:pathLst>
            </a:custGeom>
            <a:solidFill>
              <a:srgbClr val="414E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 name="Freeform 357">
              <a:extLst>
                <a:ext uri="{FF2B5EF4-FFF2-40B4-BE49-F238E27FC236}">
                  <a16:creationId xmlns:a16="http://schemas.microsoft.com/office/drawing/2014/main" id="{CF4B7815-9080-0654-54C6-7A90EE880F99}"/>
                </a:ext>
              </a:extLst>
            </p:cNvPr>
            <p:cNvSpPr>
              <a:spLocks/>
            </p:cNvSpPr>
            <p:nvPr/>
          </p:nvSpPr>
          <p:spPr bwMode="auto">
            <a:xfrm>
              <a:off x="9651610" y="4950335"/>
              <a:ext cx="132026" cy="198874"/>
            </a:xfrm>
            <a:custGeom>
              <a:avLst/>
              <a:gdLst>
                <a:gd name="T0" fmla="*/ 28 w 33"/>
                <a:gd name="T1" fmla="*/ 45 h 50"/>
                <a:gd name="T2" fmla="*/ 23 w 33"/>
                <a:gd name="T3" fmla="*/ 49 h 50"/>
                <a:gd name="T4" fmla="*/ 19 w 33"/>
                <a:gd name="T5" fmla="*/ 49 h 50"/>
                <a:gd name="T6" fmla="*/ 18 w 33"/>
                <a:gd name="T7" fmla="*/ 49 h 50"/>
                <a:gd name="T8" fmla="*/ 3 w 33"/>
                <a:gd name="T9" fmla="*/ 47 h 50"/>
                <a:gd name="T10" fmla="*/ 24 w 33"/>
                <a:gd name="T11" fmla="*/ 0 h 50"/>
                <a:gd name="T12" fmla="*/ 28 w 33"/>
                <a:gd name="T13" fmla="*/ 45 h 50"/>
              </a:gdLst>
              <a:ahLst/>
              <a:cxnLst>
                <a:cxn ang="0">
                  <a:pos x="T0" y="T1"/>
                </a:cxn>
                <a:cxn ang="0">
                  <a:pos x="T2" y="T3"/>
                </a:cxn>
                <a:cxn ang="0">
                  <a:pos x="T4" y="T5"/>
                </a:cxn>
                <a:cxn ang="0">
                  <a:pos x="T6" y="T7"/>
                </a:cxn>
                <a:cxn ang="0">
                  <a:pos x="T8" y="T9"/>
                </a:cxn>
                <a:cxn ang="0">
                  <a:pos x="T10" y="T11"/>
                </a:cxn>
                <a:cxn ang="0">
                  <a:pos x="T12" y="T13"/>
                </a:cxn>
              </a:cxnLst>
              <a:rect l="0" t="0" r="r" b="b"/>
              <a:pathLst>
                <a:path w="33" h="50">
                  <a:moveTo>
                    <a:pt x="28" y="45"/>
                  </a:moveTo>
                  <a:cubicBezTo>
                    <a:pt x="27" y="47"/>
                    <a:pt x="24" y="48"/>
                    <a:pt x="23" y="49"/>
                  </a:cubicBezTo>
                  <a:cubicBezTo>
                    <a:pt x="22" y="50"/>
                    <a:pt x="20" y="50"/>
                    <a:pt x="19" y="49"/>
                  </a:cubicBezTo>
                  <a:cubicBezTo>
                    <a:pt x="18" y="49"/>
                    <a:pt x="18" y="49"/>
                    <a:pt x="18" y="49"/>
                  </a:cubicBezTo>
                  <a:cubicBezTo>
                    <a:pt x="3" y="47"/>
                    <a:pt x="3" y="47"/>
                    <a:pt x="3" y="47"/>
                  </a:cubicBezTo>
                  <a:cubicBezTo>
                    <a:pt x="3" y="47"/>
                    <a:pt x="0" y="9"/>
                    <a:pt x="24" y="0"/>
                  </a:cubicBezTo>
                  <a:cubicBezTo>
                    <a:pt x="25" y="0"/>
                    <a:pt x="33" y="28"/>
                    <a:pt x="28" y="45"/>
                  </a:cubicBezTo>
                  <a:close/>
                </a:path>
              </a:pathLst>
            </a:custGeom>
            <a:solidFill>
              <a:srgbClr val="414E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Freeform 358">
              <a:extLst>
                <a:ext uri="{FF2B5EF4-FFF2-40B4-BE49-F238E27FC236}">
                  <a16:creationId xmlns:a16="http://schemas.microsoft.com/office/drawing/2014/main" id="{07888B2B-38B5-0AB0-BB12-41C1FB4F759D}"/>
                </a:ext>
              </a:extLst>
            </p:cNvPr>
            <p:cNvSpPr>
              <a:spLocks/>
            </p:cNvSpPr>
            <p:nvPr/>
          </p:nvSpPr>
          <p:spPr bwMode="auto">
            <a:xfrm>
              <a:off x="9723471" y="5068990"/>
              <a:ext cx="20055" cy="80218"/>
            </a:xfrm>
            <a:custGeom>
              <a:avLst/>
              <a:gdLst>
                <a:gd name="T0" fmla="*/ 5 w 5"/>
                <a:gd name="T1" fmla="*/ 19 h 20"/>
                <a:gd name="T2" fmla="*/ 5 w 5"/>
                <a:gd name="T3" fmla="*/ 19 h 20"/>
                <a:gd name="T4" fmla="*/ 1 w 5"/>
                <a:gd name="T5" fmla="*/ 19 h 20"/>
                <a:gd name="T6" fmla="*/ 0 w 5"/>
                <a:gd name="T7" fmla="*/ 19 h 20"/>
                <a:gd name="T8" fmla="*/ 2 w 5"/>
                <a:gd name="T9" fmla="*/ 0 h 20"/>
                <a:gd name="T10" fmla="*/ 5 w 5"/>
                <a:gd name="T11" fmla="*/ 19 h 20"/>
              </a:gdLst>
              <a:ahLst/>
              <a:cxnLst>
                <a:cxn ang="0">
                  <a:pos x="T0" y="T1"/>
                </a:cxn>
                <a:cxn ang="0">
                  <a:pos x="T2" y="T3"/>
                </a:cxn>
                <a:cxn ang="0">
                  <a:pos x="T4" y="T5"/>
                </a:cxn>
                <a:cxn ang="0">
                  <a:pos x="T6" y="T7"/>
                </a:cxn>
                <a:cxn ang="0">
                  <a:pos x="T8" y="T9"/>
                </a:cxn>
                <a:cxn ang="0">
                  <a:pos x="T10" y="T11"/>
                </a:cxn>
              </a:cxnLst>
              <a:rect l="0" t="0" r="r" b="b"/>
              <a:pathLst>
                <a:path w="5" h="20">
                  <a:moveTo>
                    <a:pt x="5" y="19"/>
                  </a:moveTo>
                  <a:cubicBezTo>
                    <a:pt x="5" y="19"/>
                    <a:pt x="5" y="19"/>
                    <a:pt x="5" y="19"/>
                  </a:cubicBezTo>
                  <a:cubicBezTo>
                    <a:pt x="4" y="20"/>
                    <a:pt x="2" y="20"/>
                    <a:pt x="1" y="19"/>
                  </a:cubicBezTo>
                  <a:cubicBezTo>
                    <a:pt x="0" y="19"/>
                    <a:pt x="0" y="19"/>
                    <a:pt x="0" y="19"/>
                  </a:cubicBezTo>
                  <a:cubicBezTo>
                    <a:pt x="2" y="0"/>
                    <a:pt x="2" y="0"/>
                    <a:pt x="2" y="0"/>
                  </a:cubicBezTo>
                  <a:lnTo>
                    <a:pt x="5" y="19"/>
                  </a:lnTo>
                  <a:close/>
                </a:path>
              </a:pathLst>
            </a:custGeom>
            <a:solidFill>
              <a:srgbClr val="2830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Freeform 359">
              <a:extLst>
                <a:ext uri="{FF2B5EF4-FFF2-40B4-BE49-F238E27FC236}">
                  <a16:creationId xmlns:a16="http://schemas.microsoft.com/office/drawing/2014/main" id="{84B685E6-C867-7AF5-428A-FF09636C632C}"/>
                </a:ext>
              </a:extLst>
            </p:cNvPr>
            <p:cNvSpPr>
              <a:spLocks/>
            </p:cNvSpPr>
            <p:nvPr/>
          </p:nvSpPr>
          <p:spPr bwMode="auto">
            <a:xfrm>
              <a:off x="9382544" y="5129154"/>
              <a:ext cx="15041" cy="46794"/>
            </a:xfrm>
            <a:custGeom>
              <a:avLst/>
              <a:gdLst>
                <a:gd name="T0" fmla="*/ 4 w 4"/>
                <a:gd name="T1" fmla="*/ 4 h 12"/>
                <a:gd name="T2" fmla="*/ 2 w 4"/>
                <a:gd name="T3" fmla="*/ 12 h 12"/>
                <a:gd name="T4" fmla="*/ 0 w 4"/>
                <a:gd name="T5" fmla="*/ 0 h 12"/>
                <a:gd name="T6" fmla="*/ 4 w 4"/>
                <a:gd name="T7" fmla="*/ 4 h 12"/>
              </a:gdLst>
              <a:ahLst/>
              <a:cxnLst>
                <a:cxn ang="0">
                  <a:pos x="T0" y="T1"/>
                </a:cxn>
                <a:cxn ang="0">
                  <a:pos x="T2" y="T3"/>
                </a:cxn>
                <a:cxn ang="0">
                  <a:pos x="T4" y="T5"/>
                </a:cxn>
                <a:cxn ang="0">
                  <a:pos x="T6" y="T7"/>
                </a:cxn>
              </a:cxnLst>
              <a:rect l="0" t="0" r="r" b="b"/>
              <a:pathLst>
                <a:path w="4" h="12">
                  <a:moveTo>
                    <a:pt x="4" y="4"/>
                  </a:moveTo>
                  <a:cubicBezTo>
                    <a:pt x="2" y="12"/>
                    <a:pt x="2" y="12"/>
                    <a:pt x="2" y="12"/>
                  </a:cubicBezTo>
                  <a:cubicBezTo>
                    <a:pt x="2" y="12"/>
                    <a:pt x="0" y="4"/>
                    <a:pt x="0" y="0"/>
                  </a:cubicBezTo>
                  <a:cubicBezTo>
                    <a:pt x="2" y="2"/>
                    <a:pt x="4" y="4"/>
                    <a:pt x="4" y="4"/>
                  </a:cubicBezTo>
                  <a:close/>
                </a:path>
              </a:pathLst>
            </a:custGeom>
            <a:solidFill>
              <a:srgbClr val="2830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Freeform 360">
              <a:extLst>
                <a:ext uri="{FF2B5EF4-FFF2-40B4-BE49-F238E27FC236}">
                  <a16:creationId xmlns:a16="http://schemas.microsoft.com/office/drawing/2014/main" id="{46F8B22C-43FB-28FD-B248-70CF3372E0DC}"/>
                </a:ext>
              </a:extLst>
            </p:cNvPr>
            <p:cNvSpPr>
              <a:spLocks/>
            </p:cNvSpPr>
            <p:nvPr/>
          </p:nvSpPr>
          <p:spPr bwMode="auto">
            <a:xfrm>
              <a:off x="9643253" y="4731405"/>
              <a:ext cx="71863" cy="123670"/>
            </a:xfrm>
            <a:custGeom>
              <a:avLst/>
              <a:gdLst>
                <a:gd name="T0" fmla="*/ 0 w 18"/>
                <a:gd name="T1" fmla="*/ 2 h 31"/>
                <a:gd name="T2" fmla="*/ 0 w 18"/>
                <a:gd name="T3" fmla="*/ 31 h 31"/>
                <a:gd name="T4" fmla="*/ 0 w 18"/>
                <a:gd name="T5" fmla="*/ 2 h 31"/>
              </a:gdLst>
              <a:ahLst/>
              <a:cxnLst>
                <a:cxn ang="0">
                  <a:pos x="T0" y="T1"/>
                </a:cxn>
                <a:cxn ang="0">
                  <a:pos x="T2" y="T3"/>
                </a:cxn>
                <a:cxn ang="0">
                  <a:pos x="T4" y="T5"/>
                </a:cxn>
              </a:cxnLst>
              <a:rect l="0" t="0" r="r" b="b"/>
              <a:pathLst>
                <a:path w="18" h="31">
                  <a:moveTo>
                    <a:pt x="0" y="2"/>
                  </a:moveTo>
                  <a:cubicBezTo>
                    <a:pt x="0" y="2"/>
                    <a:pt x="18" y="0"/>
                    <a:pt x="0" y="31"/>
                  </a:cubicBezTo>
                  <a:lnTo>
                    <a:pt x="0" y="2"/>
                  </a:lnTo>
                  <a:close/>
                </a:path>
              </a:pathLst>
            </a:custGeom>
            <a:solidFill>
              <a:srgbClr val="3F42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 name="Freeform 361">
              <a:extLst>
                <a:ext uri="{FF2B5EF4-FFF2-40B4-BE49-F238E27FC236}">
                  <a16:creationId xmlns:a16="http://schemas.microsoft.com/office/drawing/2014/main" id="{8BB9905B-FE63-748F-D924-95B02FA3DF3F}"/>
                </a:ext>
              </a:extLst>
            </p:cNvPr>
            <p:cNvSpPr>
              <a:spLocks/>
            </p:cNvSpPr>
            <p:nvPr/>
          </p:nvSpPr>
          <p:spPr bwMode="auto">
            <a:xfrm>
              <a:off x="9258874" y="4898527"/>
              <a:ext cx="66848" cy="31753"/>
            </a:xfrm>
            <a:custGeom>
              <a:avLst/>
              <a:gdLst>
                <a:gd name="T0" fmla="*/ 5 w 40"/>
                <a:gd name="T1" fmla="*/ 19 h 19"/>
                <a:gd name="T2" fmla="*/ 0 w 40"/>
                <a:gd name="T3" fmla="*/ 12 h 19"/>
                <a:gd name="T4" fmla="*/ 36 w 40"/>
                <a:gd name="T5" fmla="*/ 0 h 19"/>
                <a:gd name="T6" fmla="*/ 40 w 40"/>
                <a:gd name="T7" fmla="*/ 7 h 19"/>
                <a:gd name="T8" fmla="*/ 5 w 40"/>
                <a:gd name="T9" fmla="*/ 19 h 19"/>
              </a:gdLst>
              <a:ahLst/>
              <a:cxnLst>
                <a:cxn ang="0">
                  <a:pos x="T0" y="T1"/>
                </a:cxn>
                <a:cxn ang="0">
                  <a:pos x="T2" y="T3"/>
                </a:cxn>
                <a:cxn ang="0">
                  <a:pos x="T4" y="T5"/>
                </a:cxn>
                <a:cxn ang="0">
                  <a:pos x="T6" y="T7"/>
                </a:cxn>
                <a:cxn ang="0">
                  <a:pos x="T8" y="T9"/>
                </a:cxn>
              </a:cxnLst>
              <a:rect l="0" t="0" r="r" b="b"/>
              <a:pathLst>
                <a:path w="40" h="19">
                  <a:moveTo>
                    <a:pt x="5" y="19"/>
                  </a:moveTo>
                  <a:lnTo>
                    <a:pt x="0" y="12"/>
                  </a:lnTo>
                  <a:lnTo>
                    <a:pt x="36" y="0"/>
                  </a:lnTo>
                  <a:lnTo>
                    <a:pt x="40" y="7"/>
                  </a:lnTo>
                  <a:lnTo>
                    <a:pt x="5" y="19"/>
                  </a:lnTo>
                  <a:close/>
                </a:path>
              </a:pathLst>
            </a:custGeom>
            <a:solidFill>
              <a:srgbClr val="2F30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2934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par>
                                <p:cTn id="10" presetID="17" presetClass="entr" presetSubtype="1"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1500" fill="hold"/>
                                        <p:tgtEl>
                                          <p:spTgt spid="17"/>
                                        </p:tgtEl>
                                        <p:attrNameLst>
                                          <p:attrName>ppt_x</p:attrName>
                                        </p:attrNameLst>
                                      </p:cBhvr>
                                      <p:tavLst>
                                        <p:tav tm="0">
                                          <p:val>
                                            <p:strVal val="#ppt_x"/>
                                          </p:val>
                                        </p:tav>
                                        <p:tav tm="100000">
                                          <p:val>
                                            <p:strVal val="#ppt_x"/>
                                          </p:val>
                                        </p:tav>
                                      </p:tavLst>
                                    </p:anim>
                                    <p:anim calcmode="lin" valueType="num">
                                      <p:cBhvr>
                                        <p:cTn id="13" dur="1500" fill="hold"/>
                                        <p:tgtEl>
                                          <p:spTgt spid="17"/>
                                        </p:tgtEl>
                                        <p:attrNameLst>
                                          <p:attrName>ppt_y</p:attrName>
                                        </p:attrNameLst>
                                      </p:cBhvr>
                                      <p:tavLst>
                                        <p:tav tm="0">
                                          <p:val>
                                            <p:strVal val="#ppt_y-#ppt_h/2"/>
                                          </p:val>
                                        </p:tav>
                                        <p:tav tm="100000">
                                          <p:val>
                                            <p:strVal val="#ppt_y"/>
                                          </p:val>
                                        </p:tav>
                                      </p:tavLst>
                                    </p:anim>
                                    <p:anim calcmode="lin" valueType="num">
                                      <p:cBhvr>
                                        <p:cTn id="14" dur="1500" fill="hold"/>
                                        <p:tgtEl>
                                          <p:spTgt spid="17"/>
                                        </p:tgtEl>
                                        <p:attrNameLst>
                                          <p:attrName>ppt_w</p:attrName>
                                        </p:attrNameLst>
                                      </p:cBhvr>
                                      <p:tavLst>
                                        <p:tav tm="0">
                                          <p:val>
                                            <p:strVal val="#ppt_w"/>
                                          </p:val>
                                        </p:tav>
                                        <p:tav tm="100000">
                                          <p:val>
                                            <p:strVal val="#ppt_w"/>
                                          </p:val>
                                        </p:tav>
                                      </p:tavLst>
                                    </p:anim>
                                    <p:anim calcmode="lin" valueType="num">
                                      <p:cBhvr>
                                        <p:cTn id="15" dur="1500" fill="hold"/>
                                        <p:tgtEl>
                                          <p:spTgt spid="17"/>
                                        </p:tgtEl>
                                        <p:attrNameLst>
                                          <p:attrName>ppt_h</p:attrName>
                                        </p:attrNameLst>
                                      </p:cBhvr>
                                      <p:tavLst>
                                        <p:tav tm="0">
                                          <p:val>
                                            <p:fltVal val="0"/>
                                          </p:val>
                                        </p:tav>
                                        <p:tav tm="100000">
                                          <p:val>
                                            <p:strVal val="#ppt_h"/>
                                          </p:val>
                                        </p:tav>
                                      </p:tavLst>
                                    </p:anim>
                                  </p:childTnLst>
                                </p:cTn>
                              </p:par>
                              <p:par>
                                <p:cTn id="16" presetID="10" presetClass="entr" presetSubtype="0" fill="hold" grpId="0" nodeType="withEffect">
                                  <p:stCondLst>
                                    <p:cond delay="50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childTnLst>
                                </p:cTn>
                              </p:par>
                              <p:par>
                                <p:cTn id="19" presetID="6" presetClass="emph" presetSubtype="0" repeatCount="indefinite" autoRev="1" fill="hold" grpId="1" nodeType="withEffect">
                                  <p:stCondLst>
                                    <p:cond delay="500"/>
                                  </p:stCondLst>
                                  <p:endCondLst>
                                    <p:cond evt="onNext" delay="0">
                                      <p:tgtEl>
                                        <p:sldTgt/>
                                      </p:tgtEl>
                                    </p:cond>
                                  </p:endCondLst>
                                  <p:childTnLst>
                                    <p:animScale>
                                      <p:cBhvr>
                                        <p:cTn id="20" dur="2000" fill="hold"/>
                                        <p:tgtEl>
                                          <p:spTgt spid="16"/>
                                        </p:tgtEl>
                                      </p:cBhvr>
                                      <p:by x="115000" y="115000"/>
                                    </p:animScale>
                                  </p:childTnLst>
                                </p:cTn>
                              </p:par>
                              <p:par>
                                <p:cTn id="21" presetID="12" presetClass="entr" presetSubtype="8" fill="hold" nodeType="withEffect">
                                  <p:stCondLst>
                                    <p:cond delay="1000"/>
                                  </p:stCondLst>
                                  <p:childTnLst>
                                    <p:set>
                                      <p:cBhvr>
                                        <p:cTn id="22" dur="1" fill="hold">
                                          <p:stCondLst>
                                            <p:cond delay="0"/>
                                          </p:stCondLst>
                                        </p:cTn>
                                        <p:tgtEl>
                                          <p:spTgt spid="39"/>
                                        </p:tgtEl>
                                        <p:attrNameLst>
                                          <p:attrName>style.visibility</p:attrName>
                                        </p:attrNameLst>
                                      </p:cBhvr>
                                      <p:to>
                                        <p:strVal val="visible"/>
                                      </p:to>
                                    </p:set>
                                    <p:anim calcmode="lin" valueType="num">
                                      <p:cBhvr additive="base">
                                        <p:cTn id="23" dur="1000"/>
                                        <p:tgtEl>
                                          <p:spTgt spid="39"/>
                                        </p:tgtEl>
                                        <p:attrNameLst>
                                          <p:attrName>ppt_x</p:attrName>
                                        </p:attrNameLst>
                                      </p:cBhvr>
                                      <p:tavLst>
                                        <p:tav tm="0">
                                          <p:val>
                                            <p:strVal val="#ppt_x-#ppt_w*1.125000"/>
                                          </p:val>
                                        </p:tav>
                                        <p:tav tm="100000">
                                          <p:val>
                                            <p:strVal val="#ppt_x"/>
                                          </p:val>
                                        </p:tav>
                                      </p:tavLst>
                                    </p:anim>
                                    <p:animEffect transition="in" filter="wipe(right)">
                                      <p:cBhvr>
                                        <p:cTn id="24" dur="1000"/>
                                        <p:tgtEl>
                                          <p:spTgt spid="39"/>
                                        </p:tgtEl>
                                      </p:cBhvr>
                                    </p:animEffect>
                                  </p:childTnLst>
                                </p:cTn>
                              </p:par>
                              <p:par>
                                <p:cTn id="25" presetID="12" presetClass="entr" presetSubtype="8" fill="hold" nodeType="withEffect">
                                  <p:stCondLst>
                                    <p:cond delay="0"/>
                                  </p:stCondLst>
                                  <p:childTnLst>
                                    <p:set>
                                      <p:cBhvr>
                                        <p:cTn id="26" dur="1" fill="hold">
                                          <p:stCondLst>
                                            <p:cond delay="0"/>
                                          </p:stCondLst>
                                        </p:cTn>
                                        <p:tgtEl>
                                          <p:spTgt spid="65"/>
                                        </p:tgtEl>
                                        <p:attrNameLst>
                                          <p:attrName>style.visibility</p:attrName>
                                        </p:attrNameLst>
                                      </p:cBhvr>
                                      <p:to>
                                        <p:strVal val="visible"/>
                                      </p:to>
                                    </p:set>
                                    <p:anim calcmode="lin" valueType="num">
                                      <p:cBhvr additive="base">
                                        <p:cTn id="27" dur="1500"/>
                                        <p:tgtEl>
                                          <p:spTgt spid="65"/>
                                        </p:tgtEl>
                                        <p:attrNameLst>
                                          <p:attrName>ppt_x</p:attrName>
                                        </p:attrNameLst>
                                      </p:cBhvr>
                                      <p:tavLst>
                                        <p:tav tm="0">
                                          <p:val>
                                            <p:strVal val="#ppt_x-#ppt_w*1.125000"/>
                                          </p:val>
                                        </p:tav>
                                        <p:tav tm="100000">
                                          <p:val>
                                            <p:strVal val="#ppt_x"/>
                                          </p:val>
                                        </p:tav>
                                      </p:tavLst>
                                    </p:anim>
                                    <p:animEffect transition="in" filter="wipe(right)">
                                      <p:cBhvr>
                                        <p:cTn id="28" dur="1500"/>
                                        <p:tgtEl>
                                          <p:spTgt spid="65"/>
                                        </p:tgtEl>
                                      </p:cBhvr>
                                    </p:animEffect>
                                  </p:childTnLst>
                                </p:cTn>
                              </p:par>
                              <p:par>
                                <p:cTn id="29" presetID="12" presetClass="entr" presetSubtype="2" fill="hold" nodeType="withEffect">
                                  <p:stCondLst>
                                    <p:cond delay="500"/>
                                  </p:stCondLst>
                                  <p:childTnLst>
                                    <p:set>
                                      <p:cBhvr>
                                        <p:cTn id="30" dur="1" fill="hold">
                                          <p:stCondLst>
                                            <p:cond delay="0"/>
                                          </p:stCondLst>
                                        </p:cTn>
                                        <p:tgtEl>
                                          <p:spTgt spid="127"/>
                                        </p:tgtEl>
                                        <p:attrNameLst>
                                          <p:attrName>style.visibility</p:attrName>
                                        </p:attrNameLst>
                                      </p:cBhvr>
                                      <p:to>
                                        <p:strVal val="visible"/>
                                      </p:to>
                                    </p:set>
                                    <p:anim calcmode="lin" valueType="num">
                                      <p:cBhvr additive="base">
                                        <p:cTn id="31" dur="1500"/>
                                        <p:tgtEl>
                                          <p:spTgt spid="127"/>
                                        </p:tgtEl>
                                        <p:attrNameLst>
                                          <p:attrName>ppt_x</p:attrName>
                                        </p:attrNameLst>
                                      </p:cBhvr>
                                      <p:tavLst>
                                        <p:tav tm="0">
                                          <p:val>
                                            <p:strVal val="#ppt_x+#ppt_w*1.125000"/>
                                          </p:val>
                                        </p:tav>
                                        <p:tav tm="100000">
                                          <p:val>
                                            <p:strVal val="#ppt_x"/>
                                          </p:val>
                                        </p:tav>
                                      </p:tavLst>
                                    </p:anim>
                                    <p:animEffect transition="in" filter="wipe(left)">
                                      <p:cBhvr>
                                        <p:cTn id="32" dur="1500"/>
                                        <p:tgtEl>
                                          <p:spTgt spid="127"/>
                                        </p:tgtEl>
                                      </p:cBhvr>
                                    </p:animEffect>
                                  </p:childTnLst>
                                </p:cTn>
                              </p:par>
                              <p:par>
                                <p:cTn id="33" presetID="23" presetClass="entr" presetSubtype="16"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1500" fill="hold"/>
                                        <p:tgtEl>
                                          <p:spTgt spid="15"/>
                                        </p:tgtEl>
                                        <p:attrNameLst>
                                          <p:attrName>ppt_w</p:attrName>
                                        </p:attrNameLst>
                                      </p:cBhvr>
                                      <p:tavLst>
                                        <p:tav tm="0">
                                          <p:val>
                                            <p:fltVal val="0"/>
                                          </p:val>
                                        </p:tav>
                                        <p:tav tm="100000">
                                          <p:val>
                                            <p:strVal val="#ppt_w"/>
                                          </p:val>
                                        </p:tav>
                                      </p:tavLst>
                                    </p:anim>
                                    <p:anim calcmode="lin" valueType="num">
                                      <p:cBhvr>
                                        <p:cTn id="36" dur="1500" fill="hold"/>
                                        <p:tgtEl>
                                          <p:spTgt spid="15"/>
                                        </p:tgtEl>
                                        <p:attrNameLst>
                                          <p:attrName>ppt_h</p:attrName>
                                        </p:attrNameLst>
                                      </p:cBhvr>
                                      <p:tavLst>
                                        <p:tav tm="0">
                                          <p:val>
                                            <p:fltVal val="0"/>
                                          </p:val>
                                        </p:tav>
                                        <p:tav tm="100000">
                                          <p:val>
                                            <p:strVal val="#ppt_h"/>
                                          </p:val>
                                        </p:tav>
                                      </p:tavLst>
                                    </p:anim>
                                  </p:childTnLst>
                                </p:cTn>
                              </p:par>
                              <p:par>
                                <p:cTn id="37" presetID="8" presetClass="emph" presetSubtype="0" fill="hold" grpId="1" nodeType="withEffect">
                                  <p:stCondLst>
                                    <p:cond delay="0"/>
                                  </p:stCondLst>
                                  <p:childTnLst>
                                    <p:animRot by="21600000">
                                      <p:cBhvr>
                                        <p:cTn id="38" dur="10000" fill="hold"/>
                                        <p:tgtEl>
                                          <p:spTgt spid="15"/>
                                        </p:tgtEl>
                                        <p:attrNameLst>
                                          <p:attrName>r</p:attrName>
                                        </p:attrNameLst>
                                      </p:cBhvr>
                                    </p:animRot>
                                  </p:childTnLst>
                                </p:cTn>
                              </p:par>
                              <p:par>
                                <p:cTn id="39" presetID="22" presetClass="entr" presetSubtype="1" fill="hold" nodeType="withEffect">
                                  <p:stCondLst>
                                    <p:cond delay="2000"/>
                                  </p:stCondLst>
                                  <p:childTnLst>
                                    <p:set>
                                      <p:cBhvr>
                                        <p:cTn id="40" dur="1" fill="hold">
                                          <p:stCondLst>
                                            <p:cond delay="0"/>
                                          </p:stCondLst>
                                        </p:cTn>
                                        <p:tgtEl>
                                          <p:spTgt spid="27"/>
                                        </p:tgtEl>
                                        <p:attrNameLst>
                                          <p:attrName>style.visibility</p:attrName>
                                        </p:attrNameLst>
                                      </p:cBhvr>
                                      <p:to>
                                        <p:strVal val="visible"/>
                                      </p:to>
                                    </p:set>
                                    <p:animEffect transition="in" filter="wipe(up)">
                                      <p:cBhvr>
                                        <p:cTn id="41" dur="1000"/>
                                        <p:tgtEl>
                                          <p:spTgt spid="27"/>
                                        </p:tgtEl>
                                      </p:cBhvr>
                                    </p:animEffect>
                                  </p:childTnLst>
                                </p:cTn>
                              </p:par>
                              <p:par>
                                <p:cTn id="42" presetID="22" presetClass="entr" presetSubtype="1" fill="hold" nodeType="withEffect">
                                  <p:stCondLst>
                                    <p:cond delay="2000"/>
                                  </p:stCondLst>
                                  <p:childTnLst>
                                    <p:set>
                                      <p:cBhvr>
                                        <p:cTn id="43" dur="1" fill="hold">
                                          <p:stCondLst>
                                            <p:cond delay="0"/>
                                          </p:stCondLst>
                                        </p:cTn>
                                        <p:tgtEl>
                                          <p:spTgt spid="30"/>
                                        </p:tgtEl>
                                        <p:attrNameLst>
                                          <p:attrName>style.visibility</p:attrName>
                                        </p:attrNameLst>
                                      </p:cBhvr>
                                      <p:to>
                                        <p:strVal val="visible"/>
                                      </p:to>
                                    </p:set>
                                    <p:animEffect transition="in" filter="wipe(up)">
                                      <p:cBhvr>
                                        <p:cTn id="44" dur="1500"/>
                                        <p:tgtEl>
                                          <p:spTgt spid="30"/>
                                        </p:tgtEl>
                                      </p:cBhvr>
                                    </p:animEffect>
                                  </p:childTnLst>
                                </p:cTn>
                              </p:par>
                              <p:par>
                                <p:cTn id="45" presetID="22" presetClass="entr" presetSubtype="1" fill="hold" grpId="0" nodeType="withEffect">
                                  <p:stCondLst>
                                    <p:cond delay="2000"/>
                                  </p:stCondLst>
                                  <p:childTnLst>
                                    <p:set>
                                      <p:cBhvr>
                                        <p:cTn id="46" dur="1" fill="hold">
                                          <p:stCondLst>
                                            <p:cond delay="0"/>
                                          </p:stCondLst>
                                        </p:cTn>
                                        <p:tgtEl>
                                          <p:spTgt spid="26"/>
                                        </p:tgtEl>
                                        <p:attrNameLst>
                                          <p:attrName>style.visibility</p:attrName>
                                        </p:attrNameLst>
                                      </p:cBhvr>
                                      <p:to>
                                        <p:strVal val="visible"/>
                                      </p:to>
                                    </p:set>
                                    <p:animEffect transition="in" filter="wipe(up)">
                                      <p:cBhvr>
                                        <p:cTn id="47" dur="1500"/>
                                        <p:tgtEl>
                                          <p:spTgt spid="26"/>
                                        </p:tgtEl>
                                      </p:cBhvr>
                                    </p:animEffect>
                                  </p:childTnLst>
                                </p:cTn>
                              </p:par>
                              <p:par>
                                <p:cTn id="48" presetID="22" presetClass="entr" presetSubtype="1" fill="hold" nodeType="withEffect">
                                  <p:stCondLst>
                                    <p:cond delay="2000"/>
                                  </p:stCondLst>
                                  <p:childTnLst>
                                    <p:set>
                                      <p:cBhvr>
                                        <p:cTn id="49" dur="1" fill="hold">
                                          <p:stCondLst>
                                            <p:cond delay="0"/>
                                          </p:stCondLst>
                                        </p:cTn>
                                        <p:tgtEl>
                                          <p:spTgt spid="35"/>
                                        </p:tgtEl>
                                        <p:attrNameLst>
                                          <p:attrName>style.visibility</p:attrName>
                                        </p:attrNameLst>
                                      </p:cBhvr>
                                      <p:to>
                                        <p:strVal val="visible"/>
                                      </p:to>
                                    </p:set>
                                    <p:animEffect transition="in" filter="wipe(up)">
                                      <p:cBhvr>
                                        <p:cTn id="50" dur="1500"/>
                                        <p:tgtEl>
                                          <p:spTgt spid="35"/>
                                        </p:tgtEl>
                                      </p:cBhvr>
                                    </p:animEffect>
                                  </p:childTnLst>
                                </p:cTn>
                              </p:par>
                              <p:par>
                                <p:cTn id="51" presetID="17" presetClass="entr" presetSubtype="4" fill="hold" nodeType="withEffect">
                                  <p:stCondLst>
                                    <p:cond delay="1000"/>
                                  </p:stCondLst>
                                  <p:childTnLst>
                                    <p:set>
                                      <p:cBhvr>
                                        <p:cTn id="52" dur="1" fill="hold">
                                          <p:stCondLst>
                                            <p:cond delay="0"/>
                                          </p:stCondLst>
                                        </p:cTn>
                                        <p:tgtEl>
                                          <p:spTgt spid="4"/>
                                        </p:tgtEl>
                                        <p:attrNameLst>
                                          <p:attrName>style.visibility</p:attrName>
                                        </p:attrNameLst>
                                      </p:cBhvr>
                                      <p:to>
                                        <p:strVal val="visible"/>
                                      </p:to>
                                    </p:set>
                                    <p:anim calcmode="lin" valueType="num">
                                      <p:cBhvr>
                                        <p:cTn id="53" dur="1500" fill="hold"/>
                                        <p:tgtEl>
                                          <p:spTgt spid="4"/>
                                        </p:tgtEl>
                                        <p:attrNameLst>
                                          <p:attrName>ppt_x</p:attrName>
                                        </p:attrNameLst>
                                      </p:cBhvr>
                                      <p:tavLst>
                                        <p:tav tm="0">
                                          <p:val>
                                            <p:strVal val="#ppt_x"/>
                                          </p:val>
                                        </p:tav>
                                        <p:tav tm="100000">
                                          <p:val>
                                            <p:strVal val="#ppt_x"/>
                                          </p:val>
                                        </p:tav>
                                      </p:tavLst>
                                    </p:anim>
                                    <p:anim calcmode="lin" valueType="num">
                                      <p:cBhvr>
                                        <p:cTn id="54" dur="1500" fill="hold"/>
                                        <p:tgtEl>
                                          <p:spTgt spid="4"/>
                                        </p:tgtEl>
                                        <p:attrNameLst>
                                          <p:attrName>ppt_y</p:attrName>
                                        </p:attrNameLst>
                                      </p:cBhvr>
                                      <p:tavLst>
                                        <p:tav tm="0">
                                          <p:val>
                                            <p:strVal val="#ppt_y+#ppt_h/2"/>
                                          </p:val>
                                        </p:tav>
                                        <p:tav tm="100000">
                                          <p:val>
                                            <p:strVal val="#ppt_y"/>
                                          </p:val>
                                        </p:tav>
                                      </p:tavLst>
                                    </p:anim>
                                    <p:anim calcmode="lin" valueType="num">
                                      <p:cBhvr>
                                        <p:cTn id="55" dur="1500" fill="hold"/>
                                        <p:tgtEl>
                                          <p:spTgt spid="4"/>
                                        </p:tgtEl>
                                        <p:attrNameLst>
                                          <p:attrName>ppt_w</p:attrName>
                                        </p:attrNameLst>
                                      </p:cBhvr>
                                      <p:tavLst>
                                        <p:tav tm="0">
                                          <p:val>
                                            <p:strVal val="#ppt_w"/>
                                          </p:val>
                                        </p:tav>
                                        <p:tav tm="100000">
                                          <p:val>
                                            <p:strVal val="#ppt_w"/>
                                          </p:val>
                                        </p:tav>
                                      </p:tavLst>
                                    </p:anim>
                                    <p:anim calcmode="lin" valueType="num">
                                      <p:cBhvr>
                                        <p:cTn id="56" dur="1500" fill="hold"/>
                                        <p:tgtEl>
                                          <p:spTgt spid="4"/>
                                        </p:tgtEl>
                                        <p:attrNameLst>
                                          <p:attrName>ppt_h</p:attrName>
                                        </p:attrNameLst>
                                      </p:cBhvr>
                                      <p:tavLst>
                                        <p:tav tm="0">
                                          <p:val>
                                            <p:fltVal val="0"/>
                                          </p:val>
                                        </p:tav>
                                        <p:tav tm="100000">
                                          <p:val>
                                            <p:strVal val="#ppt_h"/>
                                          </p:val>
                                        </p:tav>
                                      </p:tavLst>
                                    </p:anim>
                                  </p:childTnLst>
                                </p:cTn>
                              </p:par>
                              <p:par>
                                <p:cTn id="57" presetID="42" presetClass="entr" presetSubtype="0" fill="hold" nodeType="withEffect">
                                  <p:stCondLst>
                                    <p:cond delay="1000"/>
                                  </p:stCondLst>
                                  <p:childTnLst>
                                    <p:set>
                                      <p:cBhvr>
                                        <p:cTn id="58" dur="1" fill="hold">
                                          <p:stCondLst>
                                            <p:cond delay="0"/>
                                          </p:stCondLst>
                                        </p:cTn>
                                        <p:tgtEl>
                                          <p:spTgt spid="146"/>
                                        </p:tgtEl>
                                        <p:attrNameLst>
                                          <p:attrName>style.visibility</p:attrName>
                                        </p:attrNameLst>
                                      </p:cBhvr>
                                      <p:to>
                                        <p:strVal val="visible"/>
                                      </p:to>
                                    </p:set>
                                    <p:animEffect transition="in" filter="fade">
                                      <p:cBhvr>
                                        <p:cTn id="59" dur="1000"/>
                                        <p:tgtEl>
                                          <p:spTgt spid="146"/>
                                        </p:tgtEl>
                                      </p:cBhvr>
                                    </p:animEffect>
                                    <p:anim calcmode="lin" valueType="num">
                                      <p:cBhvr>
                                        <p:cTn id="60" dur="1000" fill="hold"/>
                                        <p:tgtEl>
                                          <p:spTgt spid="146"/>
                                        </p:tgtEl>
                                        <p:attrNameLst>
                                          <p:attrName>ppt_x</p:attrName>
                                        </p:attrNameLst>
                                      </p:cBhvr>
                                      <p:tavLst>
                                        <p:tav tm="0">
                                          <p:val>
                                            <p:strVal val="#ppt_x"/>
                                          </p:val>
                                        </p:tav>
                                        <p:tav tm="100000">
                                          <p:val>
                                            <p:strVal val="#ppt_x"/>
                                          </p:val>
                                        </p:tav>
                                      </p:tavLst>
                                    </p:anim>
                                    <p:anim calcmode="lin" valueType="num">
                                      <p:cBhvr>
                                        <p:cTn id="61" dur="1000" fill="hold"/>
                                        <p:tgtEl>
                                          <p:spTgt spid="146"/>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170"/>
                                        </p:tgtEl>
                                        <p:attrNameLst>
                                          <p:attrName>style.visibility</p:attrName>
                                        </p:attrNameLst>
                                      </p:cBhvr>
                                      <p:to>
                                        <p:strVal val="visible"/>
                                      </p:to>
                                    </p:set>
                                    <p:animEffect transition="in" filter="fade">
                                      <p:cBhvr>
                                        <p:cTn id="64" dur="1500"/>
                                        <p:tgtEl>
                                          <p:spTgt spid="170"/>
                                        </p:tgtEl>
                                      </p:cBhvr>
                                    </p:animEffect>
                                    <p:anim calcmode="lin" valueType="num">
                                      <p:cBhvr>
                                        <p:cTn id="65" dur="1500" fill="hold"/>
                                        <p:tgtEl>
                                          <p:spTgt spid="170"/>
                                        </p:tgtEl>
                                        <p:attrNameLst>
                                          <p:attrName>ppt_x</p:attrName>
                                        </p:attrNameLst>
                                      </p:cBhvr>
                                      <p:tavLst>
                                        <p:tav tm="0">
                                          <p:val>
                                            <p:strVal val="#ppt_x"/>
                                          </p:val>
                                        </p:tav>
                                        <p:tav tm="100000">
                                          <p:val>
                                            <p:strVal val="#ppt_x"/>
                                          </p:val>
                                        </p:tav>
                                      </p:tavLst>
                                    </p:anim>
                                    <p:anim calcmode="lin" valueType="num">
                                      <p:cBhvr>
                                        <p:cTn id="66" dur="1500" fill="hold"/>
                                        <p:tgtEl>
                                          <p:spTgt spid="170"/>
                                        </p:tgtEl>
                                        <p:attrNameLst>
                                          <p:attrName>ppt_y</p:attrName>
                                        </p:attrNameLst>
                                      </p:cBhvr>
                                      <p:tavLst>
                                        <p:tav tm="0">
                                          <p:val>
                                            <p:strVal val="#ppt_y-.1"/>
                                          </p:val>
                                        </p:tav>
                                        <p:tav tm="100000">
                                          <p:val>
                                            <p:strVal val="#ppt_y"/>
                                          </p:val>
                                        </p:tav>
                                      </p:tavLst>
                                    </p:anim>
                                  </p:childTnLst>
                                </p:cTn>
                              </p:par>
                              <p:par>
                                <p:cTn id="67" presetID="16" presetClass="entr" presetSubtype="42" fill="hold" grpId="0" nodeType="withEffect">
                                  <p:stCondLst>
                                    <p:cond delay="1500"/>
                                  </p:stCondLst>
                                  <p:childTnLst>
                                    <p:set>
                                      <p:cBhvr>
                                        <p:cTn id="68" dur="1" fill="hold">
                                          <p:stCondLst>
                                            <p:cond delay="0"/>
                                          </p:stCondLst>
                                        </p:cTn>
                                        <p:tgtEl>
                                          <p:spTgt spid="169"/>
                                        </p:tgtEl>
                                        <p:attrNameLst>
                                          <p:attrName>style.visibility</p:attrName>
                                        </p:attrNameLst>
                                      </p:cBhvr>
                                      <p:to>
                                        <p:strVal val="visible"/>
                                      </p:to>
                                    </p:set>
                                    <p:animEffect transition="in" filter="barn(outHorizontal)">
                                      <p:cBhvr>
                                        <p:cTn id="69" dur="15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animBg="1"/>
      <p:bldP spid="170" grpId="0" animBg="1"/>
      <p:bldP spid="3" grpId="0" animBg="1"/>
      <p:bldP spid="15" grpId="0" animBg="1"/>
      <p:bldP spid="15" grpId="1" animBg="1"/>
      <p:bldP spid="16" grpId="0" animBg="1"/>
      <p:bldP spid="16" grpId="1" animBg="1"/>
      <p:bldP spid="2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3A2F58-F187-D74D-101C-C879AF474C52}"/>
              </a:ext>
            </a:extLst>
          </p:cNvPr>
          <p:cNvSpPr txBox="1"/>
          <p:nvPr/>
        </p:nvSpPr>
        <p:spPr>
          <a:xfrm>
            <a:off x="1581150" y="609601"/>
            <a:ext cx="8639175" cy="369332"/>
          </a:xfrm>
          <a:prstGeom prst="rect">
            <a:avLst/>
          </a:prstGeom>
          <a:noFill/>
        </p:spPr>
        <p:txBody>
          <a:bodyPr wrap="square">
            <a:spAutoFit/>
          </a:bodyPr>
          <a:lstStyle/>
          <a:p>
            <a:pPr marL="0" indent="0">
              <a:buNone/>
            </a:pPr>
            <a:r>
              <a:rPr lang="en-US" sz="1800" b="1" dirty="0">
                <a:solidFill>
                  <a:srgbClr val="002060"/>
                </a:solidFill>
                <a:effectLst>
                  <a:outerShdw blurRad="38100" dist="38100" dir="2700000" algn="tl">
                    <a:srgbClr val="000000">
                      <a:alpha val="43137"/>
                    </a:srgbClr>
                  </a:outerShdw>
                </a:effectLst>
              </a:rPr>
              <a:t>Regional Operations Model Agenda </a:t>
            </a:r>
            <a:r>
              <a:rPr lang="en-US" sz="1800" b="1" dirty="0">
                <a:solidFill>
                  <a:srgbClr val="FF0000"/>
                </a:solidFill>
                <a:effectLst>
                  <a:outerShdw blurRad="38100" dist="38100" dir="2700000" algn="tl">
                    <a:srgbClr val="000000">
                      <a:alpha val="43137"/>
                    </a:srgbClr>
                  </a:outerShdw>
                </a:effectLst>
              </a:rPr>
              <a:t>(ROMA) </a:t>
            </a:r>
            <a:r>
              <a:rPr lang="en-US" sz="1800" b="1" dirty="0">
                <a:solidFill>
                  <a:srgbClr val="002060"/>
                </a:solidFill>
                <a:effectLst>
                  <a:outerShdw blurRad="38100" dist="38100" dir="2700000" algn="tl">
                    <a:srgbClr val="000000">
                      <a:alpha val="43137"/>
                    </a:srgbClr>
                  </a:outerShdw>
                </a:effectLst>
              </a:rPr>
              <a:t>2024 Plan</a:t>
            </a:r>
          </a:p>
        </p:txBody>
      </p:sp>
      <p:sp>
        <p:nvSpPr>
          <p:cNvPr id="7" name="TextBox 6">
            <a:extLst>
              <a:ext uri="{FF2B5EF4-FFF2-40B4-BE49-F238E27FC236}">
                <a16:creationId xmlns:a16="http://schemas.microsoft.com/office/drawing/2014/main" id="{C52C9EA0-B42C-18D1-8521-EF76BAC85031}"/>
              </a:ext>
            </a:extLst>
          </p:cNvPr>
          <p:cNvSpPr txBox="1"/>
          <p:nvPr/>
        </p:nvSpPr>
        <p:spPr>
          <a:xfrm>
            <a:off x="390525" y="1064658"/>
            <a:ext cx="10591800" cy="4524315"/>
          </a:xfrm>
          <a:prstGeom prst="rect">
            <a:avLst/>
          </a:prstGeom>
          <a:noFill/>
        </p:spPr>
        <p:txBody>
          <a:bodyPr wrap="square">
            <a:spAutoFit/>
          </a:bodyPr>
          <a:lstStyle/>
          <a:p>
            <a:pPr algn="just"/>
            <a:r>
              <a:rPr lang="en-US" sz="1800" kern="0" spc="20" dirty="0">
                <a:latin typeface="Avenir Next LT Pro" panose="020B0504020202020204" pitchFamily="34" charset="0"/>
              </a:rPr>
              <a:t>Corporate Services Department is pleased to present this </a:t>
            </a:r>
            <a:r>
              <a:rPr lang="en-US" sz="1800" b="1" kern="0" spc="20" dirty="0">
                <a:latin typeface="Avenir Next LT Pro" panose="020B0504020202020204" pitchFamily="34" charset="0"/>
              </a:rPr>
              <a:t>ROMA 2024 Plan</a:t>
            </a:r>
            <a:r>
              <a:rPr lang="en-US" sz="1800" kern="0" spc="20" dirty="0">
                <a:latin typeface="Avenir Next LT Pro" panose="020B0504020202020204" pitchFamily="34" charset="0"/>
              </a:rPr>
              <a:t>, outlining our vision, mission, values, ethos, GP, and focus areas, for the year 2024. As we navigate an ever-evolving business landscape, this agenda serves as a roadmap to guide the regional operations in delivering the organization’s objectives and KPIs for balanced growth and long-term success. </a:t>
            </a:r>
          </a:p>
          <a:p>
            <a:pPr algn="just"/>
            <a:endParaRPr lang="en-US" sz="1800" kern="0" spc="20" dirty="0">
              <a:latin typeface="Avenir Next LT Pro" panose="020B0504020202020204" pitchFamily="34" charset="0"/>
            </a:endParaRPr>
          </a:p>
          <a:p>
            <a:pPr algn="just"/>
            <a:r>
              <a:rPr lang="en-US" sz="1800" dirty="0">
                <a:solidFill>
                  <a:srgbClr val="000000"/>
                </a:solidFill>
                <a:latin typeface="Avenir Next LT Pro" panose="020B0504020202020204" pitchFamily="34" charset="0"/>
              </a:rPr>
              <a:t>The ROMA 2024 seeks to build on the successes gained and the knowledge garnered in the past few years which has allowed for baselines to be established for several of our operational activities. </a:t>
            </a:r>
          </a:p>
          <a:p>
            <a:pPr algn="just"/>
            <a:endParaRPr lang="en-US" sz="1800" dirty="0">
              <a:solidFill>
                <a:srgbClr val="000000"/>
              </a:solidFill>
              <a:latin typeface="Avenir Next LT Pro" panose="020B0504020202020204" pitchFamily="34" charset="0"/>
            </a:endParaRPr>
          </a:p>
          <a:p>
            <a:pPr algn="just"/>
            <a:r>
              <a:rPr lang="en-US" sz="1800" dirty="0">
                <a:solidFill>
                  <a:srgbClr val="000000"/>
                </a:solidFill>
                <a:latin typeface="Avenir Next LT Pro" panose="020B0504020202020204" pitchFamily="34" charset="0"/>
              </a:rPr>
              <a:t>These baselines have allowed the Management Team to identify and acknowledge operational weaknesses and determine how best to treat and actualize opportunities where possible. In the last few years, we have sought to rework the operations as a means of delivering both the top line and bottom line of FiberOne and will now seek to compliment this push with greater focus on  its </a:t>
            </a:r>
            <a:r>
              <a:rPr lang="en-US" sz="1800" b="1" dirty="0">
                <a:solidFill>
                  <a:srgbClr val="000000"/>
                </a:solidFill>
                <a:latin typeface="Avenir Next LT Pro" panose="020B0504020202020204" pitchFamily="34" charset="0"/>
              </a:rPr>
              <a:t>PEOPLE, PROCESS </a:t>
            </a:r>
            <a:r>
              <a:rPr lang="en-US" sz="1800" dirty="0">
                <a:solidFill>
                  <a:srgbClr val="000000"/>
                </a:solidFill>
                <a:latin typeface="Avenir Next LT Pro" panose="020B0504020202020204" pitchFamily="34" charset="0"/>
              </a:rPr>
              <a:t>(internal operating procedures and practices) and </a:t>
            </a:r>
            <a:r>
              <a:rPr lang="en-US" sz="1800" b="1" dirty="0">
                <a:solidFill>
                  <a:srgbClr val="000000"/>
                </a:solidFill>
                <a:latin typeface="Avenir Next LT Pro" panose="020B0504020202020204" pitchFamily="34" charset="0"/>
              </a:rPr>
              <a:t>PERFORMANCE</a:t>
            </a:r>
            <a:r>
              <a:rPr lang="en-US" sz="1800" dirty="0">
                <a:solidFill>
                  <a:srgbClr val="000000"/>
                </a:solidFill>
                <a:latin typeface="Avenir Next LT Pro" panose="020B0504020202020204" pitchFamily="34" charset="0"/>
              </a:rPr>
              <a:t> enabling greater resilience to change, agile workforce, high performance culture, process efficiency, motivated employees and  a balanced growth (i.e., growth that is profitable, sustainable, and capital efficient).</a:t>
            </a:r>
          </a:p>
        </p:txBody>
      </p:sp>
    </p:spTree>
    <p:extLst>
      <p:ext uri="{BB962C8B-B14F-4D97-AF65-F5344CB8AC3E}">
        <p14:creationId xmlns:p14="http://schemas.microsoft.com/office/powerpoint/2010/main" val="2930189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4A51079D-903A-2A19-B72C-DDA5FD6E9DC7}"/>
              </a:ext>
            </a:extLst>
          </p:cNvPr>
          <p:cNvGraphicFramePr/>
          <p:nvPr/>
        </p:nvGraphicFramePr>
        <p:xfrm>
          <a:off x="335545" y="839982"/>
          <a:ext cx="11154613"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a:extLst>
              <a:ext uri="{FF2B5EF4-FFF2-40B4-BE49-F238E27FC236}">
                <a16:creationId xmlns:a16="http://schemas.microsoft.com/office/drawing/2014/main" id="{F27648E1-2BB4-4FDB-4105-F6CD6BF8E8F8}"/>
              </a:ext>
            </a:extLst>
          </p:cNvPr>
          <p:cNvSpPr>
            <a:spLocks noGrp="1"/>
          </p:cNvSpPr>
          <p:nvPr>
            <p:ph type="title"/>
          </p:nvPr>
        </p:nvSpPr>
        <p:spPr>
          <a:xfrm>
            <a:off x="3152274" y="1020466"/>
            <a:ext cx="6424863" cy="501149"/>
          </a:xfrm>
        </p:spPr>
        <p:txBody>
          <a:bodyPr>
            <a:noAutofit/>
          </a:bodyPr>
          <a:lstStyle/>
          <a:p>
            <a:pPr algn="ctr"/>
            <a:r>
              <a:rPr lang="en-US" sz="2800" b="1" dirty="0">
                <a:effectLst>
                  <a:outerShdw blurRad="38100" dist="38100" dir="2700000" algn="tl">
                    <a:srgbClr val="000000">
                      <a:alpha val="43137"/>
                    </a:srgbClr>
                  </a:outerShdw>
                </a:effectLst>
                <a:latin typeface="Avenir Next LT Pro" panose="020B0504020202020204" pitchFamily="34" charset="0"/>
              </a:rPr>
              <a:t>Regional Org. Structure  </a:t>
            </a:r>
          </a:p>
        </p:txBody>
      </p:sp>
    </p:spTree>
    <p:extLst>
      <p:ext uri="{BB962C8B-B14F-4D97-AF65-F5344CB8AC3E}">
        <p14:creationId xmlns:p14="http://schemas.microsoft.com/office/powerpoint/2010/main" val="1516920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5">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11" descr="Solo journey">
            <a:extLst>
              <a:ext uri="{FF2B5EF4-FFF2-40B4-BE49-F238E27FC236}">
                <a16:creationId xmlns:a16="http://schemas.microsoft.com/office/drawing/2014/main" id="{CE28C9BC-136A-60DD-B549-A0CA97B9F0C3}"/>
              </a:ext>
            </a:extLst>
          </p:cNvPr>
          <p:cNvPicPr>
            <a:picLocks noChangeAspect="1"/>
          </p:cNvPicPr>
          <p:nvPr/>
        </p:nvPicPr>
        <p:blipFill rotWithShape="1">
          <a:blip r:embed="rId2"/>
          <a:srcRect t="14293" b="10707"/>
          <a:stretch/>
        </p:blipFill>
        <p:spPr>
          <a:xfrm>
            <a:off x="-3047" y="10"/>
            <a:ext cx="12191999" cy="6857990"/>
          </a:xfrm>
          <a:prstGeom prst="rect">
            <a:avLst/>
          </a:prstGeom>
        </p:spPr>
      </p:pic>
      <p:sp>
        <p:nvSpPr>
          <p:cNvPr id="22" name="Rectangle 17">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E6D01BF0-99D3-1F3C-058F-D1EB1ED67CBF}"/>
              </a:ext>
            </a:extLst>
          </p:cNvPr>
          <p:cNvSpPr>
            <a:spLocks noGrp="1"/>
          </p:cNvSpPr>
          <p:nvPr>
            <p:ph type="title"/>
          </p:nvPr>
        </p:nvSpPr>
        <p:spPr>
          <a:xfrm>
            <a:off x="2051436" y="1717482"/>
            <a:ext cx="7816133" cy="866310"/>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dirty="0">
                <a:solidFill>
                  <a:srgbClr val="FFFFFF"/>
                </a:solidFill>
              </a:rPr>
              <a:t>Ice-Breaker</a:t>
            </a:r>
          </a:p>
        </p:txBody>
      </p:sp>
      <p:sp>
        <p:nvSpPr>
          <p:cNvPr id="10" name="Content Placeholder 9">
            <a:extLst>
              <a:ext uri="{FF2B5EF4-FFF2-40B4-BE49-F238E27FC236}">
                <a16:creationId xmlns:a16="http://schemas.microsoft.com/office/drawing/2014/main" id="{AD81FA0E-820C-C09D-7F1F-D75A59E28E12}"/>
              </a:ext>
            </a:extLst>
          </p:cNvPr>
          <p:cNvSpPr>
            <a:spLocks noGrp="1"/>
          </p:cNvSpPr>
          <p:nvPr>
            <p:ph idx="1"/>
          </p:nvPr>
        </p:nvSpPr>
        <p:spPr>
          <a:xfrm>
            <a:off x="2433099" y="4072044"/>
            <a:ext cx="7331103" cy="484054"/>
          </a:xfrm>
          <a:effectLst>
            <a:outerShdw blurRad="50800" dist="38100" dir="2700000" algn="tl" rotWithShape="0">
              <a:prstClr val="black">
                <a:alpha val="40000"/>
              </a:prstClr>
            </a:outerShdw>
          </a:effectLst>
        </p:spPr>
        <p:txBody>
          <a:bodyPr vert="horz" lIns="91440" tIns="45720" rIns="91440" bIns="45720" rtlCol="0">
            <a:normAutofit/>
          </a:bodyPr>
          <a:lstStyle/>
          <a:p>
            <a:pPr marL="0" indent="0" algn="ctr">
              <a:buNone/>
            </a:pPr>
            <a:r>
              <a:rPr lang="en-US" sz="2400" b="1" dirty="0">
                <a:solidFill>
                  <a:srgbClr val="FFFFFF"/>
                </a:solidFill>
              </a:rPr>
              <a:t>What is your impression of the word BLACK?</a:t>
            </a:r>
          </a:p>
          <a:p>
            <a:pPr marL="0" indent="0" algn="ctr">
              <a:buNone/>
            </a:pPr>
            <a:endParaRPr lang="en-US" sz="2400" dirty="0">
              <a:solidFill>
                <a:srgbClr val="FFFFFF"/>
              </a:solidFill>
            </a:endParaRPr>
          </a:p>
        </p:txBody>
      </p:sp>
    </p:spTree>
    <p:extLst>
      <p:ext uri="{BB962C8B-B14F-4D97-AF65-F5344CB8AC3E}">
        <p14:creationId xmlns:p14="http://schemas.microsoft.com/office/powerpoint/2010/main" val="1432368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CDD8E39-EA14-4679-9655-1BFF5A7B63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07D878D-D88D-D8E3-2DB0-4804D21EA42F}"/>
              </a:ext>
            </a:extLst>
          </p:cNvPr>
          <p:cNvPicPr>
            <a:picLocks noChangeAspect="1"/>
          </p:cNvPicPr>
          <p:nvPr/>
        </p:nvPicPr>
        <p:blipFill rotWithShape="1">
          <a:blip r:embed="rId2"/>
          <a:srcRect l="6024" r="1086" b="-1"/>
          <a:stretch/>
        </p:blipFill>
        <p:spPr>
          <a:xfrm>
            <a:off x="20" y="10"/>
            <a:ext cx="12191980" cy="6857990"/>
          </a:xfrm>
          <a:custGeom>
            <a:avLst/>
            <a:gdLst/>
            <a:ahLst/>
            <a:cxnLst/>
            <a:rect l="l" t="t" r="r" b="b"/>
            <a:pathLst>
              <a:path w="12192000" h="6858000">
                <a:moveTo>
                  <a:pt x="0" y="0"/>
                </a:moveTo>
                <a:lnTo>
                  <a:pt x="12192000" y="0"/>
                </a:lnTo>
                <a:lnTo>
                  <a:pt x="12192000" y="6858000"/>
                </a:lnTo>
                <a:lnTo>
                  <a:pt x="11560655" y="6858000"/>
                </a:lnTo>
                <a:lnTo>
                  <a:pt x="11572884" y="6759738"/>
                </a:lnTo>
                <a:cubicBezTo>
                  <a:pt x="11663744" y="6693104"/>
                  <a:pt x="11749315" y="6619456"/>
                  <a:pt x="11812292" y="6532282"/>
                </a:cubicBezTo>
                <a:cubicBezTo>
                  <a:pt x="11851232" y="6478675"/>
                  <a:pt x="11886807" y="6425068"/>
                  <a:pt x="11956995" y="6386992"/>
                </a:cubicBezTo>
                <a:cubicBezTo>
                  <a:pt x="11918054" y="6334888"/>
                  <a:pt x="11851232" y="6322863"/>
                  <a:pt x="11801234" y="6284788"/>
                </a:cubicBezTo>
                <a:cubicBezTo>
                  <a:pt x="11797390" y="6253224"/>
                  <a:pt x="11876711" y="6262743"/>
                  <a:pt x="11856520" y="6193604"/>
                </a:cubicBezTo>
                <a:cubicBezTo>
                  <a:pt x="11829119" y="6101419"/>
                  <a:pt x="11858923" y="5996209"/>
                  <a:pt x="11722875" y="5956630"/>
                </a:cubicBezTo>
                <a:cubicBezTo>
                  <a:pt x="11686819" y="5866950"/>
                  <a:pt x="11676724" y="5723664"/>
                  <a:pt x="11763258" y="5635988"/>
                </a:cubicBezTo>
                <a:cubicBezTo>
                  <a:pt x="11892094" y="5505226"/>
                  <a:pt x="11871424" y="5422059"/>
                  <a:pt x="11706050" y="5351418"/>
                </a:cubicBezTo>
                <a:cubicBezTo>
                  <a:pt x="11684896" y="5342400"/>
                  <a:pt x="11707491" y="4786287"/>
                  <a:pt x="11697876" y="4763241"/>
                </a:cubicBezTo>
                <a:cubicBezTo>
                  <a:pt x="11713260" y="4731677"/>
                  <a:pt x="11749315" y="4739192"/>
                  <a:pt x="11776236" y="4730675"/>
                </a:cubicBezTo>
                <a:cubicBezTo>
                  <a:pt x="11894018" y="4694603"/>
                  <a:pt x="11897864" y="4694603"/>
                  <a:pt x="11868540" y="4584884"/>
                </a:cubicBezTo>
                <a:cubicBezTo>
                  <a:pt x="11859884" y="4551817"/>
                  <a:pt x="11880076" y="4538289"/>
                  <a:pt x="11898825" y="4517749"/>
                </a:cubicBezTo>
                <a:cubicBezTo>
                  <a:pt x="11969013" y="4441095"/>
                  <a:pt x="11969494" y="4440094"/>
                  <a:pt x="11897864" y="4375464"/>
                </a:cubicBezTo>
                <a:cubicBezTo>
                  <a:pt x="11877192" y="4356928"/>
                  <a:pt x="11863252" y="4336887"/>
                  <a:pt x="11854116" y="4311838"/>
                </a:cubicBezTo>
                <a:cubicBezTo>
                  <a:pt x="11837290" y="4266245"/>
                  <a:pt x="11837771" y="4228169"/>
                  <a:pt x="11901709" y="4203620"/>
                </a:cubicBezTo>
                <a:cubicBezTo>
                  <a:pt x="11946418" y="4186086"/>
                  <a:pt x="11971897" y="4166044"/>
                  <a:pt x="11974782" y="4114442"/>
                </a:cubicBezTo>
                <a:cubicBezTo>
                  <a:pt x="11976706" y="4071355"/>
                  <a:pt x="11981993" y="4043299"/>
                  <a:pt x="11932476" y="4024762"/>
                </a:cubicBezTo>
                <a:cubicBezTo>
                  <a:pt x="11892576" y="4009732"/>
                  <a:pt x="11881038" y="3977668"/>
                  <a:pt x="11885365" y="3939592"/>
                </a:cubicBezTo>
                <a:cubicBezTo>
                  <a:pt x="11895460" y="3846405"/>
                  <a:pt x="11841137" y="3791796"/>
                  <a:pt x="11751719" y="3749211"/>
                </a:cubicBezTo>
                <a:cubicBezTo>
                  <a:pt x="11666628" y="3708629"/>
                  <a:pt x="11592115" y="3654019"/>
                  <a:pt x="11513754" y="3604420"/>
                </a:cubicBezTo>
                <a:cubicBezTo>
                  <a:pt x="11426740" y="3549310"/>
                  <a:pt x="11325786" y="3516243"/>
                  <a:pt x="11220504" y="3488188"/>
                </a:cubicBezTo>
                <a:cubicBezTo>
                  <a:pt x="11239734" y="3448108"/>
                  <a:pt x="11306076" y="3470653"/>
                  <a:pt x="11312805" y="3414541"/>
                </a:cubicBezTo>
                <a:cubicBezTo>
                  <a:pt x="11148394" y="3366945"/>
                  <a:pt x="10991193" y="3295301"/>
                  <a:pt x="10805146" y="3277767"/>
                </a:cubicBezTo>
                <a:cubicBezTo>
                  <a:pt x="10955618" y="3286784"/>
                  <a:pt x="11092147" y="3222154"/>
                  <a:pt x="11234926" y="3203117"/>
                </a:cubicBezTo>
                <a:cubicBezTo>
                  <a:pt x="11248386" y="3171554"/>
                  <a:pt x="11217140" y="3179569"/>
                  <a:pt x="11204640" y="3174060"/>
                </a:cubicBezTo>
                <a:cubicBezTo>
                  <a:pt x="11192140" y="3168047"/>
                  <a:pt x="11176757" y="3166042"/>
                  <a:pt x="11174834" y="3143498"/>
                </a:cubicBezTo>
                <a:cubicBezTo>
                  <a:pt x="11243580" y="3110932"/>
                  <a:pt x="11329632" y="3132475"/>
                  <a:pt x="11400780" y="3099410"/>
                </a:cubicBezTo>
                <a:cubicBezTo>
                  <a:pt x="11384916" y="3051314"/>
                  <a:pt x="11323382" y="3080371"/>
                  <a:pt x="11297902" y="3041793"/>
                </a:cubicBezTo>
                <a:cubicBezTo>
                  <a:pt x="11364246" y="3034780"/>
                  <a:pt x="11425779" y="3031774"/>
                  <a:pt x="11485870" y="3021253"/>
                </a:cubicBezTo>
                <a:cubicBezTo>
                  <a:pt x="11532984" y="3013236"/>
                  <a:pt x="11545964" y="2972154"/>
                  <a:pt x="11513754" y="2944098"/>
                </a:cubicBezTo>
                <a:cubicBezTo>
                  <a:pt x="11484909" y="2919049"/>
                  <a:pt x="11442604" y="2917044"/>
                  <a:pt x="11405107" y="2906523"/>
                </a:cubicBezTo>
                <a:cubicBezTo>
                  <a:pt x="11137817" y="2833377"/>
                  <a:pt x="10857066" y="2809829"/>
                  <a:pt x="10572950" y="2803317"/>
                </a:cubicBezTo>
                <a:cubicBezTo>
                  <a:pt x="10117210" y="2792795"/>
                  <a:pt x="9660028" y="2793297"/>
                  <a:pt x="9205250" y="2778767"/>
                </a:cubicBezTo>
                <a:cubicBezTo>
                  <a:pt x="8996489" y="2772379"/>
                  <a:pt x="8788540" y="2761765"/>
                  <a:pt x="8579578" y="2759181"/>
                </a:cubicBezTo>
                <a:cubicBezTo>
                  <a:pt x="8509922" y="2758320"/>
                  <a:pt x="8440155" y="2758352"/>
                  <a:pt x="8370208" y="2759730"/>
                </a:cubicBezTo>
                <a:cubicBezTo>
                  <a:pt x="8070708" y="2765742"/>
                  <a:pt x="7771690" y="2764238"/>
                  <a:pt x="7470748" y="2819849"/>
                </a:cubicBezTo>
                <a:cubicBezTo>
                  <a:pt x="7316911" y="2848407"/>
                  <a:pt x="7156825" y="2838887"/>
                  <a:pt x="7001547" y="2861432"/>
                </a:cubicBezTo>
                <a:cubicBezTo>
                  <a:pt x="6765024" y="2896002"/>
                  <a:pt x="6528501" y="2936583"/>
                  <a:pt x="6295343" y="2988688"/>
                </a:cubicBezTo>
                <a:cubicBezTo>
                  <a:pt x="6222271" y="3005220"/>
                  <a:pt x="6131892" y="3015241"/>
                  <a:pt x="6075166" y="3078367"/>
                </a:cubicBezTo>
                <a:cubicBezTo>
                  <a:pt x="5985266" y="3038288"/>
                  <a:pt x="5929502" y="3113938"/>
                  <a:pt x="5859314" y="3139490"/>
                </a:cubicBezTo>
                <a:cubicBezTo>
                  <a:pt x="5831912" y="3149510"/>
                  <a:pt x="5795857" y="3163538"/>
                  <a:pt x="5800183" y="3195101"/>
                </a:cubicBezTo>
                <a:cubicBezTo>
                  <a:pt x="5804030" y="3234680"/>
                  <a:pt x="5844410" y="3260231"/>
                  <a:pt x="5882870" y="3252215"/>
                </a:cubicBezTo>
                <a:cubicBezTo>
                  <a:pt x="6002574" y="3227164"/>
                  <a:pt x="6109777" y="3283277"/>
                  <a:pt x="6232848" y="3274760"/>
                </a:cubicBezTo>
                <a:cubicBezTo>
                  <a:pt x="6125643" y="3298808"/>
                  <a:pt x="6018918" y="3323358"/>
                  <a:pt x="5911715" y="3347407"/>
                </a:cubicBezTo>
                <a:cubicBezTo>
                  <a:pt x="6070839" y="3366444"/>
                  <a:pt x="6227559" y="3332376"/>
                  <a:pt x="6384279" y="3312836"/>
                </a:cubicBezTo>
                <a:cubicBezTo>
                  <a:pt x="6434757" y="3306824"/>
                  <a:pt x="6513117" y="3260732"/>
                  <a:pt x="6526097" y="3325362"/>
                </a:cubicBezTo>
                <a:cubicBezTo>
                  <a:pt x="6534750" y="3368448"/>
                  <a:pt x="6450622" y="3371454"/>
                  <a:pt x="6403028" y="3383478"/>
                </a:cubicBezTo>
                <a:cubicBezTo>
                  <a:pt x="6192945" y="3435081"/>
                  <a:pt x="5979497" y="3465141"/>
                  <a:pt x="5767013" y="3500713"/>
                </a:cubicBezTo>
                <a:cubicBezTo>
                  <a:pt x="5746822" y="3504220"/>
                  <a:pt x="5720381" y="3501214"/>
                  <a:pt x="5706920" y="3511233"/>
                </a:cubicBezTo>
                <a:cubicBezTo>
                  <a:pt x="5598272" y="3591895"/>
                  <a:pt x="5460782" y="3618449"/>
                  <a:pt x="5310793" y="3677066"/>
                </a:cubicBezTo>
                <a:cubicBezTo>
                  <a:pt x="5405498" y="3704622"/>
                  <a:pt x="5469435" y="3648007"/>
                  <a:pt x="5548276" y="3660533"/>
                </a:cubicBezTo>
                <a:cubicBezTo>
                  <a:pt x="5467993" y="3721154"/>
                  <a:pt x="5374730" y="3732677"/>
                  <a:pt x="5293005" y="3765743"/>
                </a:cubicBezTo>
                <a:cubicBezTo>
                  <a:pt x="5234355" y="3789291"/>
                  <a:pt x="5016580" y="3862938"/>
                  <a:pt x="4983410" y="3883981"/>
                </a:cubicBezTo>
                <a:cubicBezTo>
                  <a:pt x="4883416" y="3949110"/>
                  <a:pt x="4756501" y="3979672"/>
                  <a:pt x="4674775" y="4068850"/>
                </a:cubicBezTo>
                <a:cubicBezTo>
                  <a:pt x="4617087" y="4131477"/>
                  <a:pt x="4520939" y="4119952"/>
                  <a:pt x="4453155" y="4163539"/>
                </a:cubicBezTo>
                <a:cubicBezTo>
                  <a:pt x="4429119" y="4204622"/>
                  <a:pt x="4475751" y="4215143"/>
                  <a:pt x="4492095" y="4237188"/>
                </a:cubicBezTo>
                <a:cubicBezTo>
                  <a:pt x="4513728" y="4266746"/>
                  <a:pt x="4475269" y="4283280"/>
                  <a:pt x="4464213" y="4318851"/>
                </a:cubicBezTo>
                <a:cubicBezTo>
                  <a:pt x="4591608" y="4278771"/>
                  <a:pt x="4713234" y="4255223"/>
                  <a:pt x="4857456" y="4241696"/>
                </a:cubicBezTo>
                <a:cubicBezTo>
                  <a:pt x="4809862" y="4299311"/>
                  <a:pt x="4752174" y="4274261"/>
                  <a:pt x="4713234" y="4295303"/>
                </a:cubicBezTo>
                <a:cubicBezTo>
                  <a:pt x="4687756" y="4308830"/>
                  <a:pt x="4648816" y="4314843"/>
                  <a:pt x="4656026" y="4348410"/>
                </a:cubicBezTo>
                <a:cubicBezTo>
                  <a:pt x="4661795" y="4374963"/>
                  <a:pt x="4694486" y="4371456"/>
                  <a:pt x="4718523" y="4368951"/>
                </a:cubicBezTo>
                <a:cubicBezTo>
                  <a:pt x="4810825" y="4359433"/>
                  <a:pt x="4900722" y="4356425"/>
                  <a:pt x="4989178" y="4420054"/>
                </a:cubicBezTo>
                <a:cubicBezTo>
                  <a:pt x="4764193" y="4512739"/>
                  <a:pt x="4505557" y="4473661"/>
                  <a:pt x="4304127" y="4609933"/>
                </a:cubicBezTo>
                <a:cubicBezTo>
                  <a:pt x="4332491" y="4652018"/>
                  <a:pt x="4372871" y="4629473"/>
                  <a:pt x="4402677" y="4624463"/>
                </a:cubicBezTo>
                <a:cubicBezTo>
                  <a:pt x="4598338" y="4590394"/>
                  <a:pt x="5297331" y="4651016"/>
                  <a:pt x="5398287" y="4608430"/>
                </a:cubicBezTo>
                <a:cubicBezTo>
                  <a:pt x="5460301" y="4582379"/>
                  <a:pt x="5525682" y="4569853"/>
                  <a:pt x="5592504" y="4585886"/>
                </a:cubicBezTo>
                <a:cubicBezTo>
                  <a:pt x="5656923" y="4601416"/>
                  <a:pt x="5640578" y="4819353"/>
                  <a:pt x="5411266" y="4964142"/>
                </a:cubicBezTo>
                <a:cubicBezTo>
                  <a:pt x="5378575" y="4984684"/>
                  <a:pt x="5524721" y="5014244"/>
                  <a:pt x="5480493" y="5031277"/>
                </a:cubicBezTo>
                <a:cubicBezTo>
                  <a:pt x="5445880" y="5044804"/>
                  <a:pt x="5276179" y="5037289"/>
                  <a:pt x="5233393" y="5047810"/>
                </a:cubicBezTo>
                <a:cubicBezTo>
                  <a:pt x="5216567" y="5052318"/>
                  <a:pt x="4701216" y="5221157"/>
                  <a:pt x="4750251" y="5256728"/>
                </a:cubicBezTo>
                <a:cubicBezTo>
                  <a:pt x="4896877" y="5363441"/>
                  <a:pt x="5388190" y="5558833"/>
                  <a:pt x="4508440" y="5624965"/>
                </a:cubicBezTo>
                <a:cubicBezTo>
                  <a:pt x="4536323" y="5663542"/>
                  <a:pt x="4613241" y="5638994"/>
                  <a:pt x="4602665" y="5706629"/>
                </a:cubicBezTo>
                <a:cubicBezTo>
                  <a:pt x="4485845" y="5743202"/>
                  <a:pt x="4350758" y="5741198"/>
                  <a:pt x="4215189" y="5797811"/>
                </a:cubicBezTo>
                <a:cubicBezTo>
                  <a:pt x="4276245" y="5838893"/>
                  <a:pt x="4346432" y="5813844"/>
                  <a:pt x="4407966" y="5826870"/>
                </a:cubicBezTo>
                <a:cubicBezTo>
                  <a:pt x="4373353" y="5878473"/>
                  <a:pt x="4313741" y="5870457"/>
                  <a:pt x="4265186" y="5881478"/>
                </a:cubicBezTo>
                <a:cubicBezTo>
                  <a:pt x="4220479" y="5892001"/>
                  <a:pt x="4125774" y="5981680"/>
                  <a:pt x="4145964" y="5977170"/>
                </a:cubicBezTo>
                <a:cubicBezTo>
                  <a:pt x="4332971" y="5937091"/>
                  <a:pt x="4522862" y="5948113"/>
                  <a:pt x="4710350" y="5909035"/>
                </a:cubicBezTo>
                <a:cubicBezTo>
                  <a:pt x="4772366" y="5896009"/>
                  <a:pt x="4842554" y="5870958"/>
                  <a:pt x="4870916" y="5949616"/>
                </a:cubicBezTo>
                <a:cubicBezTo>
                  <a:pt x="4879571" y="5972663"/>
                  <a:pt x="4873320" y="5980177"/>
                  <a:pt x="4960333" y="5949115"/>
                </a:cubicBezTo>
                <a:cubicBezTo>
                  <a:pt x="4994466" y="5937091"/>
                  <a:pt x="5039656" y="5924065"/>
                  <a:pt x="5073788" y="5953623"/>
                </a:cubicBezTo>
                <a:cubicBezTo>
                  <a:pt x="5052154" y="5990698"/>
                  <a:pt x="5010331" y="5979675"/>
                  <a:pt x="4979084" y="5990197"/>
                </a:cubicBezTo>
                <a:cubicBezTo>
                  <a:pt x="4896397" y="6017250"/>
                  <a:pt x="5180513" y="6120457"/>
                  <a:pt x="5100228" y="6151519"/>
                </a:cubicBezTo>
                <a:cubicBezTo>
                  <a:pt x="4935817" y="6215148"/>
                  <a:pt x="4832938" y="6196611"/>
                  <a:pt x="4666602" y="6266250"/>
                </a:cubicBezTo>
                <a:cubicBezTo>
                  <a:pt x="4723331" y="6264746"/>
                  <a:pt x="4706024" y="6288795"/>
                  <a:pt x="4762750" y="6288795"/>
                </a:cubicBezTo>
                <a:cubicBezTo>
                  <a:pt x="4788229" y="6288795"/>
                  <a:pt x="4815151" y="6294807"/>
                  <a:pt x="4815151" y="6322363"/>
                </a:cubicBezTo>
                <a:cubicBezTo>
                  <a:pt x="4815151" y="6348414"/>
                  <a:pt x="4516613" y="6491199"/>
                  <a:pt x="4558918" y="6504727"/>
                </a:cubicBezTo>
                <a:cubicBezTo>
                  <a:pt x="4674295" y="6541299"/>
                  <a:pt x="4970431" y="6429075"/>
                  <a:pt x="4899280" y="6480679"/>
                </a:cubicBezTo>
                <a:cubicBezTo>
                  <a:pt x="4791114" y="6559337"/>
                  <a:pt x="4774769" y="6574868"/>
                  <a:pt x="4692563" y="6586391"/>
                </a:cubicBezTo>
                <a:cubicBezTo>
                  <a:pt x="4621894" y="6596411"/>
                  <a:pt x="4373353" y="6816352"/>
                  <a:pt x="4303645" y="6834888"/>
                </a:cubicBezTo>
                <a:cubicBezTo>
                  <a:pt x="4288262" y="6838896"/>
                  <a:pt x="4291687" y="6845065"/>
                  <a:pt x="4307829" y="6852361"/>
                </a:cubicBezTo>
                <a:lnTo>
                  <a:pt x="4323786" y="6858000"/>
                </a:lnTo>
                <a:lnTo>
                  <a:pt x="0" y="6858000"/>
                </a:lnTo>
                <a:close/>
              </a:path>
            </a:pathLst>
          </a:custGeom>
        </p:spPr>
      </p:pic>
      <p:sp>
        <p:nvSpPr>
          <p:cNvPr id="2" name="Title 1">
            <a:extLst>
              <a:ext uri="{FF2B5EF4-FFF2-40B4-BE49-F238E27FC236}">
                <a16:creationId xmlns:a16="http://schemas.microsoft.com/office/drawing/2014/main" id="{A85A5447-AC5F-A81B-7889-3E896F14242F}"/>
              </a:ext>
            </a:extLst>
          </p:cNvPr>
          <p:cNvSpPr>
            <a:spLocks noGrp="1"/>
          </p:cNvSpPr>
          <p:nvPr>
            <p:ph type="title"/>
          </p:nvPr>
        </p:nvSpPr>
        <p:spPr>
          <a:xfrm>
            <a:off x="5801709" y="3159719"/>
            <a:ext cx="5552090" cy="1336081"/>
          </a:xfrm>
        </p:spPr>
        <p:txBody>
          <a:bodyPr anchor="b">
            <a:normAutofit/>
          </a:bodyPr>
          <a:lstStyle/>
          <a:p>
            <a:r>
              <a:rPr lang="en-US" sz="3700" dirty="0"/>
              <a:t>Salary, 13</a:t>
            </a:r>
            <a:r>
              <a:rPr lang="en-US" sz="3700" baseline="30000" dirty="0"/>
              <a:t>th</a:t>
            </a:r>
            <a:r>
              <a:rPr lang="en-US" sz="3700" dirty="0"/>
              <a:t> Month and Performance Bonus</a:t>
            </a:r>
          </a:p>
        </p:txBody>
      </p:sp>
      <p:sp>
        <p:nvSpPr>
          <p:cNvPr id="5" name="Content Placeholder 4">
            <a:extLst>
              <a:ext uri="{FF2B5EF4-FFF2-40B4-BE49-F238E27FC236}">
                <a16:creationId xmlns:a16="http://schemas.microsoft.com/office/drawing/2014/main" id="{37D04404-50FF-097B-96E8-18678B63C786}"/>
              </a:ext>
            </a:extLst>
          </p:cNvPr>
          <p:cNvSpPr>
            <a:spLocks noGrp="1"/>
          </p:cNvSpPr>
          <p:nvPr>
            <p:ph idx="1"/>
          </p:nvPr>
        </p:nvSpPr>
        <p:spPr>
          <a:xfrm>
            <a:off x="5801709" y="4572000"/>
            <a:ext cx="5552089" cy="1647825"/>
          </a:xfrm>
        </p:spPr>
        <p:txBody>
          <a:bodyPr>
            <a:normAutofit/>
          </a:bodyPr>
          <a:lstStyle/>
          <a:p>
            <a:r>
              <a:rPr lang="en-US" sz="1700" dirty="0"/>
              <a:t>Staff salaries are paid between 25</a:t>
            </a:r>
            <a:r>
              <a:rPr lang="en-US" sz="1700" baseline="30000" dirty="0"/>
              <a:t>th</a:t>
            </a:r>
            <a:r>
              <a:rPr lang="en-US" sz="1700" dirty="0"/>
              <a:t> – 30</a:t>
            </a:r>
            <a:r>
              <a:rPr lang="en-US" sz="1700" baseline="30000" dirty="0"/>
              <a:t>th</a:t>
            </a:r>
            <a:r>
              <a:rPr lang="en-US" sz="1700" dirty="0"/>
              <a:t>/31</a:t>
            </a:r>
            <a:r>
              <a:rPr lang="en-US" sz="1700" baseline="30000" dirty="0"/>
              <a:t>st</a:t>
            </a:r>
            <a:r>
              <a:rPr lang="en-US" sz="1700" dirty="0"/>
              <a:t> of each calendar month.</a:t>
            </a:r>
          </a:p>
          <a:p>
            <a:r>
              <a:rPr lang="en-US" sz="1700" dirty="0"/>
              <a:t>Year-end bonus and Performance Bonus are disbursed at the discretion of the Board of Directors and Chief Executive Officer(CEO) and is paid to confirmed employees only.</a:t>
            </a:r>
          </a:p>
        </p:txBody>
      </p:sp>
      <p:pic>
        <p:nvPicPr>
          <p:cNvPr id="8" name="Picture 7" descr="A blue and red logo&#10;&#10;Description automatically generated">
            <a:extLst>
              <a:ext uri="{FF2B5EF4-FFF2-40B4-BE49-F238E27FC236}">
                <a16:creationId xmlns:a16="http://schemas.microsoft.com/office/drawing/2014/main" id="{7C91B4D5-7487-6487-5952-DCD8DF5AD2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98755" y="193166"/>
            <a:ext cx="1609347" cy="445009"/>
          </a:xfrm>
          <a:prstGeom prst="rect">
            <a:avLst/>
          </a:prstGeom>
        </p:spPr>
      </p:pic>
      <p:pic>
        <p:nvPicPr>
          <p:cNvPr id="10" name="Picture 9" descr="A black background with white text&#10;&#10;Description automatically generated">
            <a:extLst>
              <a:ext uri="{FF2B5EF4-FFF2-40B4-BE49-F238E27FC236}">
                <a16:creationId xmlns:a16="http://schemas.microsoft.com/office/drawing/2014/main" id="{20609452-2718-9FEE-FD8D-97F391EC3A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8127" y="6219825"/>
            <a:ext cx="1628286" cy="319087"/>
          </a:xfrm>
          <a:prstGeom prst="rect">
            <a:avLst/>
          </a:prstGeom>
        </p:spPr>
      </p:pic>
    </p:spTree>
    <p:extLst>
      <p:ext uri="{BB962C8B-B14F-4D97-AF65-F5344CB8AC3E}">
        <p14:creationId xmlns:p14="http://schemas.microsoft.com/office/powerpoint/2010/main" val="2437441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5" dur="5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randombar(horizontal)">
                                      <p:cBhvr>
                                        <p:cTn id="2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B63C9-16BB-35B1-F563-A75FD0247DCD}"/>
              </a:ext>
            </a:extLst>
          </p:cNvPr>
          <p:cNvSpPr>
            <a:spLocks noGrp="1"/>
          </p:cNvSpPr>
          <p:nvPr>
            <p:ph type="title"/>
          </p:nvPr>
        </p:nvSpPr>
        <p:spPr>
          <a:xfrm>
            <a:off x="1696278" y="612649"/>
            <a:ext cx="6167562" cy="585215"/>
          </a:xfrm>
        </p:spPr>
        <p:txBody>
          <a:bodyPr>
            <a:normAutofit fontScale="90000"/>
          </a:bodyPr>
          <a:lstStyle/>
          <a:p>
            <a:pPr algn="ctr"/>
            <a:br>
              <a:rPr lang="en-US" sz="3300" dirty="0"/>
            </a:br>
            <a:r>
              <a:rPr lang="en-US" sz="3300" dirty="0"/>
              <a:t>Employee Confirmation</a:t>
            </a:r>
            <a:br>
              <a:rPr lang="en-US" dirty="0"/>
            </a:br>
            <a:endParaRPr lang="en-US" dirty="0"/>
          </a:p>
        </p:txBody>
      </p:sp>
      <p:sp>
        <p:nvSpPr>
          <p:cNvPr id="3" name="Content Placeholder 2">
            <a:extLst>
              <a:ext uri="{FF2B5EF4-FFF2-40B4-BE49-F238E27FC236}">
                <a16:creationId xmlns:a16="http://schemas.microsoft.com/office/drawing/2014/main" id="{28AAD170-7802-1DDB-4C5F-85B8BEDC899B}"/>
              </a:ext>
            </a:extLst>
          </p:cNvPr>
          <p:cNvSpPr>
            <a:spLocks noGrp="1"/>
          </p:cNvSpPr>
          <p:nvPr>
            <p:ph sz="half" idx="1"/>
          </p:nvPr>
        </p:nvSpPr>
        <p:spPr>
          <a:xfrm>
            <a:off x="1280160" y="1298449"/>
            <a:ext cx="9445752" cy="4590288"/>
          </a:xfrm>
        </p:spPr>
        <p:txBody>
          <a:bodyPr>
            <a:normAutofit/>
          </a:bodyPr>
          <a:lstStyle/>
          <a:p>
            <a:pPr marL="0" indent="0">
              <a:buNone/>
            </a:pPr>
            <a:r>
              <a:rPr lang="en-US" sz="2000" dirty="0"/>
              <a:t>During the mandatory 6-months probationary period, employees’ are assessed on several factors including but not limited to performance on the job. Successful employee are thereafter confirmed subject to the outcome of the period.</a:t>
            </a:r>
          </a:p>
          <a:p>
            <a:pPr marL="0" indent="0">
              <a:buNone/>
            </a:pPr>
            <a:endParaRPr lang="en-US" sz="2000" dirty="0"/>
          </a:p>
          <a:p>
            <a:pPr marL="0" indent="0">
              <a:buNone/>
            </a:pPr>
            <a:r>
              <a:rPr lang="en-US" sz="2000" dirty="0"/>
              <a:t>Upon confirmation, an employee is entitled to the following benefits;</a:t>
            </a:r>
          </a:p>
          <a:p>
            <a:pPr marL="862013" algn="just">
              <a:buBlip>
                <a:blip r:embed="rId2"/>
              </a:buBlip>
            </a:pPr>
            <a:r>
              <a:rPr lang="en-US" sz="2000" dirty="0"/>
              <a:t>Internet Facility for your home</a:t>
            </a:r>
          </a:p>
          <a:p>
            <a:pPr marL="862013" algn="just">
              <a:buBlip>
                <a:blip r:embed="rId2"/>
              </a:buBlip>
            </a:pPr>
            <a:r>
              <a:rPr lang="en-US" sz="2000" dirty="0"/>
              <a:t>Welfare Loan</a:t>
            </a:r>
          </a:p>
          <a:p>
            <a:pPr marL="862013" algn="just">
              <a:buBlip>
                <a:blip r:embed="rId2"/>
              </a:buBlip>
            </a:pPr>
            <a:r>
              <a:rPr lang="en-US" sz="2000" dirty="0"/>
              <a:t>13</a:t>
            </a:r>
            <a:r>
              <a:rPr lang="en-US" sz="2000" baseline="30000" dirty="0"/>
              <a:t>th</a:t>
            </a:r>
            <a:r>
              <a:rPr lang="en-US" sz="2000" dirty="0"/>
              <a:t> Month and Performance Bonus</a:t>
            </a:r>
          </a:p>
          <a:p>
            <a:pPr marL="862013" algn="just">
              <a:buBlip>
                <a:blip r:embed="rId2"/>
              </a:buBlip>
            </a:pPr>
            <a:endParaRPr lang="en-US" dirty="0"/>
          </a:p>
          <a:p>
            <a:pPr algn="just">
              <a:buFont typeface="Wingdings" panose="05000000000000000000" pitchFamily="2" charset="2"/>
              <a:buChar char="q"/>
            </a:pPr>
            <a:endParaRPr lang="en-US" dirty="0"/>
          </a:p>
          <a:p>
            <a:pPr algn="just"/>
            <a:endParaRPr lang="en-US" dirty="0"/>
          </a:p>
          <a:p>
            <a:endParaRPr lang="en-US" dirty="0"/>
          </a:p>
        </p:txBody>
      </p:sp>
    </p:spTree>
    <p:extLst>
      <p:ext uri="{BB962C8B-B14F-4D97-AF65-F5344CB8AC3E}">
        <p14:creationId xmlns:p14="http://schemas.microsoft.com/office/powerpoint/2010/main" val="2491092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 calcmode="lin" valueType="num">
                                      <p:cBhvr additive="base">
                                        <p:cTn id="1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additive="base">
                                        <p:cTn id="1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0">
            <a:extLst>
              <a:ext uri="{FF2B5EF4-FFF2-40B4-BE49-F238E27FC236}">
                <a16:creationId xmlns:a16="http://schemas.microsoft.com/office/drawing/2014/main" id="{10CE40DC-5723-449B-A365-A61D8C262E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24" name="Picture 15" descr="Calendar flipping">
            <a:extLst>
              <a:ext uri="{FF2B5EF4-FFF2-40B4-BE49-F238E27FC236}">
                <a16:creationId xmlns:a16="http://schemas.microsoft.com/office/drawing/2014/main" id="{E96F1FD2-62A5-3CAD-1933-0339AADEDF71}"/>
              </a:ext>
            </a:extLst>
          </p:cNvPr>
          <p:cNvPicPr>
            <a:picLocks noChangeAspect="1"/>
          </p:cNvPicPr>
          <p:nvPr/>
        </p:nvPicPr>
        <p:blipFill rotWithShape="1">
          <a:blip r:embed="rId2"/>
          <a:srcRect t="11507" r="-1" b="4201"/>
          <a:stretch/>
        </p:blipFill>
        <p:spPr>
          <a:xfrm>
            <a:off x="1524" y="10"/>
            <a:ext cx="12188952" cy="6857990"/>
          </a:xfrm>
          <a:prstGeom prst="rect">
            <a:avLst/>
          </a:prstGeom>
        </p:spPr>
      </p:pic>
      <p:sp>
        <p:nvSpPr>
          <p:cNvPr id="51" name="Freeform: Shape 42">
            <a:extLst>
              <a:ext uri="{FF2B5EF4-FFF2-40B4-BE49-F238E27FC236}">
                <a16:creationId xmlns:a16="http://schemas.microsoft.com/office/drawing/2014/main" id="{9854DBCA-D3C3-4C19-9B2E-DFA0BE6472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7853" y="0"/>
            <a:ext cx="10256294"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Shape 44">
            <a:extLst>
              <a:ext uri="{FF2B5EF4-FFF2-40B4-BE49-F238E27FC236}">
                <a16:creationId xmlns:a16="http://schemas.microsoft.com/office/drawing/2014/main" id="{E1383CB6-8BE5-4911-970B-A4151A07E7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16525" y="0"/>
            <a:ext cx="9958950"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Shape 46">
            <a:extLst>
              <a:ext uri="{FF2B5EF4-FFF2-40B4-BE49-F238E27FC236}">
                <a16:creationId xmlns:a16="http://schemas.microsoft.com/office/drawing/2014/main" id="{842D14D1-56B7-40CD-8694-A9A48170C0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08673" y="-17801"/>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49" name="Freeform: Shape 48">
            <a:extLst>
              <a:ext uri="{FF2B5EF4-FFF2-40B4-BE49-F238E27FC236}">
                <a16:creationId xmlns:a16="http://schemas.microsoft.com/office/drawing/2014/main" id="{950A315C-978A-4A52-966E-55B2698F2A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75235" y="-17801"/>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9B01D74F-CA54-751B-3483-4FF07388E6CF}"/>
              </a:ext>
            </a:extLst>
          </p:cNvPr>
          <p:cNvSpPr>
            <a:spLocks noGrp="1"/>
          </p:cNvSpPr>
          <p:nvPr>
            <p:ph type="title"/>
          </p:nvPr>
        </p:nvSpPr>
        <p:spPr>
          <a:xfrm>
            <a:off x="2194561" y="794657"/>
            <a:ext cx="3227832" cy="531223"/>
          </a:xfrm>
        </p:spPr>
        <p:txBody>
          <a:bodyPr vert="horz" lIns="91440" tIns="45720" rIns="91440" bIns="45720" rtlCol="0" anchor="b">
            <a:normAutofit fontScale="90000"/>
          </a:bodyPr>
          <a:lstStyle/>
          <a:p>
            <a:r>
              <a:rPr lang="en-US" sz="3600" dirty="0"/>
              <a:t>Leave Benefit</a:t>
            </a:r>
          </a:p>
        </p:txBody>
      </p:sp>
      <p:sp>
        <p:nvSpPr>
          <p:cNvPr id="4" name="Text Placeholder 3">
            <a:extLst>
              <a:ext uri="{FF2B5EF4-FFF2-40B4-BE49-F238E27FC236}">
                <a16:creationId xmlns:a16="http://schemas.microsoft.com/office/drawing/2014/main" id="{73B1066C-C57A-80C6-B6B5-8D23FCBFAEB4}"/>
              </a:ext>
            </a:extLst>
          </p:cNvPr>
          <p:cNvSpPr>
            <a:spLocks noGrp="1"/>
          </p:cNvSpPr>
          <p:nvPr>
            <p:ph type="body" sz="half" idx="2"/>
          </p:nvPr>
        </p:nvSpPr>
        <p:spPr>
          <a:xfrm>
            <a:off x="1309759" y="1776921"/>
            <a:ext cx="9988724" cy="4286422"/>
          </a:xfrm>
        </p:spPr>
        <p:txBody>
          <a:bodyPr vert="horz" lIns="91440" tIns="45720" rIns="91440" bIns="45720" rtlCol="0">
            <a:normAutofit fontScale="92500" lnSpcReduction="20000"/>
          </a:bodyPr>
          <a:lstStyle/>
          <a:p>
            <a:pPr marL="0" marR="0" indent="-228600">
              <a:spcBef>
                <a:spcPts val="0"/>
              </a:spcBef>
              <a:spcAft>
                <a:spcPts val="0"/>
              </a:spcAft>
              <a:buFont typeface="Arial" panose="020B0604020202020204" pitchFamily="34" charset="0"/>
              <a:buChar char="•"/>
            </a:pPr>
            <a:endParaRPr lang="en-US" sz="1800" dirty="0">
              <a:effectLst/>
            </a:endParaRPr>
          </a:p>
          <a:p>
            <a:pPr marR="0">
              <a:spcBef>
                <a:spcPts val="0"/>
              </a:spcBef>
              <a:spcAft>
                <a:spcPts val="0"/>
              </a:spcAft>
            </a:pPr>
            <a:r>
              <a:rPr lang="en-US" sz="2000" dirty="0">
                <a:effectLst/>
              </a:rPr>
              <a:t>Employees are entitled to the following leave days depending on contract type and nature of leave:</a:t>
            </a:r>
          </a:p>
          <a:p>
            <a:pPr marR="0" indent="-228600">
              <a:spcBef>
                <a:spcPts val="0"/>
              </a:spcBef>
              <a:spcAft>
                <a:spcPts val="0"/>
              </a:spcAft>
              <a:buFont typeface="Arial" panose="020B0604020202020204" pitchFamily="34" charset="0"/>
              <a:buChar char="•"/>
            </a:pPr>
            <a:endParaRPr lang="en-US" sz="2000" dirty="0">
              <a:effectLst/>
            </a:endParaRPr>
          </a:p>
          <a:p>
            <a:pPr marL="342900" marR="0" lvl="0" indent="-228600">
              <a:spcBef>
                <a:spcPts val="0"/>
              </a:spcBef>
              <a:spcAft>
                <a:spcPts val="0"/>
              </a:spcAft>
              <a:buFont typeface="Arial" panose="020B0604020202020204" pitchFamily="34" charset="0"/>
              <a:buChar char="•"/>
            </a:pPr>
            <a:r>
              <a:rPr lang="en-US" sz="2000" b="1" dirty="0">
                <a:effectLst/>
              </a:rPr>
              <a:t>Full Time staff:</a:t>
            </a:r>
            <a:r>
              <a:rPr lang="en-US" sz="2000" dirty="0">
                <a:effectLst/>
              </a:rPr>
              <a:t> 20 working days per annum(</a:t>
            </a:r>
            <a:r>
              <a:rPr lang="en-US" b="1" dirty="0"/>
              <a:t>following confirmation of appointment</a:t>
            </a:r>
            <a:r>
              <a:rPr lang="en-US" sz="2000" b="1" dirty="0"/>
              <a:t>)</a:t>
            </a:r>
          </a:p>
          <a:p>
            <a:pPr marL="114300" marR="0" lvl="0">
              <a:spcBef>
                <a:spcPts val="0"/>
              </a:spcBef>
              <a:spcAft>
                <a:spcPts val="0"/>
              </a:spcAft>
            </a:pPr>
            <a:endParaRPr lang="en-US" sz="2000" b="1" dirty="0">
              <a:effectLst/>
            </a:endParaRPr>
          </a:p>
          <a:p>
            <a:pPr marL="342900" marR="0" lvl="0" indent="-228600">
              <a:spcBef>
                <a:spcPts val="0"/>
              </a:spcBef>
              <a:spcAft>
                <a:spcPts val="0"/>
              </a:spcAft>
              <a:buFont typeface="Arial" panose="020B0604020202020204" pitchFamily="34" charset="0"/>
              <a:buChar char="•"/>
            </a:pPr>
            <a:r>
              <a:rPr lang="en-US" sz="2000" b="1" dirty="0">
                <a:effectLst/>
              </a:rPr>
              <a:t>Contract staff:</a:t>
            </a:r>
            <a:r>
              <a:rPr lang="en-US" sz="2000" dirty="0">
                <a:effectLst/>
              </a:rPr>
              <a:t> 10 working days per annum ( </a:t>
            </a:r>
            <a:r>
              <a:rPr lang="en-US" b="1" dirty="0">
                <a:effectLst/>
              </a:rPr>
              <a:t>after working for at least 6 months</a:t>
            </a:r>
            <a:r>
              <a:rPr lang="en-US" sz="2000" dirty="0">
                <a:effectLst/>
              </a:rPr>
              <a:t>)</a:t>
            </a:r>
          </a:p>
          <a:p>
            <a:pPr marL="114300" marR="0" lvl="0">
              <a:spcBef>
                <a:spcPts val="0"/>
              </a:spcBef>
              <a:spcAft>
                <a:spcPts val="0"/>
              </a:spcAft>
            </a:pPr>
            <a:endParaRPr lang="en-US" sz="2000" dirty="0">
              <a:effectLst/>
            </a:endParaRPr>
          </a:p>
          <a:p>
            <a:pPr marL="342900" marR="0" lvl="0" indent="-228600">
              <a:spcBef>
                <a:spcPts val="0"/>
              </a:spcBef>
              <a:spcAft>
                <a:spcPts val="0"/>
              </a:spcAft>
              <a:buFont typeface="Arial" panose="020B0604020202020204" pitchFamily="34" charset="0"/>
              <a:buChar char="•"/>
            </a:pPr>
            <a:r>
              <a:rPr lang="en-US" sz="2000" b="1" dirty="0">
                <a:effectLst/>
              </a:rPr>
              <a:t>Casual Leave:</a:t>
            </a:r>
            <a:r>
              <a:rPr lang="en-US" sz="2000" dirty="0">
                <a:effectLst/>
              </a:rPr>
              <a:t> 4 working days per annum</a:t>
            </a:r>
            <a:r>
              <a:rPr lang="en-US" sz="2000" b="1" dirty="0">
                <a:effectLst/>
              </a:rPr>
              <a:t> </a:t>
            </a:r>
          </a:p>
          <a:p>
            <a:pPr marL="342900" marR="0" lvl="0" indent="-228600">
              <a:spcBef>
                <a:spcPts val="0"/>
              </a:spcBef>
              <a:spcAft>
                <a:spcPts val="0"/>
              </a:spcAft>
              <a:buFont typeface="Arial" panose="020B0604020202020204" pitchFamily="34" charset="0"/>
              <a:buChar char="•"/>
            </a:pPr>
            <a:endParaRPr lang="en-US" sz="2000" dirty="0">
              <a:effectLst/>
            </a:endParaRPr>
          </a:p>
          <a:p>
            <a:pPr marL="342900" marR="0" lvl="0" indent="-228600">
              <a:spcBef>
                <a:spcPts val="0"/>
              </a:spcBef>
              <a:spcAft>
                <a:spcPts val="0"/>
              </a:spcAft>
              <a:buFont typeface="Arial" panose="020B0604020202020204" pitchFamily="34" charset="0"/>
              <a:buChar char="•"/>
            </a:pPr>
            <a:r>
              <a:rPr lang="en-US" sz="2000" b="1" dirty="0">
                <a:effectLst/>
              </a:rPr>
              <a:t>Compassionate Leave:</a:t>
            </a:r>
            <a:r>
              <a:rPr lang="en-US" sz="2000" dirty="0">
                <a:effectLst/>
              </a:rPr>
              <a:t> 15 calendar days per annum </a:t>
            </a:r>
          </a:p>
          <a:p>
            <a:pPr marL="342900" marR="0" lvl="0" indent="-228600">
              <a:spcBef>
                <a:spcPts val="0"/>
              </a:spcBef>
              <a:spcAft>
                <a:spcPts val="0"/>
              </a:spcAft>
              <a:buFont typeface="Arial" panose="020B0604020202020204" pitchFamily="34" charset="0"/>
              <a:buChar char="•"/>
            </a:pPr>
            <a:endParaRPr lang="en-US" sz="2000" dirty="0">
              <a:effectLst/>
            </a:endParaRPr>
          </a:p>
          <a:p>
            <a:pPr marL="342900" marR="0" lvl="0" indent="-228600">
              <a:spcBef>
                <a:spcPts val="0"/>
              </a:spcBef>
              <a:spcAft>
                <a:spcPts val="0"/>
              </a:spcAft>
              <a:buFont typeface="Arial" panose="020B0604020202020204" pitchFamily="34" charset="0"/>
              <a:buChar char="•"/>
            </a:pPr>
            <a:r>
              <a:rPr lang="en-US" sz="2000" b="1" dirty="0">
                <a:effectLst/>
              </a:rPr>
              <a:t>Maternity Leave:</a:t>
            </a:r>
            <a:r>
              <a:rPr lang="en-US" sz="2000" dirty="0">
                <a:effectLst/>
              </a:rPr>
              <a:t> 12 weeks per annum (documentation is required)</a:t>
            </a:r>
          </a:p>
          <a:p>
            <a:pPr marL="342900" marR="0" lvl="0" indent="-228600">
              <a:spcBef>
                <a:spcPts val="0"/>
              </a:spcBef>
              <a:spcAft>
                <a:spcPts val="0"/>
              </a:spcAft>
              <a:buFont typeface="Arial" panose="020B0604020202020204" pitchFamily="34" charset="0"/>
              <a:buChar char="•"/>
            </a:pPr>
            <a:endParaRPr lang="en-US" sz="2000" dirty="0">
              <a:effectLst/>
            </a:endParaRPr>
          </a:p>
          <a:p>
            <a:pPr marL="342900" marR="0" lvl="0" indent="-228600">
              <a:spcBef>
                <a:spcPts val="0"/>
              </a:spcBef>
              <a:spcAft>
                <a:spcPts val="0"/>
              </a:spcAft>
              <a:buFont typeface="Arial" panose="020B0604020202020204" pitchFamily="34" charset="0"/>
              <a:buChar char="•"/>
            </a:pPr>
            <a:r>
              <a:rPr lang="en-US" sz="2000" b="1" dirty="0">
                <a:effectLst/>
              </a:rPr>
              <a:t>Paternity Leave:</a:t>
            </a:r>
            <a:r>
              <a:rPr lang="en-US" sz="2000" dirty="0">
                <a:effectLst/>
              </a:rPr>
              <a:t> 3 working days per annum (documentation is required)</a:t>
            </a:r>
          </a:p>
          <a:p>
            <a:pPr marL="342900" marR="0" lvl="0" indent="-228600">
              <a:spcBef>
                <a:spcPts val="0"/>
              </a:spcBef>
              <a:spcAft>
                <a:spcPts val="0"/>
              </a:spcAft>
              <a:buFont typeface="Arial" panose="020B0604020202020204" pitchFamily="34" charset="0"/>
              <a:buChar char="•"/>
            </a:pPr>
            <a:endParaRPr lang="en-US" sz="2000" dirty="0">
              <a:effectLst/>
            </a:endParaRPr>
          </a:p>
          <a:p>
            <a:pPr marL="342900" marR="0" lvl="0" indent="-228600">
              <a:spcBef>
                <a:spcPts val="0"/>
              </a:spcBef>
              <a:spcAft>
                <a:spcPts val="0"/>
              </a:spcAft>
              <a:buFont typeface="Arial" panose="020B0604020202020204" pitchFamily="34" charset="0"/>
              <a:buChar char="•"/>
            </a:pPr>
            <a:r>
              <a:rPr lang="en-US" sz="2000" b="1" dirty="0">
                <a:effectLst/>
              </a:rPr>
              <a:t>Examination Leave:</a:t>
            </a:r>
            <a:r>
              <a:rPr lang="en-US" sz="2000" dirty="0">
                <a:effectLst/>
              </a:rPr>
              <a:t> 7 working days per annum (documentation is required)</a:t>
            </a:r>
          </a:p>
          <a:p>
            <a:pPr marL="114300" marR="0" lvl="0">
              <a:spcBef>
                <a:spcPts val="0"/>
              </a:spcBef>
              <a:spcAft>
                <a:spcPts val="0"/>
              </a:spcAft>
            </a:pPr>
            <a:endParaRPr lang="en-US" sz="2000" dirty="0">
              <a:effectLst/>
            </a:endParaRPr>
          </a:p>
          <a:p>
            <a:pPr marL="342900" marR="0" lvl="0" indent="-228600">
              <a:spcBef>
                <a:spcPts val="0"/>
              </a:spcBef>
              <a:spcAft>
                <a:spcPts val="0"/>
              </a:spcAft>
              <a:buFont typeface="Arial" panose="020B0604020202020204" pitchFamily="34" charset="0"/>
              <a:buChar char="•"/>
            </a:pPr>
            <a:r>
              <a:rPr lang="en-US" sz="2000" b="1" dirty="0">
                <a:effectLst/>
              </a:rPr>
              <a:t>Sick Leave:</a:t>
            </a:r>
            <a:r>
              <a:rPr lang="en-US" sz="2000" dirty="0">
                <a:effectLst/>
              </a:rPr>
              <a:t> 12 working days per annum (documentation is required, consult your health provider)</a:t>
            </a:r>
          </a:p>
          <a:p>
            <a:pPr indent="-228600">
              <a:buFont typeface="Arial" panose="020B0604020202020204" pitchFamily="34" charset="0"/>
              <a:buChar char="•"/>
            </a:pPr>
            <a:endParaRPr lang="en-US" sz="1400" dirty="0"/>
          </a:p>
          <a:p>
            <a:pPr indent="-228600">
              <a:buFont typeface="Arial" panose="020B0604020202020204" pitchFamily="34" charset="0"/>
              <a:buChar char="•"/>
            </a:pPr>
            <a:endParaRPr lang="en-US" sz="1400" dirty="0"/>
          </a:p>
        </p:txBody>
      </p:sp>
      <p:sp>
        <p:nvSpPr>
          <p:cNvPr id="14" name="Rectangle 9">
            <a:extLst>
              <a:ext uri="{FF2B5EF4-FFF2-40B4-BE49-F238E27FC236}">
                <a16:creationId xmlns:a16="http://schemas.microsoft.com/office/drawing/2014/main" id="{6D44C330-7880-1F45-933D-4E4EB96203C4}"/>
              </a:ext>
            </a:extLst>
          </p:cNvPr>
          <p:cNvSpPr>
            <a:spLocks noChangeArrowheads="1"/>
          </p:cNvSpPr>
          <p:nvPr/>
        </p:nvSpPr>
        <p:spPr bwMode="auto">
          <a:xfrm>
            <a:off x="0" y="-79176"/>
            <a:ext cx="219932"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spcBef>
                <a:spcPct val="0"/>
              </a:spcBef>
              <a:spcAft>
                <a:spcPts val="600"/>
              </a:spcAft>
              <a:buClrTx/>
              <a:buSzTx/>
              <a:buFontTx/>
              <a:buNone/>
              <a:tabLst/>
            </a:pPr>
            <a:r>
              <a:rPr kumimoji="0" lang="en-US" altLang="en-US" sz="1100" b="1" i="0" u="none" strike="noStrike" cap="none" normalizeH="0" baseline="0">
                <a:ln>
                  <a:noFill/>
                </a:ln>
                <a:solidFill>
                  <a:schemeClr val="tx1"/>
                </a:solidFill>
                <a:effectLst/>
                <a:latin typeface="Avenir Next LT Pro" panose="020B0504020202020204" pitchFamily="34" charset="0"/>
                <a:ea typeface="Calibri" panose="020F0502020204030204" pitchFamily="34" charset="0"/>
                <a:cs typeface="Times New Roman" panose="02020603050405020304" pitchFamily="18" charset="0"/>
              </a:rPr>
              <a:t> </a:t>
            </a:r>
            <a:endParaRPr kumimoji="0" lang="en-US" altLang="en-US" sz="1100" b="0" i="0" u="none" strike="noStrike" cap="none" normalizeH="0" baseline="0">
              <a:ln>
                <a:noFill/>
              </a:ln>
              <a:solidFill>
                <a:schemeClr val="tx1"/>
              </a:solidFill>
              <a:effectLst/>
            </a:endParaRPr>
          </a:p>
          <a:p>
            <a:pPr marL="0" marR="0" lvl="0" indent="0" algn="l" defTabSz="914400" rtl="0" eaLnBrk="0" fontAlgn="base" latinLnBrk="0" hangingPunct="0">
              <a:spcBef>
                <a:spcPct val="0"/>
              </a:spcBef>
              <a:spcAft>
                <a:spcPts val="60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5" name="Picture 4" descr="A blue and red logo&#10;&#10;Description automatically generated">
            <a:extLst>
              <a:ext uri="{FF2B5EF4-FFF2-40B4-BE49-F238E27FC236}">
                <a16:creationId xmlns:a16="http://schemas.microsoft.com/office/drawing/2014/main" id="{DB55A7C6-4CD7-0A9E-FD63-5AB0DE0D7B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6669" y="91368"/>
            <a:ext cx="1609347" cy="445009"/>
          </a:xfrm>
          <a:prstGeom prst="rect">
            <a:avLst/>
          </a:prstGeom>
        </p:spPr>
      </p:pic>
      <p:pic>
        <p:nvPicPr>
          <p:cNvPr id="7" name="Picture 6" descr="A black background with white text&#10;&#10;Description automatically generated">
            <a:extLst>
              <a:ext uri="{FF2B5EF4-FFF2-40B4-BE49-F238E27FC236}">
                <a16:creationId xmlns:a16="http://schemas.microsoft.com/office/drawing/2014/main" id="{17FD90AC-309C-CB65-5920-3A7048381A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0825" y="6436430"/>
            <a:ext cx="1057658" cy="207264"/>
          </a:xfrm>
          <a:prstGeom prst="rect">
            <a:avLst/>
          </a:prstGeom>
        </p:spPr>
      </p:pic>
    </p:spTree>
    <p:extLst>
      <p:ext uri="{BB962C8B-B14F-4D97-AF65-F5344CB8AC3E}">
        <p14:creationId xmlns:p14="http://schemas.microsoft.com/office/powerpoint/2010/main" val="3269277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C3BB5-6D97-8C6A-8367-4957ABC0BC90}"/>
              </a:ext>
            </a:extLst>
          </p:cNvPr>
          <p:cNvSpPr>
            <a:spLocks noGrp="1"/>
          </p:cNvSpPr>
          <p:nvPr>
            <p:ph type="title"/>
          </p:nvPr>
        </p:nvSpPr>
        <p:spPr>
          <a:xfrm>
            <a:off x="380999" y="326572"/>
            <a:ext cx="6063343" cy="1186918"/>
          </a:xfrm>
        </p:spPr>
        <p:txBody>
          <a:bodyPr anchor="b">
            <a:normAutofit/>
          </a:bodyPr>
          <a:lstStyle/>
          <a:p>
            <a:pPr algn="ctr"/>
            <a:r>
              <a:rPr lang="en-US" sz="3200" dirty="0"/>
              <a:t>Leave Application</a:t>
            </a:r>
          </a:p>
        </p:txBody>
      </p:sp>
      <p:sp>
        <p:nvSpPr>
          <p:cNvPr id="3" name="Content Placeholder 2">
            <a:extLst>
              <a:ext uri="{FF2B5EF4-FFF2-40B4-BE49-F238E27FC236}">
                <a16:creationId xmlns:a16="http://schemas.microsoft.com/office/drawing/2014/main" id="{9C6EFD9F-35F9-1BB2-D052-8658814CF2B9}"/>
              </a:ext>
            </a:extLst>
          </p:cNvPr>
          <p:cNvSpPr>
            <a:spLocks noGrp="1"/>
          </p:cNvSpPr>
          <p:nvPr>
            <p:ph idx="1"/>
          </p:nvPr>
        </p:nvSpPr>
        <p:spPr>
          <a:xfrm>
            <a:off x="486205" y="1513490"/>
            <a:ext cx="6303478" cy="4468701"/>
          </a:xfrm>
        </p:spPr>
        <p:txBody>
          <a:bodyPr anchor="t">
            <a:normAutofit lnSpcReduction="10000"/>
          </a:bodyPr>
          <a:lstStyle/>
          <a:p>
            <a:endParaRPr lang="en-US" sz="1100" dirty="0">
              <a:latin typeface="Avenir Next LT Pro" panose="020B0504020202020204" pitchFamily="34" charset="0"/>
            </a:endParaRPr>
          </a:p>
          <a:p>
            <a:pPr>
              <a:buBlip>
                <a:blip r:embed="rId2"/>
              </a:buBlip>
            </a:pPr>
            <a:r>
              <a:rPr lang="en-US" sz="1800" dirty="0">
                <a:latin typeface="Avenir Next LT Pro" panose="020B0504020202020204" pitchFamily="34" charset="0"/>
              </a:rPr>
              <a:t>Employee Leave application must be approved by their Line Manager and HOD before coming to Human Capital.</a:t>
            </a:r>
          </a:p>
          <a:p>
            <a:pPr>
              <a:buBlip>
                <a:blip r:embed="rId2"/>
              </a:buBlip>
            </a:pPr>
            <a:r>
              <a:rPr lang="en-US" sz="1800" dirty="0">
                <a:latin typeface="Avenir Next LT Pro" panose="020B0504020202020204" pitchFamily="34" charset="0"/>
              </a:rPr>
              <a:t>Human Capital unit </a:t>
            </a:r>
            <a:r>
              <a:rPr lang="en-US" sz="1800" b="1" dirty="0">
                <a:latin typeface="Avenir Next LT Pro" panose="020B0504020202020204" pitchFamily="34" charset="0"/>
              </a:rPr>
              <a:t>MUST </a:t>
            </a:r>
            <a:r>
              <a:rPr lang="en-US" sz="1800" dirty="0">
                <a:latin typeface="Avenir Next LT Pro" panose="020B0504020202020204" pitchFamily="34" charset="0"/>
              </a:rPr>
              <a:t>approve leave request before an employee can proceed on leave.</a:t>
            </a:r>
          </a:p>
          <a:p>
            <a:pPr>
              <a:buBlip>
                <a:blip r:embed="rId2"/>
              </a:buBlip>
            </a:pPr>
            <a:r>
              <a:rPr lang="en-US" sz="1800" dirty="0">
                <a:latin typeface="Avenir Next LT Pro" panose="020B0504020202020204" pitchFamily="34" charset="0"/>
              </a:rPr>
              <a:t>Employee’s annual leave request will be approved based on the number of leave days earned at the time of application </a:t>
            </a:r>
            <a:r>
              <a:rPr lang="en-US" sz="1800" b="1" dirty="0">
                <a:latin typeface="Avenir Next LT Pro" panose="020B0504020202020204" pitchFamily="34" charset="0"/>
              </a:rPr>
              <a:t>(minimum of 2days monthly)</a:t>
            </a:r>
          </a:p>
          <a:p>
            <a:pPr>
              <a:buBlip>
                <a:blip r:embed="rId2"/>
              </a:buBlip>
            </a:pPr>
            <a:r>
              <a:rPr lang="en-US" sz="1800" dirty="0">
                <a:latin typeface="Avenir Next LT Pro" panose="020B0504020202020204" pitchFamily="34" charset="0"/>
              </a:rPr>
              <a:t>Employee’s ability to provide requisite documentation validates the leave request in any of the categories </a:t>
            </a:r>
            <a:r>
              <a:rPr lang="en-US" sz="1800" b="1" dirty="0">
                <a:latin typeface="Avenir Next LT Pro" panose="020B0504020202020204" pitchFamily="34" charset="0"/>
              </a:rPr>
              <a:t>(excluding Annual &amp; Casual leave)</a:t>
            </a:r>
          </a:p>
          <a:p>
            <a:pPr>
              <a:buBlip>
                <a:blip r:embed="rId2"/>
              </a:buBlip>
            </a:pPr>
            <a:r>
              <a:rPr lang="en-US" sz="1800" dirty="0">
                <a:latin typeface="Avenir Next LT Pro" panose="020B0504020202020204" pitchFamily="34" charset="0"/>
              </a:rPr>
              <a:t>Only </a:t>
            </a:r>
            <a:r>
              <a:rPr lang="en-US" sz="1800" b="1" dirty="0">
                <a:latin typeface="Avenir Next LT Pro" panose="020B0504020202020204" pitchFamily="34" charset="0"/>
              </a:rPr>
              <a:t>five (5) days of earned leave days </a:t>
            </a:r>
            <a:r>
              <a:rPr lang="en-US" sz="1800" dirty="0">
                <a:latin typeface="Avenir Next LT Pro" panose="020B0504020202020204" pitchFamily="34" charset="0"/>
              </a:rPr>
              <a:t>can be carried over to the first quarter of the following year</a:t>
            </a:r>
          </a:p>
          <a:p>
            <a:pPr>
              <a:buBlip>
                <a:blip r:embed="rId2"/>
              </a:buBlip>
            </a:pPr>
            <a:r>
              <a:rPr lang="en-US" sz="1800" dirty="0">
                <a:latin typeface="Avenir Next LT Pro" panose="020B0504020202020204" pitchFamily="34" charset="0"/>
              </a:rPr>
              <a:t>Management reserves the right to approve or reject any leave application based on business need.</a:t>
            </a:r>
          </a:p>
          <a:p>
            <a:endParaRPr lang="en-US" sz="1100" dirty="0"/>
          </a:p>
        </p:txBody>
      </p:sp>
      <p:pic>
        <p:nvPicPr>
          <p:cNvPr id="5" name="Picture 4" descr="Calendar on table">
            <a:extLst>
              <a:ext uri="{FF2B5EF4-FFF2-40B4-BE49-F238E27FC236}">
                <a16:creationId xmlns:a16="http://schemas.microsoft.com/office/drawing/2014/main" id="{7798F2E6-776F-CEED-DAD9-1089673B089E}"/>
              </a:ext>
            </a:extLst>
          </p:cNvPr>
          <p:cNvPicPr>
            <a:picLocks noChangeAspect="1"/>
          </p:cNvPicPr>
          <p:nvPr/>
        </p:nvPicPr>
        <p:blipFill rotWithShape="1">
          <a:blip r:embed="rId3"/>
          <a:srcRect l="2704" r="40375"/>
          <a:stretch/>
        </p:blipFill>
        <p:spPr>
          <a:xfrm>
            <a:off x="7015163" y="877413"/>
            <a:ext cx="4300543" cy="5043096"/>
          </a:xfrm>
          <a:prstGeom prst="rect">
            <a:avLst/>
          </a:prstGeom>
        </p:spPr>
      </p:pic>
      <p:grpSp>
        <p:nvGrpSpPr>
          <p:cNvPr id="16" name="Group 15">
            <a:extLst>
              <a:ext uri="{FF2B5EF4-FFF2-40B4-BE49-F238E27FC236}">
                <a16:creationId xmlns:a16="http://schemas.microsoft.com/office/drawing/2014/main" id="{442598CC-934A-7BCD-C691-B2FE74CEDE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015162" y="5858828"/>
            <a:ext cx="4300544" cy="123363"/>
            <a:chOff x="7015162" y="5858828"/>
            <a:chExt cx="4300544" cy="123363"/>
          </a:xfrm>
        </p:grpSpPr>
        <p:sp>
          <p:nvSpPr>
            <p:cNvPr id="17" name="Rectangle 16">
              <a:extLst>
                <a:ext uri="{FF2B5EF4-FFF2-40B4-BE49-F238E27FC236}">
                  <a16:creationId xmlns:a16="http://schemas.microsoft.com/office/drawing/2014/main" id="{AACD0983-348C-E24F-6839-EA2014B9D1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174876-930F-4902-5A02-2742055662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93442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23">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Title 4">
            <a:extLst>
              <a:ext uri="{FF2B5EF4-FFF2-40B4-BE49-F238E27FC236}">
                <a16:creationId xmlns:a16="http://schemas.microsoft.com/office/drawing/2014/main" id="{C2AC0156-7D21-BD01-588D-F3F723221B01}"/>
              </a:ext>
            </a:extLst>
          </p:cNvPr>
          <p:cNvSpPr>
            <a:spLocks noGrp="1"/>
          </p:cNvSpPr>
          <p:nvPr>
            <p:ph type="title"/>
          </p:nvPr>
        </p:nvSpPr>
        <p:spPr>
          <a:xfrm>
            <a:off x="838199" y="365125"/>
            <a:ext cx="6227177" cy="1325563"/>
          </a:xfrm>
        </p:spPr>
        <p:txBody>
          <a:bodyPr>
            <a:normAutofit/>
          </a:bodyPr>
          <a:lstStyle/>
          <a:p>
            <a:pPr algn="ctr"/>
            <a:r>
              <a:rPr lang="en-US" sz="4000" dirty="0"/>
              <a:t>Medical Insurance (HMO)</a:t>
            </a:r>
          </a:p>
        </p:txBody>
      </p:sp>
      <p:sp>
        <p:nvSpPr>
          <p:cNvPr id="19" name="Content Placeholder 10">
            <a:extLst>
              <a:ext uri="{FF2B5EF4-FFF2-40B4-BE49-F238E27FC236}">
                <a16:creationId xmlns:a16="http://schemas.microsoft.com/office/drawing/2014/main" id="{5B63DF30-1035-874F-B991-A15214BC52D1}"/>
              </a:ext>
            </a:extLst>
          </p:cNvPr>
          <p:cNvSpPr>
            <a:spLocks noGrp="1"/>
          </p:cNvSpPr>
          <p:nvPr>
            <p:ph idx="1"/>
          </p:nvPr>
        </p:nvSpPr>
        <p:spPr>
          <a:xfrm>
            <a:off x="838200" y="1825625"/>
            <a:ext cx="5387502" cy="4351338"/>
          </a:xfrm>
        </p:spPr>
        <p:txBody>
          <a:bodyPr>
            <a:normAutofit/>
          </a:bodyPr>
          <a:lstStyle/>
          <a:p>
            <a:pPr marL="0" indent="0">
              <a:buNone/>
            </a:pPr>
            <a:r>
              <a:rPr lang="en-US" sz="2000" dirty="0"/>
              <a:t>We believe that the health and well-being of our employees and their families are of paramount importance</a:t>
            </a:r>
          </a:p>
          <a:p>
            <a:pPr marL="0" indent="0">
              <a:buNone/>
            </a:pPr>
            <a:r>
              <a:rPr lang="en-US" sz="2000" dirty="0"/>
              <a:t>Employees(FTE) can add their dependents (spouse and four (4) biological children) to the plan.</a:t>
            </a:r>
          </a:p>
          <a:p>
            <a:pPr marL="0" indent="0">
              <a:buNone/>
            </a:pPr>
            <a:r>
              <a:rPr lang="en-US" sz="2000" dirty="0"/>
              <a:t>Contract staff can access HMO services but are not eligible to add dependents.</a:t>
            </a:r>
          </a:p>
          <a:p>
            <a:pPr marL="0" indent="0">
              <a:buNone/>
            </a:pPr>
            <a:r>
              <a:rPr lang="en-US" sz="2000" dirty="0"/>
              <a:t>For further details, information on the process, and a list of accredited healthcare facilities, please reach out to the Human Capital department at </a:t>
            </a:r>
            <a:r>
              <a:rPr lang="en-US" sz="2000" dirty="0">
                <a:hlinkClick r:id="rId2"/>
              </a:rPr>
              <a:t>hc@fob.ng</a:t>
            </a:r>
            <a:r>
              <a:rPr lang="en-US" sz="2000" dirty="0"/>
              <a:t>.</a:t>
            </a:r>
          </a:p>
          <a:p>
            <a:pPr marL="0" indent="0">
              <a:buNone/>
            </a:pPr>
            <a:endParaRPr lang="en-US" sz="2000" dirty="0"/>
          </a:p>
        </p:txBody>
      </p:sp>
      <p:pic>
        <p:nvPicPr>
          <p:cNvPr id="8" name="Picture 7">
            <a:extLst>
              <a:ext uri="{FF2B5EF4-FFF2-40B4-BE49-F238E27FC236}">
                <a16:creationId xmlns:a16="http://schemas.microsoft.com/office/drawing/2014/main" id="{69D5DF84-8F22-50C2-9E29-A4C46E58E912}"/>
              </a:ext>
            </a:extLst>
          </p:cNvPr>
          <p:cNvPicPr>
            <a:picLocks noChangeAspect="1"/>
          </p:cNvPicPr>
          <p:nvPr/>
        </p:nvPicPr>
        <p:blipFill rotWithShape="1">
          <a:blip r:embed="rId3"/>
          <a:srcRect l="19546" r="13813" b="1"/>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26"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13" name="Picture 12" descr="A blue and red logo&#10;&#10;Description automatically generated">
            <a:extLst>
              <a:ext uri="{FF2B5EF4-FFF2-40B4-BE49-F238E27FC236}">
                <a16:creationId xmlns:a16="http://schemas.microsoft.com/office/drawing/2014/main" id="{EE17B3E3-136E-8983-25BB-AE44601B78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33440" y="71254"/>
            <a:ext cx="1609347" cy="445009"/>
          </a:xfrm>
          <a:prstGeom prst="rect">
            <a:avLst/>
          </a:prstGeom>
        </p:spPr>
      </p:pic>
      <p:pic>
        <p:nvPicPr>
          <p:cNvPr id="17" name="Picture 16" descr="A black background with white text&#10;&#10;Description automatically generated">
            <a:extLst>
              <a:ext uri="{FF2B5EF4-FFF2-40B4-BE49-F238E27FC236}">
                <a16:creationId xmlns:a16="http://schemas.microsoft.com/office/drawing/2014/main" id="{A9B716FD-C9F9-782A-3A57-97F186FFFB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51572" y="6541953"/>
            <a:ext cx="1612771" cy="316047"/>
          </a:xfrm>
          <a:prstGeom prst="rect">
            <a:avLst/>
          </a:prstGeom>
        </p:spPr>
      </p:pic>
    </p:spTree>
    <p:extLst>
      <p:ext uri="{BB962C8B-B14F-4D97-AF65-F5344CB8AC3E}">
        <p14:creationId xmlns:p14="http://schemas.microsoft.com/office/powerpoint/2010/main" val="2788085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1000"/>
                                        <p:tgtEl>
                                          <p:spTgt spid="19">
                                            <p:txEl>
                                              <p:pRg st="0" end="0"/>
                                            </p:txEl>
                                          </p:spTgt>
                                        </p:tgtEl>
                                      </p:cBhvr>
                                    </p:animEffect>
                                    <p:anim calcmode="lin" valueType="num">
                                      <p:cBhvr>
                                        <p:cTn id="8"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9">
                                            <p:txEl>
                                              <p:pRg st="1" end="1"/>
                                            </p:txEl>
                                          </p:spTgt>
                                        </p:tgtEl>
                                        <p:attrNameLst>
                                          <p:attrName>style.visibility</p:attrName>
                                        </p:attrNameLst>
                                      </p:cBhvr>
                                      <p:to>
                                        <p:strVal val="visible"/>
                                      </p:to>
                                    </p:set>
                                    <p:animEffect transition="in" filter="fade">
                                      <p:cBhvr>
                                        <p:cTn id="13" dur="1000"/>
                                        <p:tgtEl>
                                          <p:spTgt spid="19">
                                            <p:txEl>
                                              <p:pRg st="1" end="1"/>
                                            </p:txEl>
                                          </p:spTgt>
                                        </p:tgtEl>
                                      </p:cBhvr>
                                    </p:animEffect>
                                    <p:anim calcmode="lin" valueType="num">
                                      <p:cBhvr>
                                        <p:cTn id="14" dur="1000" fill="hold"/>
                                        <p:tgtEl>
                                          <p:spTgt spid="19">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9">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19">
                                            <p:txEl>
                                              <p:pRg st="2" end="2"/>
                                            </p:txEl>
                                          </p:spTgt>
                                        </p:tgtEl>
                                        <p:attrNameLst>
                                          <p:attrName>style.visibility</p:attrName>
                                        </p:attrNameLst>
                                      </p:cBhvr>
                                      <p:to>
                                        <p:strVal val="visible"/>
                                      </p:to>
                                    </p:set>
                                    <p:animEffect transition="in" filter="fade">
                                      <p:cBhvr>
                                        <p:cTn id="19" dur="1000"/>
                                        <p:tgtEl>
                                          <p:spTgt spid="19">
                                            <p:txEl>
                                              <p:pRg st="2" end="2"/>
                                            </p:txEl>
                                          </p:spTgt>
                                        </p:tgtEl>
                                      </p:cBhvr>
                                    </p:animEffect>
                                    <p:anim calcmode="lin" valueType="num">
                                      <p:cBhvr>
                                        <p:cTn id="20" dur="1000" fill="hold"/>
                                        <p:tgtEl>
                                          <p:spTgt spid="19">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9">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grpId="0" nodeType="afterEffect">
                                  <p:stCondLst>
                                    <p:cond delay="0"/>
                                  </p:stCondLst>
                                  <p:childTnLst>
                                    <p:set>
                                      <p:cBhvr>
                                        <p:cTn id="24" dur="1" fill="hold">
                                          <p:stCondLst>
                                            <p:cond delay="0"/>
                                          </p:stCondLst>
                                        </p:cTn>
                                        <p:tgtEl>
                                          <p:spTgt spid="19">
                                            <p:txEl>
                                              <p:pRg st="3" end="3"/>
                                            </p:txEl>
                                          </p:spTgt>
                                        </p:tgtEl>
                                        <p:attrNameLst>
                                          <p:attrName>style.visibility</p:attrName>
                                        </p:attrNameLst>
                                      </p:cBhvr>
                                      <p:to>
                                        <p:strVal val="visible"/>
                                      </p:to>
                                    </p:set>
                                    <p:animEffect transition="in" filter="fade">
                                      <p:cBhvr>
                                        <p:cTn id="25" dur="1000"/>
                                        <p:tgtEl>
                                          <p:spTgt spid="19">
                                            <p:txEl>
                                              <p:pRg st="3" end="3"/>
                                            </p:txEl>
                                          </p:spTgt>
                                        </p:tgtEl>
                                      </p:cBhvr>
                                    </p:animEffect>
                                    <p:anim calcmode="lin" valueType="num">
                                      <p:cBhvr>
                                        <p:cTn id="26" dur="1000" fill="hold"/>
                                        <p:tgtEl>
                                          <p:spTgt spid="19">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1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32A9DB-2376-4EE9-D664-EC8D532CF507}"/>
              </a:ext>
            </a:extLst>
          </p:cNvPr>
          <p:cNvSpPr>
            <a:spLocks noGrp="1"/>
          </p:cNvSpPr>
          <p:nvPr>
            <p:ph type="title"/>
          </p:nvPr>
        </p:nvSpPr>
        <p:spPr>
          <a:xfrm>
            <a:off x="330444" y="365125"/>
            <a:ext cx="6175459" cy="1400613"/>
          </a:xfrm>
        </p:spPr>
        <p:txBody>
          <a:bodyPr vert="horz" lIns="91440" tIns="45720" rIns="91440" bIns="45720" rtlCol="0" anchor="ctr">
            <a:normAutofit/>
          </a:bodyPr>
          <a:lstStyle/>
          <a:p>
            <a:r>
              <a:rPr lang="en-US" sz="3600" dirty="0"/>
              <a:t>Staff Home Internet Facility</a:t>
            </a:r>
          </a:p>
        </p:txBody>
      </p:sp>
      <p:sp>
        <p:nvSpPr>
          <p:cNvPr id="10" name="TextBox 9">
            <a:extLst>
              <a:ext uri="{FF2B5EF4-FFF2-40B4-BE49-F238E27FC236}">
                <a16:creationId xmlns:a16="http://schemas.microsoft.com/office/drawing/2014/main" id="{9AF84650-968E-C97F-0C94-4EC802C25155}"/>
              </a:ext>
            </a:extLst>
          </p:cNvPr>
          <p:cNvSpPr txBox="1"/>
          <p:nvPr/>
        </p:nvSpPr>
        <p:spPr>
          <a:xfrm>
            <a:off x="263383" y="1524000"/>
            <a:ext cx="5962784" cy="4865914"/>
          </a:xfrm>
          <a:prstGeom prst="rect">
            <a:avLst/>
          </a:prstGeom>
        </p:spPr>
        <p:txBody>
          <a:bodyPr vert="horz" lIns="91440" tIns="45720" rIns="91440" bIns="45720" rtlCol="0">
            <a:noAutofit/>
          </a:bodyPr>
          <a:lstStyle/>
          <a:p>
            <a:pPr marL="342900" indent="-342900">
              <a:lnSpc>
                <a:spcPct val="90000"/>
              </a:lnSpc>
              <a:spcAft>
                <a:spcPts val="600"/>
              </a:spcAft>
              <a:buBlip>
                <a:blip r:embed="rId2"/>
              </a:buBlip>
            </a:pPr>
            <a:r>
              <a:rPr lang="en-US" sz="2000" dirty="0"/>
              <a:t>All active and confirmed Full-Time Employees are eligible to request for staff home internet.</a:t>
            </a:r>
          </a:p>
          <a:p>
            <a:pPr marL="342900" indent="-342900">
              <a:lnSpc>
                <a:spcPct val="90000"/>
              </a:lnSpc>
              <a:spcAft>
                <a:spcPts val="600"/>
              </a:spcAft>
              <a:buBlip>
                <a:blip r:embed="rId2"/>
              </a:buBlip>
            </a:pPr>
            <a:r>
              <a:rPr lang="en-US" sz="2000" dirty="0"/>
              <a:t>All staff home internet allocated service plan shall be subject to a period of renewal every 6 months from the activation/confirmation date by sending a renewal request to Head of Information Technology two week before expiration requesting for a renewal.</a:t>
            </a:r>
          </a:p>
          <a:p>
            <a:pPr marL="342900" indent="-342900">
              <a:lnSpc>
                <a:spcPct val="90000"/>
              </a:lnSpc>
              <a:spcAft>
                <a:spcPts val="600"/>
              </a:spcAft>
              <a:buBlip>
                <a:blip r:embed="rId2"/>
              </a:buBlip>
            </a:pPr>
            <a:r>
              <a:rPr lang="en-US" sz="2000" dirty="0"/>
              <a:t>Any hardware or software purchased by the company regarding the internet provisioning remains the property of the company and must be returned to the company upon termination of contract or resignation.</a:t>
            </a:r>
          </a:p>
          <a:p>
            <a:pPr>
              <a:lnSpc>
                <a:spcPct val="90000"/>
              </a:lnSpc>
              <a:spcAft>
                <a:spcPts val="600"/>
              </a:spcAft>
            </a:pPr>
            <a:r>
              <a:rPr lang="en-US" sz="2000" dirty="0"/>
              <a:t>Please reach out to the IT team on </a:t>
            </a:r>
            <a:r>
              <a:rPr lang="en-US" sz="2000" dirty="0">
                <a:hlinkClick r:id="rId3"/>
              </a:rPr>
              <a:t>InfoSystem@fob.ng</a:t>
            </a:r>
            <a:r>
              <a:rPr lang="en-US" sz="2000" dirty="0"/>
              <a:t> for guidance on the Staff Home Internet (SHI) facility and how to access it. </a:t>
            </a:r>
          </a:p>
        </p:txBody>
      </p:sp>
      <p:pic>
        <p:nvPicPr>
          <p:cNvPr id="9" name="Content Placeholder 8">
            <a:extLst>
              <a:ext uri="{FF2B5EF4-FFF2-40B4-BE49-F238E27FC236}">
                <a16:creationId xmlns:a16="http://schemas.microsoft.com/office/drawing/2014/main" id="{D4B95993-262D-D3CB-4897-28E7405C5E99}"/>
              </a:ext>
            </a:extLst>
          </p:cNvPr>
          <p:cNvPicPr>
            <a:picLocks noGrp="1" noChangeAspect="1"/>
          </p:cNvPicPr>
          <p:nvPr>
            <p:ph idx="1"/>
          </p:nvPr>
        </p:nvPicPr>
        <p:blipFill rotWithShape="1">
          <a:blip r:embed="rId4"/>
          <a:srcRect l="32211" r="19751"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12" name="Picture 11" descr="A blue and red logo&#10;&#10;Description automatically generated">
            <a:extLst>
              <a:ext uri="{FF2B5EF4-FFF2-40B4-BE49-F238E27FC236}">
                <a16:creationId xmlns:a16="http://schemas.microsoft.com/office/drawing/2014/main" id="{3BD414B3-BCE3-09D4-CA15-71093255ED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52209" y="0"/>
            <a:ext cx="1609347" cy="445009"/>
          </a:xfrm>
          <a:prstGeom prst="rect">
            <a:avLst/>
          </a:prstGeom>
        </p:spPr>
      </p:pic>
      <p:pic>
        <p:nvPicPr>
          <p:cNvPr id="14" name="Picture 13" descr="A black background with white text&#10;&#10;Description automatically generated">
            <a:extLst>
              <a:ext uri="{FF2B5EF4-FFF2-40B4-BE49-F238E27FC236}">
                <a16:creationId xmlns:a16="http://schemas.microsoft.com/office/drawing/2014/main" id="{23029FE3-743A-65F6-CF08-1FDF2B93A0F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37549" y="6389914"/>
            <a:ext cx="1724098" cy="337863"/>
          </a:xfrm>
          <a:prstGeom prst="rect">
            <a:avLst/>
          </a:prstGeom>
        </p:spPr>
      </p:pic>
    </p:spTree>
    <p:extLst>
      <p:ext uri="{BB962C8B-B14F-4D97-AF65-F5344CB8AC3E}">
        <p14:creationId xmlns:p14="http://schemas.microsoft.com/office/powerpoint/2010/main" val="2588293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1654B650-CCCA-BBA0-8B78-2AD0CBCE54C0}"/>
              </a:ext>
            </a:extLst>
          </p:cNvPr>
          <p:cNvSpPr/>
          <p:nvPr/>
        </p:nvSpPr>
        <p:spPr>
          <a:xfrm>
            <a:off x="1168721" y="1451116"/>
            <a:ext cx="4120609" cy="2144864"/>
          </a:xfrm>
          <a:prstGeom prst="roundRect">
            <a:avLst/>
          </a:prstGeom>
          <a:effectLst>
            <a:reflection blurRad="6350" stA="50000" endA="300" endPos="90000" dir="5400000" sy="-100000" algn="bl" rotWithShape="0"/>
          </a:effectLst>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3000" b="1" dirty="0"/>
              <a:t>OUR CULTURE</a:t>
            </a:r>
          </a:p>
        </p:txBody>
      </p:sp>
      <p:pic>
        <p:nvPicPr>
          <p:cNvPr id="19" name="Picture 18">
            <a:extLst>
              <a:ext uri="{FF2B5EF4-FFF2-40B4-BE49-F238E27FC236}">
                <a16:creationId xmlns:a16="http://schemas.microsoft.com/office/drawing/2014/main" id="{7E723C6E-92E3-B087-F069-923983F5BB2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615712" y="3156143"/>
            <a:ext cx="4627659" cy="2603058"/>
          </a:xfrm>
          <a:prstGeom prst="rect">
            <a:avLst/>
          </a:prstGeom>
        </p:spPr>
      </p:pic>
      <p:pic>
        <p:nvPicPr>
          <p:cNvPr id="22" name="Picture 21">
            <a:extLst>
              <a:ext uri="{FF2B5EF4-FFF2-40B4-BE49-F238E27FC236}">
                <a16:creationId xmlns:a16="http://schemas.microsoft.com/office/drawing/2014/main" id="{229705A8-63BA-27EF-7164-F09CFEBB4878}"/>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490585" y="729724"/>
            <a:ext cx="4627659" cy="2580423"/>
          </a:xfrm>
          <a:prstGeom prst="rect">
            <a:avLst/>
          </a:prstGeom>
        </p:spPr>
      </p:pic>
    </p:spTree>
    <p:extLst>
      <p:ext uri="{BB962C8B-B14F-4D97-AF65-F5344CB8AC3E}">
        <p14:creationId xmlns:p14="http://schemas.microsoft.com/office/powerpoint/2010/main" val="2253635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F3865-85F5-29A8-3083-EC11B872DC4D}"/>
              </a:ext>
            </a:extLst>
          </p:cNvPr>
          <p:cNvSpPr>
            <a:spLocks noGrp="1"/>
          </p:cNvSpPr>
          <p:nvPr>
            <p:ph type="title"/>
          </p:nvPr>
        </p:nvSpPr>
        <p:spPr>
          <a:xfrm>
            <a:off x="1025718" y="583097"/>
            <a:ext cx="7736619" cy="554196"/>
          </a:xfrm>
        </p:spPr>
        <p:txBody>
          <a:bodyPr>
            <a:normAutofit/>
          </a:bodyPr>
          <a:lstStyle/>
          <a:p>
            <a:pPr algn="ctr"/>
            <a:r>
              <a:rPr lang="en-US" sz="2800" dirty="0"/>
              <a:t> </a:t>
            </a:r>
            <a:r>
              <a:rPr lang="en-US" sz="3000" dirty="0"/>
              <a:t>Identification (ID) Card Policy</a:t>
            </a:r>
          </a:p>
        </p:txBody>
      </p:sp>
      <p:sp>
        <p:nvSpPr>
          <p:cNvPr id="6" name="Content Placeholder 5">
            <a:extLst>
              <a:ext uri="{FF2B5EF4-FFF2-40B4-BE49-F238E27FC236}">
                <a16:creationId xmlns:a16="http://schemas.microsoft.com/office/drawing/2014/main" id="{D4748B69-C0E0-174A-DC61-42B628F5E6BF}"/>
              </a:ext>
            </a:extLst>
          </p:cNvPr>
          <p:cNvSpPr>
            <a:spLocks noGrp="1"/>
          </p:cNvSpPr>
          <p:nvPr>
            <p:ph sz="half" idx="1"/>
          </p:nvPr>
        </p:nvSpPr>
        <p:spPr>
          <a:xfrm>
            <a:off x="1653871" y="1494845"/>
            <a:ext cx="4442129" cy="1933730"/>
          </a:xfrm>
        </p:spPr>
        <p:txBody>
          <a:bodyPr>
            <a:normAutofit/>
          </a:bodyPr>
          <a:lstStyle/>
          <a:p>
            <a:pPr marL="0" indent="0">
              <a:buNone/>
            </a:pPr>
            <a:r>
              <a:rPr lang="en-US" sz="1800" dirty="0">
                <a:latin typeface="Avenir Next LT Pro" panose="020B0504020202020204" pitchFamily="34" charset="0"/>
              </a:rPr>
              <a:t>All employees must always wear their identification cards visibly while in company premises. Without the proper display of identification cards, employees will not be granted access to the company facilities.</a:t>
            </a:r>
          </a:p>
          <a:p>
            <a:pPr marL="0" indent="0">
              <a:buNone/>
            </a:pPr>
            <a:endParaRPr lang="en-US" sz="2400" dirty="0">
              <a:latin typeface="Avenir Next LT Pro" panose="020B0504020202020204" pitchFamily="34" charset="0"/>
            </a:endParaRPr>
          </a:p>
          <a:p>
            <a:endParaRPr lang="en-US" sz="2400" dirty="0">
              <a:latin typeface="Avenir Next LT Pro" panose="020B0504020202020204" pitchFamily="34" charset="0"/>
            </a:endParaRPr>
          </a:p>
          <a:p>
            <a:endParaRPr lang="en-US" dirty="0"/>
          </a:p>
        </p:txBody>
      </p:sp>
      <p:pic>
        <p:nvPicPr>
          <p:cNvPr id="7" name="Picture 6">
            <a:extLst>
              <a:ext uri="{FF2B5EF4-FFF2-40B4-BE49-F238E27FC236}">
                <a16:creationId xmlns:a16="http://schemas.microsoft.com/office/drawing/2014/main" id="{D0F963C1-65E0-4A30-8074-4B58AD5BC59B}"/>
              </a:ext>
            </a:extLst>
          </p:cNvPr>
          <p:cNvPicPr>
            <a:picLocks noChangeAspect="1"/>
          </p:cNvPicPr>
          <p:nvPr/>
        </p:nvPicPr>
        <p:blipFill rotWithShape="1">
          <a:blip r:embed="rId2"/>
          <a:srcRect r="48657"/>
          <a:stretch/>
        </p:blipFill>
        <p:spPr>
          <a:xfrm>
            <a:off x="7371902" y="3730468"/>
            <a:ext cx="2780867" cy="2433787"/>
          </a:xfrm>
          <a:prstGeom prst="rect">
            <a:avLst/>
          </a:prstGeom>
        </p:spPr>
      </p:pic>
      <p:pic>
        <p:nvPicPr>
          <p:cNvPr id="8" name="Picture 7">
            <a:extLst>
              <a:ext uri="{FF2B5EF4-FFF2-40B4-BE49-F238E27FC236}">
                <a16:creationId xmlns:a16="http://schemas.microsoft.com/office/drawing/2014/main" id="{003840D2-F75C-4B5E-7A24-BBC8FCECA864}"/>
              </a:ext>
            </a:extLst>
          </p:cNvPr>
          <p:cNvPicPr>
            <a:picLocks noChangeAspect="1"/>
          </p:cNvPicPr>
          <p:nvPr/>
        </p:nvPicPr>
        <p:blipFill>
          <a:blip r:embed="rId3"/>
          <a:stretch>
            <a:fillRect/>
          </a:stretch>
        </p:blipFill>
        <p:spPr>
          <a:xfrm>
            <a:off x="7219638" y="1190206"/>
            <a:ext cx="3085397" cy="2390096"/>
          </a:xfrm>
          <a:prstGeom prst="rect">
            <a:avLst/>
          </a:prstGeom>
        </p:spPr>
      </p:pic>
      <p:sp>
        <p:nvSpPr>
          <p:cNvPr id="3" name="TextBox 2">
            <a:extLst>
              <a:ext uri="{FF2B5EF4-FFF2-40B4-BE49-F238E27FC236}">
                <a16:creationId xmlns:a16="http://schemas.microsoft.com/office/drawing/2014/main" id="{77E407F6-5B1C-6DD1-92F8-304B560262CA}"/>
              </a:ext>
            </a:extLst>
          </p:cNvPr>
          <p:cNvSpPr txBox="1"/>
          <p:nvPr/>
        </p:nvSpPr>
        <p:spPr>
          <a:xfrm>
            <a:off x="1743841" y="4017624"/>
            <a:ext cx="3933390" cy="1200329"/>
          </a:xfrm>
          <a:prstGeom prst="rect">
            <a:avLst/>
          </a:prstGeom>
          <a:noFill/>
        </p:spPr>
        <p:txBody>
          <a:bodyPr wrap="square" rtlCol="0">
            <a:spAutoFit/>
          </a:bodyPr>
          <a:lstStyle/>
          <a:p>
            <a:r>
              <a:rPr lang="en-US" dirty="0"/>
              <a:t>Non-compliance to this policy will not be taken lightly, and sanctions may be applied to anyone found guilty of not wearing their ID cards.</a:t>
            </a:r>
          </a:p>
        </p:txBody>
      </p:sp>
    </p:spTree>
    <p:extLst>
      <p:ext uri="{BB962C8B-B14F-4D97-AF65-F5344CB8AC3E}">
        <p14:creationId xmlns:p14="http://schemas.microsoft.com/office/powerpoint/2010/main" val="1988312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9B05D-BE87-27DC-1347-566F192D6281}"/>
              </a:ext>
            </a:extLst>
          </p:cNvPr>
          <p:cNvSpPr>
            <a:spLocks noGrp="1"/>
          </p:cNvSpPr>
          <p:nvPr>
            <p:ph type="title"/>
          </p:nvPr>
        </p:nvSpPr>
        <p:spPr>
          <a:xfrm>
            <a:off x="577516" y="558265"/>
            <a:ext cx="6766560" cy="625642"/>
          </a:xfrm>
        </p:spPr>
        <p:txBody>
          <a:bodyPr>
            <a:normAutofit fontScale="90000"/>
          </a:bodyPr>
          <a:lstStyle/>
          <a:p>
            <a:pPr marL="0" marR="0">
              <a:lnSpc>
                <a:spcPct val="105000"/>
              </a:lnSpc>
              <a:spcBef>
                <a:spcPts val="0"/>
              </a:spcBef>
              <a:spcAft>
                <a:spcPts val="800"/>
              </a:spcAft>
            </a:pPr>
            <a:br>
              <a:rPr lang="en-US" sz="2800" dirty="0">
                <a:effectLst/>
                <a:ea typeface="Calibri" panose="020F0502020204030204" pitchFamily="34" charset="0"/>
              </a:rPr>
            </a:br>
            <a:r>
              <a:rPr lang="en-US" sz="2800" dirty="0">
                <a:effectLst/>
                <a:ea typeface="Calibri" panose="020F0502020204030204" pitchFamily="34" charset="0"/>
              </a:rPr>
              <a:t>		</a:t>
            </a:r>
            <a:br>
              <a:rPr lang="en-US" sz="2800" dirty="0">
                <a:effectLst/>
                <a:ea typeface="Calibri" panose="020F0502020204030204" pitchFamily="34" charset="0"/>
              </a:rPr>
            </a:br>
            <a:r>
              <a:rPr lang="en-US" sz="2800" dirty="0">
                <a:effectLst/>
                <a:ea typeface="Calibri" panose="020F0502020204030204" pitchFamily="34" charset="0"/>
              </a:rPr>
              <a:t>	</a:t>
            </a:r>
            <a:br>
              <a:rPr lang="en-US" sz="2800" dirty="0">
                <a:effectLst/>
                <a:ea typeface="Calibri" panose="020F0502020204030204" pitchFamily="34" charset="0"/>
              </a:rPr>
            </a:br>
            <a:r>
              <a:rPr lang="en-US" sz="2800" dirty="0">
                <a:effectLst/>
                <a:ea typeface="Calibri" panose="020F0502020204030204" pitchFamily="34" charset="0"/>
              </a:rPr>
              <a:t>	</a:t>
            </a:r>
            <a:r>
              <a:rPr lang="en-US" sz="3300" dirty="0">
                <a:effectLst/>
                <a:ea typeface="Calibri" panose="020F0502020204030204" pitchFamily="34" charset="0"/>
              </a:rPr>
              <a:t>Acceptable </a:t>
            </a:r>
            <a:r>
              <a:rPr lang="en-US" sz="3300" dirty="0">
                <a:ea typeface="Calibri" panose="020F0502020204030204" pitchFamily="34" charset="0"/>
              </a:rPr>
              <a:t>Email Etiquette</a:t>
            </a:r>
            <a:br>
              <a:rPr lang="en-US" sz="2800" dirty="0">
                <a:effectLst/>
                <a:ea typeface="Calibri" panose="020F0502020204030204" pitchFamily="34" charset="0"/>
              </a:rPr>
            </a:br>
            <a:r>
              <a:rPr lang="en-US" sz="2800" dirty="0">
                <a:effectLst/>
                <a:ea typeface="Calibri" panose="020F0502020204030204" pitchFamily="34" charset="0"/>
              </a:rPr>
              <a:t> </a:t>
            </a:r>
            <a:br>
              <a:rPr lang="en-US" sz="2800" dirty="0">
                <a:effectLst/>
                <a:ea typeface="Calibri" panose="020F0502020204030204" pitchFamily="34" charset="0"/>
              </a:rPr>
            </a:br>
            <a:br>
              <a:rPr lang="en-US" sz="2800" dirty="0">
                <a:ea typeface="Calibri" panose="020F0502020204030204" pitchFamily="34" charset="0"/>
              </a:rPr>
            </a:br>
            <a:endParaRPr lang="en-US" sz="2800" dirty="0"/>
          </a:p>
        </p:txBody>
      </p:sp>
      <p:sp>
        <p:nvSpPr>
          <p:cNvPr id="3" name="Content Placeholder 2">
            <a:extLst>
              <a:ext uri="{FF2B5EF4-FFF2-40B4-BE49-F238E27FC236}">
                <a16:creationId xmlns:a16="http://schemas.microsoft.com/office/drawing/2014/main" id="{FBAFFBC8-F77B-00EF-6E81-98052105E526}"/>
              </a:ext>
            </a:extLst>
          </p:cNvPr>
          <p:cNvSpPr>
            <a:spLocks noGrp="1"/>
          </p:cNvSpPr>
          <p:nvPr>
            <p:ph idx="1"/>
          </p:nvPr>
        </p:nvSpPr>
        <p:spPr>
          <a:xfrm>
            <a:off x="721895" y="1386039"/>
            <a:ext cx="10489444" cy="4625148"/>
          </a:xfrm>
        </p:spPr>
        <p:txBody>
          <a:bodyPr>
            <a:noAutofit/>
          </a:bodyPr>
          <a:lstStyle/>
          <a:p>
            <a:pPr marL="0" indent="0">
              <a:lnSpc>
                <a:spcPct val="105000"/>
              </a:lnSpc>
              <a:spcBef>
                <a:spcPts val="0"/>
              </a:spcBef>
              <a:buSzPts val="1000"/>
              <a:buNone/>
              <a:tabLst>
                <a:tab pos="457200" algn="l"/>
              </a:tabLst>
            </a:pPr>
            <a:endParaRPr lang="en-US" sz="1400" dirty="0">
              <a:effectLst/>
              <a:ea typeface="Calibri" panose="020F0502020204030204" pitchFamily="34" charset="0"/>
            </a:endParaRPr>
          </a:p>
          <a:p>
            <a:pPr marL="0" indent="0">
              <a:spcBef>
                <a:spcPts val="0"/>
              </a:spcBef>
              <a:buNone/>
            </a:pPr>
            <a:r>
              <a:rPr lang="en-US" sz="1400" b="1" u="sng" dirty="0">
                <a:effectLst/>
                <a:ea typeface="Calibri" panose="020F0502020204030204" pitchFamily="34" charset="0"/>
              </a:rPr>
              <a:t>Email Etiquette Rules You Should Know</a:t>
            </a:r>
            <a:endParaRPr lang="en-US" sz="1400" dirty="0">
              <a:effectLst/>
              <a:ea typeface="Calibri" panose="020F0502020204030204" pitchFamily="34" charset="0"/>
            </a:endParaRPr>
          </a:p>
          <a:p>
            <a:pPr marL="342900" indent="-342900">
              <a:lnSpc>
                <a:spcPct val="105000"/>
              </a:lnSpc>
              <a:spcBef>
                <a:spcPts val="0"/>
              </a:spcBef>
              <a:buFont typeface="+mj-lt"/>
              <a:buAutoNum type="arabicPeriod"/>
              <a:tabLst>
                <a:tab pos="228600" algn="l"/>
              </a:tabLst>
            </a:pPr>
            <a:r>
              <a:rPr lang="en-US" sz="1400" dirty="0">
                <a:effectLst/>
                <a:ea typeface="Times New Roman" panose="02020603050405020304" pitchFamily="18" charset="0"/>
              </a:rPr>
              <a:t>Have a Subject</a:t>
            </a:r>
          </a:p>
          <a:p>
            <a:pPr marL="342900" indent="-342900">
              <a:lnSpc>
                <a:spcPct val="105000"/>
              </a:lnSpc>
              <a:spcBef>
                <a:spcPts val="0"/>
              </a:spcBef>
              <a:buFont typeface="+mj-lt"/>
              <a:buAutoNum type="arabicPeriod"/>
              <a:tabLst>
                <a:tab pos="228600" algn="l"/>
              </a:tabLst>
            </a:pPr>
            <a:endParaRPr lang="en-US" sz="1400" dirty="0">
              <a:effectLst/>
              <a:ea typeface="Calibri" panose="020F0502020204030204" pitchFamily="34" charset="0"/>
            </a:endParaRPr>
          </a:p>
          <a:p>
            <a:pPr marL="342900" indent="-342900">
              <a:lnSpc>
                <a:spcPct val="105000"/>
              </a:lnSpc>
              <a:spcBef>
                <a:spcPts val="0"/>
              </a:spcBef>
              <a:buFont typeface="+mj-lt"/>
              <a:buAutoNum type="arabicPeriod"/>
              <a:tabLst>
                <a:tab pos="228600" algn="l"/>
              </a:tabLst>
            </a:pPr>
            <a:r>
              <a:rPr lang="en-US" sz="1400" dirty="0">
                <a:effectLst/>
                <a:ea typeface="Times New Roman" panose="02020603050405020304" pitchFamily="18" charset="0"/>
              </a:rPr>
              <a:t>Open with a Greeting, e.g. </a:t>
            </a:r>
            <a:r>
              <a:rPr lang="en-US" sz="1400" u="none" strike="noStrike" dirty="0">
                <a:effectLst/>
                <a:ea typeface="Times New Roman" panose="02020603050405020304" pitchFamily="18" charset="0"/>
                <a:hlinkClick r:id="rId2">
                  <a:extLst>
                    <a:ext uri="{A12FA001-AC4F-418D-AE19-62706E023703}">
                      <ahyp:hlinkClr xmlns:ahyp="http://schemas.microsoft.com/office/drawing/2018/hyperlinkcolor" val="tx"/>
                    </a:ext>
                  </a:extLst>
                </a:hlinkClick>
              </a:rPr>
              <a:t>'Dear first name' or 'Hi,' Hello, Good morning, etc.,  </a:t>
            </a:r>
            <a:endParaRPr lang="en-US" sz="1400" u="none" strike="noStrike" dirty="0">
              <a:effectLst/>
              <a:ea typeface="Times New Roman" panose="02020603050405020304" pitchFamily="18" charset="0"/>
            </a:endParaRPr>
          </a:p>
          <a:p>
            <a:pPr marL="342900" indent="-342900">
              <a:lnSpc>
                <a:spcPct val="105000"/>
              </a:lnSpc>
              <a:spcBef>
                <a:spcPts val="0"/>
              </a:spcBef>
              <a:buFont typeface="+mj-lt"/>
              <a:buAutoNum type="arabicPeriod"/>
              <a:tabLst>
                <a:tab pos="228600" algn="l"/>
              </a:tabLst>
            </a:pPr>
            <a:endParaRPr lang="en-US" sz="1400" dirty="0">
              <a:effectLst/>
              <a:ea typeface="Calibri" panose="020F0502020204030204" pitchFamily="34" charset="0"/>
            </a:endParaRPr>
          </a:p>
          <a:p>
            <a:pPr marL="342900" indent="-342900">
              <a:lnSpc>
                <a:spcPct val="105000"/>
              </a:lnSpc>
              <a:spcBef>
                <a:spcPts val="0"/>
              </a:spcBef>
              <a:buFont typeface="+mj-lt"/>
              <a:buAutoNum type="arabicPeriod"/>
              <a:tabLst>
                <a:tab pos="228600" algn="l"/>
              </a:tabLst>
            </a:pPr>
            <a:r>
              <a:rPr lang="en-US" sz="1400" u="sng" strike="noStrike" dirty="0">
                <a:effectLst/>
                <a:ea typeface="Times New Roman" panose="02020603050405020304" pitchFamily="18" charset="0"/>
                <a:hlinkClick r:id="rId3">
                  <a:extLst>
                    <a:ext uri="{A12FA001-AC4F-418D-AE19-62706E023703}">
                      <ahyp:hlinkClr xmlns:ahyp="http://schemas.microsoft.com/office/drawing/2018/hyperlinkcolor" val="tx"/>
                    </a:ext>
                  </a:extLst>
                </a:hlinkClick>
              </a:rPr>
              <a:t>Explain </a:t>
            </a:r>
            <a:r>
              <a:rPr lang="en-US" sz="1400" strike="noStrike" dirty="0">
                <a:effectLst/>
                <a:ea typeface="Times New Roman" panose="02020603050405020304" pitchFamily="18" charset="0"/>
                <a:hlinkClick r:id="rId3">
                  <a:extLst>
                    <a:ext uri="{A12FA001-AC4F-418D-AE19-62706E023703}">
                      <ahyp:hlinkClr xmlns:ahyp="http://schemas.microsoft.com/office/drawing/2018/hyperlinkcolor" val="tx"/>
                    </a:ext>
                  </a:extLst>
                </a:hlinkClick>
              </a:rPr>
              <a:t> the Subject of discussion</a:t>
            </a:r>
            <a:r>
              <a:rPr lang="en-US" sz="1400" strike="noStrike" dirty="0">
                <a:ea typeface="Times New Roman" panose="02020603050405020304" pitchFamily="18" charset="0"/>
              </a:rPr>
              <a:t> </a:t>
            </a:r>
            <a:r>
              <a:rPr lang="en-US" sz="1400" dirty="0">
                <a:effectLst/>
                <a:ea typeface="Times New Roman" panose="02020603050405020304" pitchFamily="18" charset="0"/>
              </a:rPr>
              <a:t>and make the Purpose crystal.</a:t>
            </a:r>
          </a:p>
          <a:p>
            <a:pPr marL="342900" indent="-342900">
              <a:lnSpc>
                <a:spcPct val="105000"/>
              </a:lnSpc>
              <a:spcBef>
                <a:spcPts val="0"/>
              </a:spcBef>
              <a:buFont typeface="+mj-lt"/>
              <a:buAutoNum type="arabicPeriod"/>
              <a:tabLst>
                <a:tab pos="228600" algn="l"/>
              </a:tabLst>
            </a:pPr>
            <a:endParaRPr lang="en-US" sz="1400" dirty="0">
              <a:effectLst/>
              <a:ea typeface="Calibri" panose="020F0502020204030204" pitchFamily="34" charset="0"/>
            </a:endParaRPr>
          </a:p>
          <a:p>
            <a:pPr marL="342900" indent="-342900">
              <a:lnSpc>
                <a:spcPct val="105000"/>
              </a:lnSpc>
              <a:spcBef>
                <a:spcPts val="0"/>
              </a:spcBef>
              <a:buFont typeface="+mj-lt"/>
              <a:buAutoNum type="arabicPeriod"/>
              <a:tabLst>
                <a:tab pos="228600" algn="l"/>
              </a:tabLst>
            </a:pPr>
            <a:r>
              <a:rPr lang="en-US" sz="1400" dirty="0">
                <a:ea typeface="Times New Roman" panose="02020603050405020304" pitchFamily="18" charset="0"/>
              </a:rPr>
              <a:t>Use the approved Color and Font. (A</a:t>
            </a:r>
            <a:r>
              <a:rPr lang="en-US" sz="1400" dirty="0">
                <a:effectLst/>
                <a:ea typeface="Times New Roman" panose="02020603050405020304" pitchFamily="18" charset="0"/>
              </a:rPr>
              <a:t>venir Next LT Pro, size 12 &amp; </a:t>
            </a:r>
            <a:r>
              <a:rPr lang="en-US" sz="1400" dirty="0" err="1">
                <a:ea typeface="Times New Roman" panose="02020603050405020304" pitchFamily="18" charset="0"/>
              </a:rPr>
              <a:t>c</a:t>
            </a:r>
            <a:r>
              <a:rPr lang="en-US" sz="1400" dirty="0" err="1">
                <a:effectLst/>
                <a:ea typeface="Times New Roman" panose="02020603050405020304" pitchFamily="18" charset="0"/>
              </a:rPr>
              <a:t>olours</a:t>
            </a:r>
            <a:r>
              <a:rPr lang="en-US" sz="1400" dirty="0">
                <a:effectLst/>
                <a:ea typeface="Times New Roman" panose="02020603050405020304" pitchFamily="18" charset="0"/>
              </a:rPr>
              <a:t>: Blue Accent 1, 25 darker)</a:t>
            </a:r>
          </a:p>
          <a:p>
            <a:pPr marL="342900" indent="-342900">
              <a:lnSpc>
                <a:spcPct val="105000"/>
              </a:lnSpc>
              <a:spcBef>
                <a:spcPts val="0"/>
              </a:spcBef>
              <a:buFont typeface="+mj-lt"/>
              <a:buAutoNum type="arabicPeriod"/>
              <a:tabLst>
                <a:tab pos="228600" algn="l"/>
              </a:tabLst>
            </a:pPr>
            <a:endParaRPr lang="en-US" sz="1400" dirty="0">
              <a:effectLst/>
              <a:ea typeface="Times New Roman" panose="02020603050405020304" pitchFamily="18" charset="0"/>
            </a:endParaRPr>
          </a:p>
          <a:p>
            <a:pPr marL="342900" indent="-342900">
              <a:lnSpc>
                <a:spcPct val="105000"/>
              </a:lnSpc>
              <a:spcBef>
                <a:spcPts val="0"/>
              </a:spcBef>
              <a:buFont typeface="+mj-lt"/>
              <a:buAutoNum type="arabicPeriod"/>
              <a:tabLst>
                <a:tab pos="228600" algn="l"/>
              </a:tabLst>
            </a:pPr>
            <a:r>
              <a:rPr lang="en-US" sz="1400" dirty="0">
                <a:effectLst/>
                <a:ea typeface="Times New Roman" panose="02020603050405020304" pitchFamily="18" charset="0"/>
              </a:rPr>
              <a:t>Don’t use capital letters. It appears you are yelling e.g., ADHERENCE TO OFFICIAL RESUMPTION AND CLOSING TIME</a:t>
            </a:r>
            <a:endParaRPr lang="en-US" sz="1400" dirty="0">
              <a:effectLst/>
              <a:ea typeface="Calibri" panose="020F0502020204030204" pitchFamily="34" charset="0"/>
            </a:endParaRPr>
          </a:p>
          <a:p>
            <a:pPr marL="0" marR="0" lvl="0" indent="0">
              <a:lnSpc>
                <a:spcPct val="105000"/>
              </a:lnSpc>
              <a:spcBef>
                <a:spcPts val="0"/>
              </a:spcBef>
              <a:spcAft>
                <a:spcPts val="0"/>
              </a:spcAft>
              <a:buNone/>
            </a:pPr>
            <a:r>
              <a:rPr lang="en-US" sz="1400" dirty="0">
                <a:effectLst/>
                <a:ea typeface="Times New Roman" panose="02020603050405020304" pitchFamily="18" charset="0"/>
              </a:rPr>
              <a:t>Use Initial Cap instead, e.g., Adherence to Official Resumption and Closing Time.</a:t>
            </a:r>
          </a:p>
          <a:p>
            <a:pPr marL="0" marR="0" lvl="0" indent="0">
              <a:lnSpc>
                <a:spcPct val="105000"/>
              </a:lnSpc>
              <a:spcBef>
                <a:spcPts val="0"/>
              </a:spcBef>
              <a:spcAft>
                <a:spcPts val="0"/>
              </a:spcAft>
              <a:buNone/>
            </a:pPr>
            <a:endParaRPr lang="en-US" sz="1400" dirty="0">
              <a:effectLst/>
              <a:ea typeface="Calibri" panose="020F0502020204030204" pitchFamily="34" charset="0"/>
            </a:endParaRPr>
          </a:p>
          <a:p>
            <a:pPr marL="0" marR="0" lvl="0" indent="0">
              <a:lnSpc>
                <a:spcPct val="105000"/>
              </a:lnSpc>
              <a:spcBef>
                <a:spcPts val="0"/>
              </a:spcBef>
              <a:spcAft>
                <a:spcPts val="0"/>
              </a:spcAft>
              <a:buNone/>
            </a:pPr>
            <a:r>
              <a:rPr lang="en-US" sz="1400" dirty="0">
                <a:ea typeface="Times New Roman" panose="02020603050405020304" pitchFamily="18" charset="0"/>
              </a:rPr>
              <a:t>6</a:t>
            </a:r>
            <a:r>
              <a:rPr lang="en-US" sz="1400" dirty="0">
                <a:effectLst/>
                <a:ea typeface="Times New Roman" panose="02020603050405020304" pitchFamily="18" charset="0"/>
              </a:rPr>
              <a:t>.Use colored text to highlight your responses if need be</a:t>
            </a:r>
          </a:p>
          <a:p>
            <a:pPr marL="0" marR="0" lvl="0" indent="0">
              <a:lnSpc>
                <a:spcPct val="105000"/>
              </a:lnSpc>
              <a:spcBef>
                <a:spcPts val="0"/>
              </a:spcBef>
              <a:spcAft>
                <a:spcPts val="0"/>
              </a:spcAft>
              <a:buNone/>
            </a:pPr>
            <a:endParaRPr lang="en-US" sz="1400" dirty="0">
              <a:effectLst/>
              <a:ea typeface="Calibri" panose="020F0502020204030204" pitchFamily="34" charset="0"/>
            </a:endParaRPr>
          </a:p>
          <a:p>
            <a:pPr marL="0" marR="0" lvl="0" indent="0">
              <a:lnSpc>
                <a:spcPct val="105000"/>
              </a:lnSpc>
              <a:spcBef>
                <a:spcPts val="0"/>
              </a:spcBef>
              <a:spcAft>
                <a:spcPts val="0"/>
              </a:spcAft>
              <a:buNone/>
              <a:tabLst>
                <a:tab pos="228600" algn="l"/>
              </a:tabLst>
            </a:pPr>
            <a:r>
              <a:rPr lang="en-US" sz="1400" dirty="0">
                <a:ea typeface="Times New Roman" panose="02020603050405020304" pitchFamily="18" charset="0"/>
              </a:rPr>
              <a:t>7</a:t>
            </a:r>
            <a:r>
              <a:rPr lang="en-US" sz="1400" dirty="0">
                <a:effectLst/>
                <a:ea typeface="Times New Roman" panose="02020603050405020304" pitchFamily="18" charset="0"/>
              </a:rPr>
              <a:t>.Know when to use CC /BCC/Reply All.</a:t>
            </a:r>
          </a:p>
          <a:p>
            <a:pPr marL="0" marR="0" lvl="0" indent="0">
              <a:lnSpc>
                <a:spcPct val="105000"/>
              </a:lnSpc>
              <a:spcBef>
                <a:spcPts val="0"/>
              </a:spcBef>
              <a:spcAft>
                <a:spcPts val="0"/>
              </a:spcAft>
              <a:buNone/>
              <a:tabLst>
                <a:tab pos="228600" algn="l"/>
              </a:tabLst>
            </a:pPr>
            <a:endParaRPr lang="en-US" sz="1400" dirty="0">
              <a:ea typeface="Times New Roman" panose="02020603050405020304" pitchFamily="18" charset="0"/>
            </a:endParaRPr>
          </a:p>
          <a:p>
            <a:pPr marL="0" indent="0">
              <a:lnSpc>
                <a:spcPct val="105000"/>
              </a:lnSpc>
              <a:spcBef>
                <a:spcPts val="0"/>
              </a:spcBef>
              <a:buNone/>
              <a:tabLst>
                <a:tab pos="228600" algn="l"/>
              </a:tabLst>
            </a:pPr>
            <a:r>
              <a:rPr lang="en-US" sz="1400" dirty="0">
                <a:ea typeface="Times New Roman" panose="02020603050405020304" pitchFamily="18" charset="0"/>
              </a:rPr>
              <a:t>8</a:t>
            </a:r>
            <a:r>
              <a:rPr lang="en-US" sz="1400" dirty="0">
                <a:effectLst/>
                <a:ea typeface="Times New Roman" panose="02020603050405020304" pitchFamily="18" charset="0"/>
              </a:rPr>
              <a:t>.For  Attachments</a:t>
            </a:r>
            <a:r>
              <a:rPr lang="en-US" sz="1400" strike="noStrike" dirty="0">
                <a:effectLst/>
                <a:ea typeface="Times New Roman" panose="02020603050405020304" pitchFamily="18" charset="0"/>
                <a:hlinkClick r:id="rId4">
                  <a:extLst>
                    <a:ext uri="{A12FA001-AC4F-418D-AE19-62706E023703}">
                      <ahyp:hlinkClr xmlns:ahyp="http://schemas.microsoft.com/office/drawing/2018/hyperlinkcolor" val="tx"/>
                    </a:ext>
                  </a:extLst>
                </a:hlinkClick>
              </a:rPr>
              <a:t> </a:t>
            </a:r>
            <a:r>
              <a:rPr lang="en-US" sz="1400" u="none" strike="noStrike" dirty="0">
                <a:effectLst/>
                <a:ea typeface="Times New Roman" panose="02020603050405020304" pitchFamily="18" charset="0"/>
              </a:rPr>
              <a:t>(</a:t>
            </a:r>
            <a:r>
              <a:rPr lang="en-US" sz="1400" dirty="0">
                <a:effectLst/>
                <a:ea typeface="Times New Roman" panose="02020603050405020304" pitchFamily="18" charset="0"/>
              </a:rPr>
              <a:t>Password Confidential Document </a:t>
            </a:r>
          </a:p>
          <a:p>
            <a:pPr marL="0" indent="0">
              <a:lnSpc>
                <a:spcPct val="105000"/>
              </a:lnSpc>
              <a:spcBef>
                <a:spcPts val="0"/>
              </a:spcBef>
              <a:buNone/>
              <a:tabLst>
                <a:tab pos="228600" algn="l"/>
              </a:tabLst>
            </a:pPr>
            <a:r>
              <a:rPr lang="en-US" sz="1400" dirty="0">
                <a:ea typeface="Times New Roman" panose="02020603050405020304" pitchFamily="18" charset="0"/>
              </a:rPr>
              <a:t>	NB; </a:t>
            </a:r>
            <a:r>
              <a:rPr lang="en-US" sz="1400" dirty="0">
                <a:effectLst/>
                <a:ea typeface="Times New Roman" panose="02020603050405020304" pitchFamily="18" charset="0"/>
              </a:rPr>
              <a:t>You can only send 15mb for outgoing and incoming mail, Zip and compress large files, describe the zipped attachment for        easy reading</a:t>
            </a:r>
            <a:endParaRPr lang="en-US" sz="1400" dirty="0">
              <a:effectLst/>
              <a:ea typeface="Calibri" panose="020F0502020204030204" pitchFamily="34" charset="0"/>
            </a:endParaRPr>
          </a:p>
          <a:p>
            <a:pPr marL="342900" indent="-342900">
              <a:lnSpc>
                <a:spcPct val="105000"/>
              </a:lnSpc>
              <a:spcBef>
                <a:spcPts val="0"/>
              </a:spcBef>
              <a:buFont typeface="+mj-lt"/>
              <a:buAutoNum type="arabicPeriod"/>
              <a:tabLst>
                <a:tab pos="228600" algn="l"/>
              </a:tabLst>
            </a:pPr>
            <a:endParaRPr lang="en-US" sz="2000" dirty="0">
              <a:effectLst/>
              <a:ea typeface="Times New Roman" panose="02020603050405020304" pitchFamily="18" charset="0"/>
            </a:endParaRPr>
          </a:p>
          <a:p>
            <a:pPr marL="342900" indent="-342900">
              <a:lnSpc>
                <a:spcPct val="105000"/>
              </a:lnSpc>
              <a:spcBef>
                <a:spcPts val="0"/>
              </a:spcBef>
              <a:buFont typeface="+mj-lt"/>
              <a:buAutoNum type="arabicPeriod"/>
              <a:tabLst>
                <a:tab pos="228600" algn="l"/>
              </a:tabLst>
            </a:pPr>
            <a:endParaRPr lang="en-US" sz="2000" dirty="0">
              <a:effectLst/>
              <a:ea typeface="Calibri" panose="020F0502020204030204" pitchFamily="34" charset="0"/>
            </a:endParaRPr>
          </a:p>
          <a:p>
            <a:pPr marL="342900" indent="-342900">
              <a:lnSpc>
                <a:spcPct val="105000"/>
              </a:lnSpc>
              <a:spcBef>
                <a:spcPts val="0"/>
              </a:spcBef>
              <a:buFont typeface="+mj-lt"/>
              <a:buAutoNum type="arabicPeriod"/>
              <a:tabLst>
                <a:tab pos="228600" algn="l"/>
              </a:tabLst>
            </a:pPr>
            <a:endParaRPr lang="en-US" sz="2000" u="none" strike="noStrike" dirty="0">
              <a:solidFill>
                <a:srgbClr val="2F5597"/>
              </a:solidFill>
              <a:effectLst/>
              <a:ea typeface="Times New Roman" panose="02020603050405020304" pitchFamily="18" charset="0"/>
            </a:endParaRPr>
          </a:p>
          <a:p>
            <a:pPr marL="0" indent="0">
              <a:lnSpc>
                <a:spcPct val="105000"/>
              </a:lnSpc>
              <a:spcBef>
                <a:spcPts val="0"/>
              </a:spcBef>
              <a:buClr>
                <a:srgbClr val="2F5597"/>
              </a:buClr>
              <a:buNone/>
            </a:pPr>
            <a:r>
              <a:rPr lang="en-US" sz="2000" dirty="0">
                <a:noFill/>
                <a:effectLst/>
                <a:ea typeface="Times New Roman" panose="02020603050405020304" pitchFamily="18" charset="0"/>
              </a:rPr>
              <a:t>confidential</a:t>
            </a:r>
            <a:endParaRPr lang="en-US" sz="2000" dirty="0"/>
          </a:p>
        </p:txBody>
      </p:sp>
    </p:spTree>
    <p:extLst>
      <p:ext uri="{BB962C8B-B14F-4D97-AF65-F5344CB8AC3E}">
        <p14:creationId xmlns:p14="http://schemas.microsoft.com/office/powerpoint/2010/main" val="14466482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8" descr="A close-up of a questionnaire&#10;&#10;Description automatically generated">
            <a:extLst>
              <a:ext uri="{FF2B5EF4-FFF2-40B4-BE49-F238E27FC236}">
                <a16:creationId xmlns:a16="http://schemas.microsoft.com/office/drawing/2014/main" id="{83043114-AED0-13F4-4000-616E16923A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3907" y="490888"/>
            <a:ext cx="8152597" cy="605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1189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95051-CE62-9023-FA89-49A91709ADD3}"/>
              </a:ext>
            </a:extLst>
          </p:cNvPr>
          <p:cNvSpPr>
            <a:spLocks noGrp="1"/>
          </p:cNvSpPr>
          <p:nvPr>
            <p:ph type="title"/>
          </p:nvPr>
        </p:nvSpPr>
        <p:spPr>
          <a:xfrm>
            <a:off x="1099459" y="681037"/>
            <a:ext cx="7428524" cy="599123"/>
          </a:xfrm>
        </p:spPr>
        <p:txBody>
          <a:bodyPr>
            <a:normAutofit/>
          </a:bodyPr>
          <a:lstStyle/>
          <a:p>
            <a:pPr algn="ctr"/>
            <a:r>
              <a:rPr lang="en-US" sz="3000" dirty="0"/>
              <a:t>Employee Loan Application</a:t>
            </a:r>
          </a:p>
        </p:txBody>
      </p:sp>
      <p:sp>
        <p:nvSpPr>
          <p:cNvPr id="4" name="Content Placeholder 3">
            <a:extLst>
              <a:ext uri="{FF2B5EF4-FFF2-40B4-BE49-F238E27FC236}">
                <a16:creationId xmlns:a16="http://schemas.microsoft.com/office/drawing/2014/main" id="{A2448828-AE6F-06CD-51B9-86529B92D043}"/>
              </a:ext>
            </a:extLst>
          </p:cNvPr>
          <p:cNvSpPr>
            <a:spLocks noGrp="1"/>
          </p:cNvSpPr>
          <p:nvPr>
            <p:ph idx="1"/>
          </p:nvPr>
        </p:nvSpPr>
        <p:spPr>
          <a:xfrm>
            <a:off x="840828" y="1502979"/>
            <a:ext cx="10512972" cy="4673984"/>
          </a:xfrm>
        </p:spPr>
        <p:txBody>
          <a:bodyPr>
            <a:normAutofit fontScale="92500" lnSpcReduction="20000"/>
          </a:bodyPr>
          <a:lstStyle/>
          <a:p>
            <a:pPr marL="0" indent="0">
              <a:buNone/>
            </a:pPr>
            <a:r>
              <a:rPr lang="en-US" sz="2000" dirty="0"/>
              <a:t>This benefit is designed to offer short –term loans at low interest rates to assist in meeting urgent financial obligations.</a:t>
            </a:r>
          </a:p>
          <a:p>
            <a:pPr>
              <a:buBlip>
                <a:blip r:embed="rId2"/>
              </a:buBlip>
            </a:pPr>
            <a:r>
              <a:rPr lang="en-US" sz="2000" dirty="0"/>
              <a:t>Eligible employees can access up to 15% of their gross pay with a repayment period of 6 months @ 5% interest.</a:t>
            </a:r>
          </a:p>
          <a:p>
            <a:pPr>
              <a:buBlip>
                <a:blip r:embed="rId2"/>
              </a:buBlip>
            </a:pPr>
            <a:r>
              <a:rPr lang="en-US" sz="2000" dirty="0"/>
              <a:t>Lease financing of mobile phones, laptops and home appliances is also available. However, the repayment period for this is 3 months. Also, </a:t>
            </a:r>
          </a:p>
          <a:p>
            <a:pPr marL="1833563" lvl="3" indent="-461963">
              <a:buFont typeface="+mj-lt"/>
              <a:buAutoNum type="romanLcPeriod"/>
            </a:pPr>
            <a:r>
              <a:rPr lang="en-US" sz="2000" dirty="0"/>
              <a:t>Any device/home appliance less than 50,000 attracts no interest</a:t>
            </a:r>
          </a:p>
          <a:p>
            <a:pPr marL="1833563" lvl="3" indent="-461963">
              <a:buFont typeface="+mj-lt"/>
              <a:buAutoNum type="romanLcPeriod"/>
            </a:pPr>
            <a:r>
              <a:rPr lang="en-US" sz="2000" dirty="0"/>
              <a:t>Any device above 50,000 but less than 100,000 will attract 1% interest</a:t>
            </a:r>
          </a:p>
          <a:p>
            <a:pPr marL="1833563" lvl="3" indent="-461963">
              <a:buFont typeface="+mj-lt"/>
              <a:buAutoNum type="romanLcPeriod"/>
            </a:pPr>
            <a:r>
              <a:rPr lang="en-US" sz="2000" dirty="0"/>
              <a:t>Any device above 100,000 will attract 2% interest</a:t>
            </a:r>
          </a:p>
          <a:p>
            <a:pPr marL="0" lvl="3" indent="0">
              <a:buBlip>
                <a:blip r:embed="rId2"/>
              </a:buBlip>
            </a:pPr>
            <a:r>
              <a:rPr lang="en-US" sz="2000" dirty="0"/>
              <a:t> Employees can also purchase energy solutions from our sister company (</a:t>
            </a:r>
            <a:r>
              <a:rPr lang="en-US" sz="2000" dirty="0" err="1"/>
              <a:t>Icellpower</a:t>
            </a:r>
            <a:r>
              <a:rPr lang="en-US" sz="2000" dirty="0"/>
              <a:t>) on this scheme.</a:t>
            </a:r>
          </a:p>
          <a:p>
            <a:pPr marL="0" lvl="3" indent="0">
              <a:buNone/>
            </a:pPr>
            <a:endParaRPr lang="en-US" sz="2000" dirty="0"/>
          </a:p>
          <a:p>
            <a:pPr marL="0" lvl="3" indent="0">
              <a:buNone/>
            </a:pPr>
            <a:r>
              <a:rPr lang="en-US" sz="2000" dirty="0"/>
              <a:t>Please note that this benefit is exclusively available to confirmed employees who meet the eligibility criteria.</a:t>
            </a:r>
          </a:p>
          <a:p>
            <a:pPr marL="0" lvl="3" indent="0">
              <a:buNone/>
            </a:pPr>
            <a:endParaRPr lang="en-US" sz="2000" dirty="0"/>
          </a:p>
          <a:p>
            <a:pPr marL="0" lvl="3" indent="0">
              <a:buNone/>
            </a:pPr>
            <a:r>
              <a:rPr lang="en-US" sz="2000" dirty="0"/>
              <a:t>If you have any questions or need further information about the employee welfare loan, please feel free to reach out to the welfare team by sending an email to </a:t>
            </a:r>
            <a:r>
              <a:rPr lang="en-US" sz="2000" dirty="0">
                <a:hlinkClick r:id="rId3"/>
              </a:rPr>
              <a:t>staffwelfare@kkontech.com</a:t>
            </a:r>
            <a:endParaRPr lang="en-US" sz="2000" dirty="0"/>
          </a:p>
          <a:p>
            <a:pPr marL="0" lvl="3" indent="0">
              <a:buNone/>
            </a:pPr>
            <a:endParaRPr lang="en-US" dirty="0"/>
          </a:p>
          <a:p>
            <a:pPr marL="0" indent="0">
              <a:buNone/>
            </a:pPr>
            <a:endParaRPr lang="en-US" dirty="0"/>
          </a:p>
        </p:txBody>
      </p:sp>
    </p:spTree>
    <p:extLst>
      <p:ext uri="{BB962C8B-B14F-4D97-AF65-F5344CB8AC3E}">
        <p14:creationId xmlns:p14="http://schemas.microsoft.com/office/powerpoint/2010/main" val="24694735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4072F-D88B-4015-0288-817CC77D181F}"/>
              </a:ext>
            </a:extLst>
          </p:cNvPr>
          <p:cNvSpPr>
            <a:spLocks noGrp="1"/>
          </p:cNvSpPr>
          <p:nvPr>
            <p:ph type="title"/>
          </p:nvPr>
        </p:nvSpPr>
        <p:spPr>
          <a:xfrm>
            <a:off x="1407380" y="548639"/>
            <a:ext cx="7434469" cy="567891"/>
          </a:xfrm>
        </p:spPr>
        <p:txBody>
          <a:bodyPr>
            <a:normAutofit fontScale="90000"/>
          </a:bodyPr>
          <a:lstStyle/>
          <a:p>
            <a:r>
              <a:rPr lang="en-US" sz="3000" dirty="0"/>
              <a:t>      </a:t>
            </a:r>
            <a:r>
              <a:rPr lang="en-US" sz="3300" dirty="0"/>
              <a:t>Standard of Business Conduct (</a:t>
            </a:r>
            <a:r>
              <a:rPr lang="en-US" sz="3300" dirty="0" err="1"/>
              <a:t>SoBC</a:t>
            </a:r>
            <a:r>
              <a:rPr lang="en-US" sz="3300" dirty="0"/>
              <a:t>)</a:t>
            </a:r>
          </a:p>
        </p:txBody>
      </p:sp>
      <p:sp>
        <p:nvSpPr>
          <p:cNvPr id="5" name="TextBox 4">
            <a:extLst>
              <a:ext uri="{FF2B5EF4-FFF2-40B4-BE49-F238E27FC236}">
                <a16:creationId xmlns:a16="http://schemas.microsoft.com/office/drawing/2014/main" id="{5B033CBA-813D-5BE1-7873-CAD4978E212F}"/>
              </a:ext>
            </a:extLst>
          </p:cNvPr>
          <p:cNvSpPr txBox="1"/>
          <p:nvPr/>
        </p:nvSpPr>
        <p:spPr>
          <a:xfrm>
            <a:off x="842838" y="1431235"/>
            <a:ext cx="10352599" cy="3477875"/>
          </a:xfrm>
          <a:prstGeom prst="rect">
            <a:avLst/>
          </a:prstGeom>
          <a:noFill/>
        </p:spPr>
        <p:txBody>
          <a:bodyPr wrap="square">
            <a:spAutoFit/>
          </a:bodyPr>
          <a:lstStyle/>
          <a:p>
            <a:pPr marL="457200" marR="0" lvl="0" indent="-457200">
              <a:spcBef>
                <a:spcPts val="0"/>
              </a:spcBef>
              <a:spcAft>
                <a:spcPts val="0"/>
              </a:spcAft>
              <a:buFont typeface="Wingdings" panose="05000000000000000000" pitchFamily="2" charset="2"/>
              <a:buChar char="v"/>
            </a:pPr>
            <a:r>
              <a:rPr lang="en-US" sz="2200" dirty="0">
                <a:effectLst/>
                <a:latin typeface="Avenir Next LT Pro" panose="020B0504020202020204" pitchFamily="34" charset="0"/>
                <a:ea typeface="Times New Roman" panose="02020603050405020304" pitchFamily="18" charset="0"/>
              </a:rPr>
              <a:t>Standard of Business Conduct policy (click </a:t>
            </a:r>
            <a:r>
              <a:rPr lang="en-US" sz="2200" u="sng" dirty="0">
                <a:effectLst/>
                <a:latin typeface="Avenir Next LT Pro" panose="020B0504020202020204" pitchFamily="34" charset="0"/>
                <a:ea typeface="Times New Roman" panose="02020603050405020304" pitchFamily="18" charset="0"/>
                <a:hlinkClick r:id="rId2">
                  <a:extLst>
                    <a:ext uri="{A12FA001-AC4F-418D-AE19-62706E023703}">
                      <ahyp:hlinkClr xmlns:ahyp="http://schemas.microsoft.com/office/drawing/2018/hyperlinkcolor" val="tx"/>
                    </a:ext>
                  </a:extLst>
                </a:hlinkClick>
              </a:rPr>
              <a:t>here</a:t>
            </a:r>
            <a:r>
              <a:rPr lang="en-US" sz="2200" dirty="0">
                <a:effectLst/>
                <a:latin typeface="Avenir Next LT Pro" panose="020B0504020202020204" pitchFamily="34" charset="0"/>
                <a:ea typeface="Times New Roman" panose="02020603050405020304" pitchFamily="18" charset="0"/>
              </a:rPr>
              <a:t> to access the document)</a:t>
            </a:r>
            <a:endParaRPr lang="en-US" sz="2200" dirty="0">
              <a:effectLst/>
              <a:latin typeface="Calibri" panose="020F0502020204030204" pitchFamily="34" charset="0"/>
              <a:ea typeface="Calibri" panose="020F0502020204030204" pitchFamily="34" charset="0"/>
            </a:endParaRPr>
          </a:p>
          <a:p>
            <a:pPr marL="457200" marR="0" lvl="0" indent="-457200">
              <a:spcBef>
                <a:spcPts val="0"/>
              </a:spcBef>
              <a:spcAft>
                <a:spcPts val="0"/>
              </a:spcAft>
              <a:buFont typeface="Wingdings" panose="05000000000000000000" pitchFamily="2" charset="2"/>
              <a:buChar char="v"/>
            </a:pPr>
            <a:r>
              <a:rPr lang="en-US" sz="2200" dirty="0">
                <a:effectLst/>
                <a:latin typeface="Avenir Next LT Pro" panose="020B0504020202020204" pitchFamily="34" charset="0"/>
                <a:ea typeface="Times New Roman" panose="02020603050405020304" pitchFamily="18" charset="0"/>
              </a:rPr>
              <a:t>Standard of Business Conduct declaration form (click the link to sign of </a:t>
            </a:r>
            <a:r>
              <a:rPr lang="en-GB" sz="2200" u="sng" dirty="0">
                <a:effectLst/>
                <a:latin typeface="Avenir Next LT Pro" panose="020B0504020202020204" pitchFamily="34" charset="0"/>
                <a:ea typeface="Times New Roman" panose="02020603050405020304" pitchFamily="18" charset="0"/>
                <a:hlinkClick r:id="rId3">
                  <a:extLst>
                    <a:ext uri="{A12FA001-AC4F-418D-AE19-62706E023703}">
                      <ahyp:hlinkClr xmlns:ahyp="http://schemas.microsoft.com/office/drawing/2018/hyperlinkcolor" val="tx"/>
                    </a:ext>
                  </a:extLst>
                </a:hlinkClick>
              </a:rPr>
              <a:t>https://forms.office.com/r/YAnckuZPGV</a:t>
            </a:r>
            <a:r>
              <a:rPr lang="en-GB" sz="2200" dirty="0">
                <a:effectLst/>
                <a:latin typeface="Avenir Next LT Pro" panose="020B0504020202020204" pitchFamily="34" charset="0"/>
                <a:ea typeface="Times New Roman" panose="02020603050405020304" pitchFamily="18" charset="0"/>
              </a:rPr>
              <a:t>)</a:t>
            </a:r>
            <a:endParaRPr lang="en-US" sz="2200" dirty="0">
              <a:effectLst/>
              <a:latin typeface="Calibri" panose="020F0502020204030204" pitchFamily="34" charset="0"/>
              <a:ea typeface="Calibri" panose="020F0502020204030204" pitchFamily="34" charset="0"/>
            </a:endParaRPr>
          </a:p>
          <a:p>
            <a:pPr marR="0">
              <a:spcBef>
                <a:spcPts val="0"/>
              </a:spcBef>
              <a:spcAft>
                <a:spcPts val="0"/>
              </a:spcAft>
            </a:pPr>
            <a:endParaRPr lang="en-US" sz="2200" dirty="0">
              <a:latin typeface="Avenir Next LT Pro" panose="020B0504020202020204" pitchFamily="34" charset="0"/>
              <a:ea typeface="Calibri" panose="020F0502020204030204" pitchFamily="34" charset="0"/>
            </a:endParaRPr>
          </a:p>
          <a:p>
            <a:pPr marR="0">
              <a:spcBef>
                <a:spcPts val="0"/>
              </a:spcBef>
              <a:spcAft>
                <a:spcPts val="0"/>
              </a:spcAft>
            </a:pPr>
            <a:endParaRPr lang="en-US" sz="2200" dirty="0">
              <a:effectLst/>
              <a:latin typeface="Calibri" panose="020F0502020204030204" pitchFamily="34" charset="0"/>
              <a:ea typeface="Calibri" panose="020F0502020204030204" pitchFamily="34" charset="0"/>
            </a:endParaRPr>
          </a:p>
          <a:p>
            <a:pPr marL="0" marR="0" algn="l">
              <a:spcBef>
                <a:spcPts val="0"/>
              </a:spcBef>
              <a:spcAft>
                <a:spcPts val="0"/>
              </a:spcAft>
            </a:pPr>
            <a:r>
              <a:rPr lang="en-US" sz="2200" dirty="0">
                <a:effectLst/>
                <a:latin typeface="Avenir Next LT Pro" panose="020B0504020202020204" pitchFamily="34" charset="0"/>
                <a:ea typeface="Calibri" panose="020F0502020204030204" pitchFamily="34" charset="0"/>
              </a:rPr>
              <a:t>Should you have any questions, please reach out to your Line Manager, Legal Team, BPSQ, or HC team.</a:t>
            </a:r>
            <a:endParaRPr lang="en-US" sz="22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2200" dirty="0">
                <a:effectLst/>
                <a:latin typeface="Avenir Next LT Pro" panose="020B0504020202020204" pitchFamily="34" charset="0"/>
                <a:ea typeface="Calibri" panose="020F0502020204030204" pitchFamily="34" charset="0"/>
              </a:rPr>
              <a:t> </a:t>
            </a:r>
            <a:endParaRPr lang="en-US" sz="22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2200" dirty="0">
                <a:effectLst/>
                <a:latin typeface="Avenir Next LT Pro" panose="020B0504020202020204" pitchFamily="34" charset="0"/>
                <a:ea typeface="Calibri" panose="020F0502020204030204" pitchFamily="34" charset="0"/>
              </a:rPr>
              <a:t>You are required to fill the declaration form </a:t>
            </a:r>
            <a:r>
              <a:rPr lang="en-US" sz="2200" dirty="0">
                <a:latin typeface="Avenir Next LT Pro" panose="020B0504020202020204" pitchFamily="34" charset="0"/>
                <a:ea typeface="Calibri" panose="020F0502020204030204" pitchFamily="34" charset="0"/>
              </a:rPr>
              <a:t>on the first day of your onboarding</a:t>
            </a:r>
            <a:endParaRPr lang="en-US" sz="22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2200" dirty="0">
                <a:effectLst/>
                <a:latin typeface="Avenir Next LT Pro" panose="020B0504020202020204" pitchFamily="34" charset="0"/>
                <a:ea typeface="Calibri" panose="020F0502020204030204" pitchFamily="34" charset="0"/>
              </a:rPr>
              <a:t> </a:t>
            </a:r>
            <a:endParaRPr lang="en-US"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4136227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31201-160B-2C9B-5C44-52AA8DED1EFF}"/>
              </a:ext>
            </a:extLst>
          </p:cNvPr>
          <p:cNvSpPr>
            <a:spLocks noGrp="1"/>
          </p:cNvSpPr>
          <p:nvPr>
            <p:ph type="title"/>
          </p:nvPr>
        </p:nvSpPr>
        <p:spPr>
          <a:xfrm>
            <a:off x="4109989" y="468282"/>
            <a:ext cx="4809584" cy="402864"/>
          </a:xfrm>
        </p:spPr>
        <p:txBody>
          <a:bodyPr vert="horz" lIns="91440" tIns="45720" rIns="91440" bIns="45720" rtlCol="0" anchor="t">
            <a:normAutofit fontScale="90000"/>
          </a:bodyPr>
          <a:lstStyle/>
          <a:p>
            <a:r>
              <a:rPr lang="en-US" sz="3200" kern="1200" dirty="0">
                <a:solidFill>
                  <a:schemeClr val="tx1"/>
                </a:solidFill>
                <a:latin typeface="+mj-lt"/>
                <a:ea typeface="+mj-ea"/>
                <a:cs typeface="+mj-cs"/>
              </a:rPr>
              <a:t>Whistleblower Policy</a:t>
            </a:r>
          </a:p>
        </p:txBody>
      </p:sp>
      <p:pic>
        <p:nvPicPr>
          <p:cNvPr id="5" name="Content Placeholder 4">
            <a:extLst>
              <a:ext uri="{FF2B5EF4-FFF2-40B4-BE49-F238E27FC236}">
                <a16:creationId xmlns:a16="http://schemas.microsoft.com/office/drawing/2014/main" id="{6CD3DDA2-0AF3-580D-9C9B-122A23510C2E}"/>
              </a:ext>
            </a:extLst>
          </p:cNvPr>
          <p:cNvPicPr>
            <a:picLocks noGrp="1" noChangeAspect="1"/>
          </p:cNvPicPr>
          <p:nvPr>
            <p:ph idx="1"/>
          </p:nvPr>
        </p:nvPicPr>
        <p:blipFill>
          <a:blip r:embed="rId2"/>
          <a:stretch>
            <a:fillRect/>
          </a:stretch>
        </p:blipFill>
        <p:spPr>
          <a:xfrm>
            <a:off x="478971" y="1730830"/>
            <a:ext cx="4628589" cy="2893950"/>
          </a:xfrm>
          <a:prstGeom prst="rect">
            <a:avLst/>
          </a:prstGeom>
        </p:spPr>
      </p:pic>
      <p:cxnSp>
        <p:nvCxnSpPr>
          <p:cNvPr id="18" name="Straight Connector 13">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58738"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C8E24B5-A6B1-7539-A041-50B331DAF036}"/>
              </a:ext>
            </a:extLst>
          </p:cNvPr>
          <p:cNvSpPr txBox="1"/>
          <p:nvPr/>
        </p:nvSpPr>
        <p:spPr>
          <a:xfrm>
            <a:off x="5832508" y="1839271"/>
            <a:ext cx="5444382" cy="3591207"/>
          </a:xfrm>
          <a:prstGeom prst="rect">
            <a:avLst/>
          </a:prstGeom>
        </p:spPr>
        <p:txBody>
          <a:bodyPr vert="horz" lIns="91440" tIns="45720" rIns="91440" bIns="45720" rtlCol="0">
            <a:noAutofit/>
          </a:bodyPr>
          <a:lstStyle/>
          <a:p>
            <a:pPr>
              <a:lnSpc>
                <a:spcPct val="90000"/>
              </a:lnSpc>
              <a:spcAft>
                <a:spcPts val="600"/>
              </a:spcAft>
            </a:pPr>
            <a:r>
              <a:rPr lang="en-US" sz="1500" dirty="0"/>
              <a:t>The company encourages employees and other relevant stakeholders to report perceived unethical or illegal conduct of employees, management, directors and other stakeholders in the appropriate authority in a confidential manner without any fear of harassment, intimidation or victimization.</a:t>
            </a:r>
          </a:p>
          <a:p>
            <a:pPr indent="-228600">
              <a:lnSpc>
                <a:spcPct val="90000"/>
              </a:lnSpc>
              <a:spcAft>
                <a:spcPts val="600"/>
              </a:spcAft>
              <a:buFont typeface="Arial" panose="020B0604020202020204" pitchFamily="34" charset="0"/>
              <a:buChar char="•"/>
            </a:pPr>
            <a:endParaRPr lang="en-US" sz="1500" dirty="0"/>
          </a:p>
          <a:p>
            <a:pPr>
              <a:lnSpc>
                <a:spcPct val="90000"/>
              </a:lnSpc>
              <a:spcAft>
                <a:spcPts val="600"/>
              </a:spcAft>
            </a:pPr>
            <a:r>
              <a:rPr lang="en-US" sz="1500" dirty="0"/>
              <a:t> Use any of the following media to whistle blow</a:t>
            </a:r>
          </a:p>
          <a:p>
            <a:pPr>
              <a:lnSpc>
                <a:spcPct val="90000"/>
              </a:lnSpc>
              <a:spcAft>
                <a:spcPts val="600"/>
              </a:spcAft>
            </a:pPr>
            <a:r>
              <a:rPr lang="en-US" sz="1500" dirty="0"/>
              <a:t>•Formal letter to the Chief Executive Officer or the Head, Internal Audit, Risk and Compliance (HIARC)</a:t>
            </a:r>
          </a:p>
          <a:p>
            <a:pPr>
              <a:lnSpc>
                <a:spcPct val="90000"/>
              </a:lnSpc>
              <a:spcAft>
                <a:spcPts val="600"/>
              </a:spcAft>
            </a:pPr>
            <a:r>
              <a:rPr lang="en-US" sz="1500" dirty="0"/>
              <a:t>•Dedicated phone number: [+2347031024819]</a:t>
            </a:r>
          </a:p>
          <a:p>
            <a:pPr>
              <a:lnSpc>
                <a:spcPct val="90000"/>
              </a:lnSpc>
              <a:spcAft>
                <a:spcPts val="600"/>
              </a:spcAft>
            </a:pPr>
            <a:r>
              <a:rPr lang="en-US" sz="1500" dirty="0"/>
              <a:t>•Dedicated email address: [</a:t>
            </a:r>
            <a:r>
              <a:rPr lang="en-US" sz="1500" dirty="0">
                <a:hlinkClick r:id="rId3"/>
              </a:rPr>
              <a:t>speakup@fob.ng</a:t>
            </a:r>
            <a:r>
              <a:rPr lang="en-US" sz="1500" dirty="0"/>
              <a:t>]</a:t>
            </a:r>
          </a:p>
          <a:p>
            <a:pPr>
              <a:lnSpc>
                <a:spcPct val="90000"/>
              </a:lnSpc>
              <a:spcAft>
                <a:spcPts val="600"/>
              </a:spcAft>
            </a:pPr>
            <a:r>
              <a:rPr lang="en-US" sz="1500" dirty="0"/>
              <a:t>If you have any concern, forward it to Head, Internal Audit, Risk and Compliance with a copy to the Chief Executive Officer and it will be investigated.  </a:t>
            </a:r>
          </a:p>
          <a:p>
            <a:pPr>
              <a:lnSpc>
                <a:spcPct val="90000"/>
              </a:lnSpc>
              <a:spcAft>
                <a:spcPts val="600"/>
              </a:spcAft>
            </a:pPr>
            <a:r>
              <a:rPr lang="en-US" sz="1500" dirty="0">
                <a:solidFill>
                  <a:schemeClr val="accent4">
                    <a:lumMod val="50000"/>
                  </a:schemeClr>
                </a:solidFill>
              </a:rPr>
              <a:t>If the concern affects the HIARC, notify the Chief Executive Officer</a:t>
            </a:r>
          </a:p>
        </p:txBody>
      </p:sp>
      <p:sp>
        <p:nvSpPr>
          <p:cNvPr id="11" name="TextBox 10">
            <a:extLst>
              <a:ext uri="{FF2B5EF4-FFF2-40B4-BE49-F238E27FC236}">
                <a16:creationId xmlns:a16="http://schemas.microsoft.com/office/drawing/2014/main" id="{8AF8B71F-30F7-92B9-176F-3ACA5C207225}"/>
              </a:ext>
            </a:extLst>
          </p:cNvPr>
          <p:cNvSpPr txBox="1"/>
          <p:nvPr/>
        </p:nvSpPr>
        <p:spPr>
          <a:xfrm>
            <a:off x="759805" y="4761187"/>
            <a:ext cx="3980361" cy="553998"/>
          </a:xfrm>
          <a:prstGeom prst="rect">
            <a:avLst/>
          </a:prstGeom>
          <a:noFill/>
        </p:spPr>
        <p:txBody>
          <a:bodyPr wrap="square">
            <a:spAutoFit/>
          </a:bodyPr>
          <a:lstStyle/>
          <a:p>
            <a:pPr algn="l"/>
            <a:endParaRPr lang="en-US" sz="1200" b="0" i="0" u="none" strike="noStrike" baseline="0" dirty="0">
              <a:solidFill>
                <a:srgbClr val="000000"/>
              </a:solidFill>
              <a:latin typeface="Avenir Next LT Pro" panose="020B0504020202020204" pitchFamily="34" charset="0"/>
            </a:endParaRPr>
          </a:p>
          <a:p>
            <a:r>
              <a:rPr lang="en-US" sz="1200" b="0" i="0" u="none" strike="noStrike" baseline="0" dirty="0">
                <a:solidFill>
                  <a:srgbClr val="000000"/>
                </a:solidFill>
                <a:latin typeface="Avenir Next LT Pro" panose="020B0504020202020204" pitchFamily="34" charset="0"/>
              </a:rPr>
              <a:t> </a:t>
            </a:r>
            <a:r>
              <a:rPr lang="en-US" sz="1800" b="1" i="0" u="none" strike="noStrike" baseline="0" dirty="0">
                <a:solidFill>
                  <a:srgbClr val="001F5F"/>
                </a:solidFill>
                <a:latin typeface="Avenir Next LT Pro" panose="020B0504020202020204" pitchFamily="34" charset="0"/>
              </a:rPr>
              <a:t>YOU HAVE A ROLE TO PLAY!!</a:t>
            </a:r>
            <a:endParaRPr lang="en-US" dirty="0"/>
          </a:p>
        </p:txBody>
      </p:sp>
    </p:spTree>
    <p:extLst>
      <p:ext uri="{BB962C8B-B14F-4D97-AF65-F5344CB8AC3E}">
        <p14:creationId xmlns:p14="http://schemas.microsoft.com/office/powerpoint/2010/main" val="4131769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8D06F-63FF-FB56-29E4-B6C9EAB5C965}"/>
              </a:ext>
            </a:extLst>
          </p:cNvPr>
          <p:cNvSpPr>
            <a:spLocks noGrp="1"/>
          </p:cNvSpPr>
          <p:nvPr>
            <p:ph type="title"/>
          </p:nvPr>
        </p:nvSpPr>
        <p:spPr>
          <a:xfrm>
            <a:off x="2240280" y="749808"/>
            <a:ext cx="7114032" cy="566928"/>
          </a:xfrm>
        </p:spPr>
        <p:txBody>
          <a:bodyPr>
            <a:normAutofit fontScale="90000"/>
          </a:bodyPr>
          <a:lstStyle/>
          <a:p>
            <a:br>
              <a:rPr lang="en-US" sz="3200" b="1" dirty="0">
                <a:solidFill>
                  <a:srgbClr val="000000"/>
                </a:solidFill>
                <a:effectLst/>
                <a:latin typeface="Avenir Next LT Pro" panose="020B0504020202020204" pitchFamily="34" charset="0"/>
                <a:ea typeface="Times New Roman" panose="02020603050405020304" pitchFamily="18" charset="0"/>
                <a:cs typeface="Avenir Heavy"/>
              </a:rPr>
            </a:br>
            <a:br>
              <a:rPr lang="en-US" sz="3200" b="1" dirty="0">
                <a:solidFill>
                  <a:srgbClr val="000000"/>
                </a:solidFill>
                <a:effectLst/>
                <a:latin typeface="Avenir Next LT Pro" panose="020B0504020202020204" pitchFamily="34" charset="0"/>
                <a:ea typeface="Times New Roman" panose="02020603050405020304" pitchFamily="18" charset="0"/>
                <a:cs typeface="Avenir Heavy"/>
              </a:rPr>
            </a:br>
            <a:r>
              <a:rPr lang="en-US" sz="3200" b="1" dirty="0">
                <a:solidFill>
                  <a:srgbClr val="000000"/>
                </a:solidFill>
                <a:effectLst/>
                <a:latin typeface="Avenir Next LT Pro" panose="020B0504020202020204" pitchFamily="34" charset="0"/>
                <a:ea typeface="Times New Roman" panose="02020603050405020304" pitchFamily="18" charset="0"/>
                <a:cs typeface="Avenir Heavy"/>
              </a:rPr>
              <a:t>Official Resumption and Closing Time</a:t>
            </a:r>
            <a:br>
              <a:rPr lang="en-US" sz="1800" dirty="0">
                <a:solidFill>
                  <a:srgbClr val="000000"/>
                </a:solidFill>
                <a:effectLst/>
                <a:latin typeface="Century Gothic" panose="020B0502020202020204" pitchFamily="34" charset="0"/>
                <a:ea typeface="Times New Roman" panose="02020603050405020304" pitchFamily="18" charset="0"/>
                <a:cs typeface="Century Gothic" panose="020B0502020202020204" pitchFamily="34" charset="0"/>
              </a:rPr>
            </a:br>
            <a:endParaRPr lang="en-US" dirty="0"/>
          </a:p>
        </p:txBody>
      </p:sp>
      <p:graphicFrame>
        <p:nvGraphicFramePr>
          <p:cNvPr id="4" name="Content Placeholder 3">
            <a:extLst>
              <a:ext uri="{FF2B5EF4-FFF2-40B4-BE49-F238E27FC236}">
                <a16:creationId xmlns:a16="http://schemas.microsoft.com/office/drawing/2014/main" id="{4FF35264-87F0-3DAE-F7F3-06221372CAF6}"/>
              </a:ext>
            </a:extLst>
          </p:cNvPr>
          <p:cNvGraphicFramePr>
            <a:graphicFrameLocks noGrp="1"/>
          </p:cNvGraphicFramePr>
          <p:nvPr>
            <p:ph idx="1"/>
            <p:extLst>
              <p:ext uri="{D42A27DB-BD31-4B8C-83A1-F6EECF244321}">
                <p14:modId xmlns:p14="http://schemas.microsoft.com/office/powerpoint/2010/main" val="3948963691"/>
              </p:ext>
            </p:extLst>
          </p:nvPr>
        </p:nvGraphicFramePr>
        <p:xfrm>
          <a:off x="1673352" y="1496291"/>
          <a:ext cx="9211984" cy="46119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42751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3E1A0-0289-C8F7-92FC-D16DB40344E8}"/>
              </a:ext>
            </a:extLst>
          </p:cNvPr>
          <p:cNvSpPr>
            <a:spLocks noGrp="1"/>
          </p:cNvSpPr>
          <p:nvPr>
            <p:ph type="title"/>
          </p:nvPr>
        </p:nvSpPr>
        <p:spPr>
          <a:xfrm>
            <a:off x="3447288" y="658368"/>
            <a:ext cx="4572000" cy="758952"/>
          </a:xfrm>
        </p:spPr>
        <p:txBody>
          <a:bodyPr>
            <a:normAutofit fontScale="90000"/>
          </a:bodyPr>
          <a:lstStyle/>
          <a:p>
            <a:r>
              <a:rPr lang="en-US" sz="3600" b="1" dirty="0">
                <a:solidFill>
                  <a:srgbClr val="000000"/>
                </a:solidFill>
                <a:effectLst/>
                <a:latin typeface="+mn-lt"/>
                <a:ea typeface="Times New Roman" panose="02020603050405020304" pitchFamily="18" charset="0"/>
                <a:cs typeface="Avenir Heavy"/>
              </a:rPr>
              <a:t>Clean Desk Policy</a:t>
            </a:r>
            <a:br>
              <a:rPr lang="en-US" sz="1800" dirty="0">
                <a:solidFill>
                  <a:srgbClr val="000000"/>
                </a:solidFill>
                <a:effectLst/>
                <a:latin typeface="Century Gothic" panose="020B0502020202020204" pitchFamily="34" charset="0"/>
                <a:ea typeface="Times New Roman" panose="02020603050405020304" pitchFamily="18" charset="0"/>
                <a:cs typeface="Century Gothic" panose="020B0502020202020204" pitchFamily="34" charset="0"/>
              </a:rPr>
            </a:br>
            <a:endParaRPr lang="en-US" dirty="0"/>
          </a:p>
        </p:txBody>
      </p:sp>
      <p:graphicFrame>
        <p:nvGraphicFramePr>
          <p:cNvPr id="4" name="Content Placeholder 3">
            <a:extLst>
              <a:ext uri="{FF2B5EF4-FFF2-40B4-BE49-F238E27FC236}">
                <a16:creationId xmlns:a16="http://schemas.microsoft.com/office/drawing/2014/main" id="{19334712-FE30-D316-FD03-26BC4CCEDE2B}"/>
              </a:ext>
            </a:extLst>
          </p:cNvPr>
          <p:cNvGraphicFramePr>
            <a:graphicFrameLocks noGrp="1"/>
          </p:cNvGraphicFramePr>
          <p:nvPr>
            <p:ph idx="1"/>
            <p:extLst>
              <p:ext uri="{D42A27DB-BD31-4B8C-83A1-F6EECF244321}">
                <p14:modId xmlns:p14="http://schemas.microsoft.com/office/powerpoint/2010/main" val="1516147428"/>
              </p:ext>
            </p:extLst>
          </p:nvPr>
        </p:nvGraphicFramePr>
        <p:xfrm>
          <a:off x="1327868" y="1037845"/>
          <a:ext cx="9718085" cy="50154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974722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7B17C-2BC9-CDE2-7801-27413143CB8E}"/>
              </a:ext>
            </a:extLst>
          </p:cNvPr>
          <p:cNvSpPr>
            <a:spLocks noGrp="1"/>
          </p:cNvSpPr>
          <p:nvPr>
            <p:ph type="title"/>
          </p:nvPr>
        </p:nvSpPr>
        <p:spPr>
          <a:xfrm>
            <a:off x="3050241" y="1102661"/>
            <a:ext cx="4495547" cy="447844"/>
          </a:xfrm>
        </p:spPr>
        <p:txBody>
          <a:bodyPr>
            <a:normAutofit fontScale="90000"/>
          </a:bodyPr>
          <a:lstStyle/>
          <a:p>
            <a:br>
              <a:rPr lang="en-US" sz="3300" b="1" dirty="0">
                <a:solidFill>
                  <a:srgbClr val="000000"/>
                </a:solidFill>
                <a:effectLst/>
                <a:latin typeface="Avenir Next LT Pro" panose="020B0504020202020204" pitchFamily="34" charset="0"/>
                <a:ea typeface="Times New Roman" panose="02020603050405020304" pitchFamily="18" charset="0"/>
                <a:cs typeface="Avenir Heavy"/>
              </a:rPr>
            </a:br>
            <a:r>
              <a:rPr lang="en-US" sz="3300" b="1" dirty="0">
                <a:solidFill>
                  <a:srgbClr val="000000"/>
                </a:solidFill>
                <a:effectLst/>
                <a:latin typeface="Avenir Next LT Pro" panose="020B0504020202020204" pitchFamily="34" charset="0"/>
                <a:ea typeface="Times New Roman" panose="02020603050405020304" pitchFamily="18" charset="0"/>
                <a:cs typeface="Avenir Heavy"/>
              </a:rPr>
              <a:t>DRESS CODE POLICY</a:t>
            </a:r>
            <a:br>
              <a:rPr lang="en-US" sz="1800" dirty="0">
                <a:solidFill>
                  <a:srgbClr val="000000"/>
                </a:solidFill>
                <a:effectLst/>
                <a:latin typeface="Century Gothic" panose="020B0502020202020204" pitchFamily="34" charset="0"/>
                <a:ea typeface="Times New Roman" panose="02020603050405020304" pitchFamily="18" charset="0"/>
                <a:cs typeface="Century Gothic" panose="020B0502020202020204" pitchFamily="34" charset="0"/>
              </a:rPr>
            </a:br>
            <a:endParaRPr lang="en-US" dirty="0"/>
          </a:p>
        </p:txBody>
      </p:sp>
      <p:graphicFrame>
        <p:nvGraphicFramePr>
          <p:cNvPr id="4" name="Content Placeholder 3">
            <a:extLst>
              <a:ext uri="{FF2B5EF4-FFF2-40B4-BE49-F238E27FC236}">
                <a16:creationId xmlns:a16="http://schemas.microsoft.com/office/drawing/2014/main" id="{B9A3A94C-C70C-DC10-EFD9-045A5A4E04DC}"/>
              </a:ext>
            </a:extLst>
          </p:cNvPr>
          <p:cNvGraphicFramePr>
            <a:graphicFrameLocks noGrp="1"/>
          </p:cNvGraphicFramePr>
          <p:nvPr>
            <p:ph idx="1"/>
            <p:extLst>
              <p:ext uri="{D42A27DB-BD31-4B8C-83A1-F6EECF244321}">
                <p14:modId xmlns:p14="http://schemas.microsoft.com/office/powerpoint/2010/main" val="677772544"/>
              </p:ext>
            </p:extLst>
          </p:nvPr>
        </p:nvGraphicFramePr>
        <p:xfrm>
          <a:off x="970059" y="1574357"/>
          <a:ext cx="10137913" cy="31646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05586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2255B-4351-0DA2-86B0-FE0F196C651F}"/>
              </a:ext>
            </a:extLst>
          </p:cNvPr>
          <p:cNvSpPr>
            <a:spLocks noGrp="1"/>
          </p:cNvSpPr>
          <p:nvPr>
            <p:ph type="title"/>
          </p:nvPr>
        </p:nvSpPr>
        <p:spPr>
          <a:xfrm>
            <a:off x="652007" y="527119"/>
            <a:ext cx="2703444" cy="344027"/>
          </a:xfrm>
        </p:spPr>
        <p:txBody>
          <a:bodyPr vert="horz" lIns="91440" tIns="45720" rIns="91440" bIns="45720" rtlCol="0" anchor="t">
            <a:normAutofit fontScale="90000"/>
          </a:bodyPr>
          <a:lstStyle/>
          <a:p>
            <a:pPr algn="ctr"/>
            <a:r>
              <a:rPr lang="en-US" sz="2800" b="1" dirty="0">
                <a:effectLst/>
              </a:rPr>
              <a:t>Staff Exit Policy</a:t>
            </a:r>
            <a:br>
              <a:rPr lang="en-US" sz="3000" dirty="0">
                <a:effectLst/>
              </a:rPr>
            </a:br>
            <a:endParaRPr lang="en-US" sz="3000" dirty="0"/>
          </a:p>
        </p:txBody>
      </p:sp>
      <p:cxnSp>
        <p:nvCxnSpPr>
          <p:cNvPr id="29" name="Straight Connector 11">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FA8D872-2321-78F1-2238-40DCC0F540FB}"/>
              </a:ext>
            </a:extLst>
          </p:cNvPr>
          <p:cNvSpPr>
            <a:spLocks noGrp="1"/>
          </p:cNvSpPr>
          <p:nvPr>
            <p:ph sz="half" idx="1"/>
          </p:nvPr>
        </p:nvSpPr>
        <p:spPr>
          <a:xfrm>
            <a:off x="761839" y="1152144"/>
            <a:ext cx="4976809" cy="4605017"/>
          </a:xfrm>
        </p:spPr>
        <p:txBody>
          <a:bodyPr vert="horz" lIns="91440" tIns="45720" rIns="91440" bIns="45720" rtlCol="0">
            <a:normAutofit/>
          </a:bodyPr>
          <a:lstStyle/>
          <a:p>
            <a:pPr>
              <a:buBlip>
                <a:blip r:embed="rId2"/>
              </a:buBlip>
            </a:pPr>
            <a:r>
              <a:rPr lang="en-US" sz="1800" dirty="0"/>
              <a:t>During probation, either the company or the employee, in the event of termination; voluntary or otherwise, shall give two (2) weeks’ notice in writing OR payment of two (2) weeks gross salary in lieu of notice.</a:t>
            </a:r>
          </a:p>
          <a:p>
            <a:pPr>
              <a:buBlip>
                <a:blip r:embed="rId2"/>
              </a:buBlip>
            </a:pPr>
            <a:r>
              <a:rPr lang="en-US" sz="1800" dirty="0"/>
              <a:t>Upon confirmation of appointment, either the company or the employee, in the event of termination; voluntary or otherwise, shall give one (1) month notice in writing OR payment of one (1) month gross salary in lieu of notice.</a:t>
            </a:r>
          </a:p>
          <a:p>
            <a:pPr>
              <a:buBlip>
                <a:blip r:embed="rId2"/>
              </a:buBlip>
            </a:pPr>
            <a:r>
              <a:rPr lang="en-US" sz="1800" dirty="0"/>
              <a:t>Employees are to submit their resignation to their Line Managers in line with the required notice period and copy Human Capital.</a:t>
            </a:r>
          </a:p>
          <a:p>
            <a:pPr>
              <a:buBlip>
                <a:blip r:embed="rId2"/>
              </a:buBlip>
            </a:pPr>
            <a:r>
              <a:rPr lang="en-US" sz="1800" dirty="0"/>
              <a:t>This commences the exit process.</a:t>
            </a:r>
          </a:p>
          <a:p>
            <a:endParaRPr lang="en-US" sz="1000" dirty="0"/>
          </a:p>
        </p:txBody>
      </p:sp>
      <p:pic>
        <p:nvPicPr>
          <p:cNvPr id="7" name="Content Placeholder 6">
            <a:extLst>
              <a:ext uri="{FF2B5EF4-FFF2-40B4-BE49-F238E27FC236}">
                <a16:creationId xmlns:a16="http://schemas.microsoft.com/office/drawing/2014/main" id="{44383009-EF8D-0AC6-18F5-70CD0B3E7458}"/>
              </a:ext>
            </a:extLst>
          </p:cNvPr>
          <p:cNvPicPr>
            <a:picLocks noGrp="1" noChangeAspect="1"/>
          </p:cNvPicPr>
          <p:nvPr>
            <p:ph sz="half" idx="2"/>
          </p:nvPr>
        </p:nvPicPr>
        <p:blipFill rotWithShape="1">
          <a:blip r:embed="rId3"/>
          <a:srcRect l="13801" r="18912"/>
          <a:stretch/>
        </p:blipFill>
        <p:spPr>
          <a:xfrm>
            <a:off x="6096000" y="838013"/>
            <a:ext cx="5234538" cy="5186267"/>
          </a:xfrm>
          <a:prstGeom prst="rect">
            <a:avLst/>
          </a:prstGeom>
        </p:spPr>
      </p:pic>
    </p:spTree>
    <p:extLst>
      <p:ext uri="{BB962C8B-B14F-4D97-AF65-F5344CB8AC3E}">
        <p14:creationId xmlns:p14="http://schemas.microsoft.com/office/powerpoint/2010/main" val="41121696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Straight Connector 41">
            <a:extLst>
              <a:ext uri="{FF2B5EF4-FFF2-40B4-BE49-F238E27FC236}">
                <a16:creationId xmlns:a16="http://schemas.microsoft.com/office/drawing/2014/main" id="{B1DD51B6-9D9C-4559-86B1-D9380A6BB58A}"/>
              </a:ext>
            </a:extLst>
          </p:cNvPr>
          <p:cNvCxnSpPr>
            <a:cxnSpLocks/>
          </p:cNvCxnSpPr>
          <p:nvPr/>
        </p:nvCxnSpPr>
        <p:spPr>
          <a:xfrm>
            <a:off x="373711" y="5236912"/>
            <a:ext cx="11290852" cy="0"/>
          </a:xfrm>
          <a:prstGeom prst="line">
            <a:avLst/>
          </a:prstGeom>
          <a:noFill/>
          <a:ln w="38100" cap="rnd">
            <a:solidFill>
              <a:srgbClr val="9EAABE"/>
            </a:solidFill>
            <a:prstDash val="solid"/>
            <a:round/>
          </a:ln>
        </p:spPr>
      </p:cxnSp>
      <p:cxnSp>
        <p:nvCxnSpPr>
          <p:cNvPr id="18" name="Straight Connector 17">
            <a:extLst>
              <a:ext uri="{FF2B5EF4-FFF2-40B4-BE49-F238E27FC236}">
                <a16:creationId xmlns:a16="http://schemas.microsoft.com/office/drawing/2014/main" id="{2E68A2F5-FBFB-4A05-ABAD-09ED8119250C}"/>
              </a:ext>
            </a:extLst>
          </p:cNvPr>
          <p:cNvCxnSpPr>
            <a:cxnSpLocks/>
            <a:endCxn id="40" idx="0"/>
          </p:cNvCxnSpPr>
          <p:nvPr/>
        </p:nvCxnSpPr>
        <p:spPr>
          <a:xfrm>
            <a:off x="1230112" y="2115580"/>
            <a:ext cx="0" cy="2972107"/>
          </a:xfrm>
          <a:prstGeom prst="line">
            <a:avLst/>
          </a:prstGeom>
          <a:pattFill prst="pct5">
            <a:fgClr>
              <a:srgbClr val="54B2DB"/>
            </a:fgClr>
            <a:bgClr>
              <a:srgbClr val="EDF0F3"/>
            </a:bgClr>
          </a:pattFill>
          <a:ln w="19050" cap="rnd">
            <a:gradFill>
              <a:gsLst>
                <a:gs pos="0">
                  <a:srgbClr val="00D7A0"/>
                </a:gs>
                <a:gs pos="100000">
                  <a:srgbClr val="24C6BE"/>
                </a:gs>
              </a:gsLst>
              <a:lin ang="5400000" scaled="0"/>
            </a:gradFill>
            <a:prstDash val="solid"/>
            <a:round/>
          </a:ln>
        </p:spPr>
      </p:cxnSp>
      <p:sp>
        <p:nvSpPr>
          <p:cNvPr id="37" name="Graphic 3">
            <a:extLst>
              <a:ext uri="{FF2B5EF4-FFF2-40B4-BE49-F238E27FC236}">
                <a16:creationId xmlns:a16="http://schemas.microsoft.com/office/drawing/2014/main" id="{99E8A179-019E-4DE3-96B6-C674F7E05AFD}"/>
              </a:ext>
            </a:extLst>
          </p:cNvPr>
          <p:cNvSpPr/>
          <p:nvPr/>
        </p:nvSpPr>
        <p:spPr>
          <a:xfrm>
            <a:off x="1269699" y="1869686"/>
            <a:ext cx="2014640" cy="485997"/>
          </a:xfrm>
          <a:custGeom>
            <a:avLst/>
            <a:gdLst>
              <a:gd name="connsiteX0" fmla="*/ 1960245 w 1971675"/>
              <a:gd name="connsiteY0" fmla="*/ 169545 h 409575"/>
              <a:gd name="connsiteX1" fmla="*/ 1960245 w 1971675"/>
              <a:gd name="connsiteY1" fmla="*/ 237839 h 409575"/>
              <a:gd name="connsiteX2" fmla="*/ 1762125 w 1971675"/>
              <a:gd name="connsiteY2" fmla="*/ 407099 h 409575"/>
              <a:gd name="connsiteX3" fmla="*/ 1762125 w 1971675"/>
              <a:gd name="connsiteY3" fmla="*/ 409575 h 409575"/>
              <a:gd name="connsiteX4" fmla="*/ 44958 w 1971675"/>
              <a:gd name="connsiteY4" fmla="*/ 409575 h 409575"/>
              <a:gd name="connsiteX5" fmla="*/ 0 w 1971675"/>
              <a:gd name="connsiteY5" fmla="*/ 364617 h 409575"/>
              <a:gd name="connsiteX6" fmla="*/ 0 w 1971675"/>
              <a:gd name="connsiteY6" fmla="*/ 44958 h 409575"/>
              <a:gd name="connsiteX7" fmla="*/ 44958 w 1971675"/>
              <a:gd name="connsiteY7" fmla="*/ 0 h 409575"/>
              <a:gd name="connsiteX8" fmla="*/ 1762125 w 1971675"/>
              <a:gd name="connsiteY8" fmla="*/ 0 h 409575"/>
              <a:gd name="connsiteX9" fmla="*/ 1762125 w 1971675"/>
              <a:gd name="connsiteY9" fmla="*/ 381 h 409575"/>
              <a:gd name="connsiteX10" fmla="*/ 1960245 w 1971675"/>
              <a:gd name="connsiteY10" fmla="*/ 169545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1675" h="409575">
                <a:moveTo>
                  <a:pt x="1960245" y="169545"/>
                </a:moveTo>
                <a:cubicBezTo>
                  <a:pt x="1981295" y="187452"/>
                  <a:pt x="1981295" y="219932"/>
                  <a:pt x="1960245" y="237839"/>
                </a:cubicBezTo>
                <a:lnTo>
                  <a:pt x="1762125" y="407099"/>
                </a:lnTo>
                <a:lnTo>
                  <a:pt x="1762125" y="409575"/>
                </a:lnTo>
                <a:lnTo>
                  <a:pt x="44958" y="409575"/>
                </a:lnTo>
                <a:cubicBezTo>
                  <a:pt x="20098" y="409575"/>
                  <a:pt x="0" y="389477"/>
                  <a:pt x="0" y="364617"/>
                </a:cubicBezTo>
                <a:lnTo>
                  <a:pt x="0" y="44958"/>
                </a:lnTo>
                <a:cubicBezTo>
                  <a:pt x="0" y="20098"/>
                  <a:pt x="20098" y="0"/>
                  <a:pt x="44958" y="0"/>
                </a:cubicBezTo>
                <a:lnTo>
                  <a:pt x="1762125" y="0"/>
                </a:lnTo>
                <a:lnTo>
                  <a:pt x="1762125" y="381"/>
                </a:lnTo>
                <a:lnTo>
                  <a:pt x="1960245" y="169545"/>
                </a:lnTo>
                <a:close/>
              </a:path>
            </a:pathLst>
          </a:custGeom>
          <a:gradFill flip="none" rotWithShape="1">
            <a:gsLst>
              <a:gs pos="0">
                <a:srgbClr val="00D7A0"/>
              </a:gs>
              <a:gs pos="73000">
                <a:srgbClr val="24C6BE"/>
              </a:gs>
            </a:gsLst>
            <a:lin ang="2277912" scaled="0"/>
          </a:gradFill>
          <a:ln w="12700" cap="flat">
            <a:noFill/>
            <a:miter lim="400000"/>
          </a:ln>
          <a:effectLst>
            <a:outerShdw blurRad="279400" dist="112866" dir="5466904" rotWithShape="0">
              <a:srgbClr val="4983D0">
                <a:alpha val="26000"/>
              </a:srgbClr>
            </a:outerShdw>
          </a:effectLst>
        </p:spPr>
        <p:txBody>
          <a:bodyPr wrap="square" lIns="0" tIns="0" rIns="50800" bIns="9144" numCol="1" anchor="ctr">
            <a:noAutofit/>
          </a:bodyPr>
          <a:lstStyle/>
          <a:p>
            <a:pPr algn="ctr"/>
            <a:r>
              <a:rPr lang="en-US" sz="1200" b="1" dirty="0">
                <a:solidFill>
                  <a:schemeClr val="bg1"/>
                </a:solidFill>
              </a:rPr>
              <a:t>LEADERSHIP</a:t>
            </a:r>
          </a:p>
        </p:txBody>
      </p:sp>
      <p:sp>
        <p:nvSpPr>
          <p:cNvPr id="97" name="Oval 96">
            <a:extLst>
              <a:ext uri="{FF2B5EF4-FFF2-40B4-BE49-F238E27FC236}">
                <a16:creationId xmlns:a16="http://schemas.microsoft.com/office/drawing/2014/main" id="{48E2EF5E-27E9-4FF5-9193-31B257F90236}"/>
              </a:ext>
            </a:extLst>
          </p:cNvPr>
          <p:cNvSpPr>
            <a:spLocks noChangeAspect="1"/>
          </p:cNvSpPr>
          <p:nvPr/>
        </p:nvSpPr>
        <p:spPr>
          <a:xfrm>
            <a:off x="1177099" y="2812672"/>
            <a:ext cx="92600" cy="91440"/>
          </a:xfrm>
          <a:prstGeom prst="ellipse">
            <a:avLst/>
          </a:prstGeom>
          <a:gradFill flip="none" rotWithShape="1">
            <a:gsLst>
              <a:gs pos="0">
                <a:srgbClr val="00D7A0"/>
              </a:gs>
              <a:gs pos="100000">
                <a:srgbClr val="24C6BE"/>
              </a:gs>
            </a:gsLst>
            <a:lin ang="2277912" scaled="0"/>
          </a:gradFill>
          <a:ln w="79375" cap="flat">
            <a:gradFill>
              <a:gsLst>
                <a:gs pos="0">
                  <a:srgbClr val="00D7A0">
                    <a:alpha val="25000"/>
                  </a:srgbClr>
                </a:gs>
                <a:gs pos="100000">
                  <a:srgbClr val="24C6BE">
                    <a:alpha val="25000"/>
                  </a:srgbClr>
                </a:gs>
              </a:gsLst>
              <a:lin ang="5400000" scaled="1"/>
            </a:gradFill>
            <a:miter lim="400000"/>
          </a:ln>
          <a:effectLst/>
        </p:spPr>
        <p:txBody>
          <a:bodyPr wrap="square" lIns="50800" tIns="50800" rIns="50800" bIns="50800" numCol="1" anchor="ctr">
            <a:noAutofit/>
          </a:bodyPr>
          <a:lstStyle/>
          <a:p>
            <a:pPr algn="ctr">
              <a:lnSpc>
                <a:spcPct val="100000"/>
              </a:lnSpc>
            </a:pPr>
            <a:endParaRPr lang="en-US" sz="3200" baseline="0">
              <a:solidFill>
                <a:srgbClr val="FFFFFF"/>
              </a:solidFill>
              <a:latin typeface="Helvetica Light"/>
              <a:sym typeface="Helvetica Light"/>
            </a:endParaRPr>
          </a:p>
        </p:txBody>
      </p:sp>
      <p:sp>
        <p:nvSpPr>
          <p:cNvPr id="98" name="TextBox 97">
            <a:extLst>
              <a:ext uri="{FF2B5EF4-FFF2-40B4-BE49-F238E27FC236}">
                <a16:creationId xmlns:a16="http://schemas.microsoft.com/office/drawing/2014/main" id="{94DD5F77-0688-43CF-918E-1AC75E7D1B5B}"/>
              </a:ext>
            </a:extLst>
          </p:cNvPr>
          <p:cNvSpPr txBox="1"/>
          <p:nvPr/>
        </p:nvSpPr>
        <p:spPr>
          <a:xfrm>
            <a:off x="1410293" y="2691992"/>
            <a:ext cx="881973" cy="432106"/>
          </a:xfrm>
          <a:prstGeom prst="rect">
            <a:avLst/>
          </a:prstGeom>
          <a:noFill/>
        </p:spPr>
        <p:txBody>
          <a:bodyPr wrap="none" rtlCol="0">
            <a:spAutoFit/>
          </a:bodyPr>
          <a:lstStyle/>
          <a:p>
            <a:pPr>
              <a:lnSpc>
                <a:spcPts val="1400"/>
              </a:lnSpc>
            </a:pPr>
            <a:r>
              <a:rPr lang="en-US" sz="1000" dirty="0"/>
              <a:t>Authenticity</a:t>
            </a:r>
          </a:p>
          <a:p>
            <a:pPr>
              <a:lnSpc>
                <a:spcPts val="1400"/>
              </a:lnSpc>
            </a:pPr>
            <a:endParaRPr lang="en-US" sz="900" dirty="0">
              <a:latin typeface="Century Gothic" panose="020B0502020202020204" pitchFamily="34" charset="0"/>
            </a:endParaRPr>
          </a:p>
        </p:txBody>
      </p:sp>
      <p:sp>
        <p:nvSpPr>
          <p:cNvPr id="103" name="Oval 102">
            <a:extLst>
              <a:ext uri="{FF2B5EF4-FFF2-40B4-BE49-F238E27FC236}">
                <a16:creationId xmlns:a16="http://schemas.microsoft.com/office/drawing/2014/main" id="{5F38763B-5BCA-46A6-81AA-5C17B61FE18B}"/>
              </a:ext>
            </a:extLst>
          </p:cNvPr>
          <p:cNvSpPr>
            <a:spLocks noChangeAspect="1"/>
          </p:cNvSpPr>
          <p:nvPr/>
        </p:nvSpPr>
        <p:spPr>
          <a:xfrm>
            <a:off x="1177099" y="3513588"/>
            <a:ext cx="92600" cy="91440"/>
          </a:xfrm>
          <a:prstGeom prst="ellipse">
            <a:avLst/>
          </a:prstGeom>
          <a:gradFill flip="none" rotWithShape="1">
            <a:gsLst>
              <a:gs pos="0">
                <a:srgbClr val="00D7A0"/>
              </a:gs>
              <a:gs pos="100000">
                <a:srgbClr val="24C6BE"/>
              </a:gs>
            </a:gsLst>
            <a:lin ang="2277912" scaled="0"/>
          </a:gradFill>
          <a:ln w="79375" cap="flat">
            <a:gradFill>
              <a:gsLst>
                <a:gs pos="0">
                  <a:srgbClr val="00D7A0">
                    <a:alpha val="25000"/>
                  </a:srgbClr>
                </a:gs>
                <a:gs pos="100000">
                  <a:srgbClr val="24C6BE">
                    <a:alpha val="25000"/>
                  </a:srgbClr>
                </a:gs>
              </a:gsLst>
              <a:lin ang="5400000" scaled="1"/>
            </a:gradFill>
            <a:miter lim="400000"/>
          </a:ln>
          <a:effectLst/>
        </p:spPr>
        <p:txBody>
          <a:bodyPr wrap="square" lIns="50800" tIns="50800" rIns="50800" bIns="50800" numCol="1" anchor="ctr">
            <a:noAutofit/>
          </a:bodyPr>
          <a:lstStyle/>
          <a:p>
            <a:pPr algn="ctr">
              <a:lnSpc>
                <a:spcPct val="100000"/>
              </a:lnSpc>
            </a:pPr>
            <a:endParaRPr lang="en-US" sz="3200" baseline="0">
              <a:solidFill>
                <a:srgbClr val="FFFFFF"/>
              </a:solidFill>
              <a:latin typeface="Helvetica Light"/>
              <a:sym typeface="Helvetica Light"/>
            </a:endParaRPr>
          </a:p>
        </p:txBody>
      </p:sp>
      <p:sp>
        <p:nvSpPr>
          <p:cNvPr id="104" name="TextBox 103">
            <a:extLst>
              <a:ext uri="{FF2B5EF4-FFF2-40B4-BE49-F238E27FC236}">
                <a16:creationId xmlns:a16="http://schemas.microsoft.com/office/drawing/2014/main" id="{459E97B2-0527-4CD4-A44F-43F7EC38D8E4}"/>
              </a:ext>
            </a:extLst>
          </p:cNvPr>
          <p:cNvSpPr txBox="1"/>
          <p:nvPr/>
        </p:nvSpPr>
        <p:spPr>
          <a:xfrm>
            <a:off x="1410293" y="3392908"/>
            <a:ext cx="752129" cy="258725"/>
          </a:xfrm>
          <a:prstGeom prst="rect">
            <a:avLst/>
          </a:prstGeom>
          <a:noFill/>
        </p:spPr>
        <p:txBody>
          <a:bodyPr wrap="none" rtlCol="0">
            <a:spAutoFit/>
          </a:bodyPr>
          <a:lstStyle/>
          <a:p>
            <a:pPr>
              <a:lnSpc>
                <a:spcPts val="1400"/>
              </a:lnSpc>
            </a:pPr>
            <a:r>
              <a:rPr lang="en-US" sz="1000" dirty="0"/>
              <a:t>Coaching</a:t>
            </a:r>
          </a:p>
        </p:txBody>
      </p:sp>
      <p:sp>
        <p:nvSpPr>
          <p:cNvPr id="106" name="Oval 105">
            <a:extLst>
              <a:ext uri="{FF2B5EF4-FFF2-40B4-BE49-F238E27FC236}">
                <a16:creationId xmlns:a16="http://schemas.microsoft.com/office/drawing/2014/main" id="{1A17D0E7-C8FE-44CC-B3A7-4ADA4D3DFF7C}"/>
              </a:ext>
            </a:extLst>
          </p:cNvPr>
          <p:cNvSpPr>
            <a:spLocks noChangeAspect="1"/>
          </p:cNvSpPr>
          <p:nvPr/>
        </p:nvSpPr>
        <p:spPr>
          <a:xfrm>
            <a:off x="1177099" y="4214505"/>
            <a:ext cx="92600" cy="91440"/>
          </a:xfrm>
          <a:prstGeom prst="ellipse">
            <a:avLst/>
          </a:prstGeom>
          <a:gradFill flip="none" rotWithShape="1">
            <a:gsLst>
              <a:gs pos="0">
                <a:srgbClr val="00D7A0"/>
              </a:gs>
              <a:gs pos="100000">
                <a:srgbClr val="24C6BE"/>
              </a:gs>
            </a:gsLst>
            <a:lin ang="2277912" scaled="0"/>
          </a:gradFill>
          <a:ln w="79375" cap="flat">
            <a:gradFill>
              <a:gsLst>
                <a:gs pos="0">
                  <a:srgbClr val="00D7A0">
                    <a:alpha val="25000"/>
                  </a:srgbClr>
                </a:gs>
                <a:gs pos="100000">
                  <a:srgbClr val="24C6BE">
                    <a:alpha val="25000"/>
                  </a:srgbClr>
                </a:gs>
              </a:gsLst>
              <a:lin ang="5400000" scaled="1"/>
            </a:gradFill>
            <a:miter lim="400000"/>
          </a:ln>
          <a:effectLst/>
        </p:spPr>
        <p:txBody>
          <a:bodyPr wrap="square" lIns="50800" tIns="50800" rIns="50800" bIns="50800" numCol="1" anchor="ctr">
            <a:noAutofit/>
          </a:bodyPr>
          <a:lstStyle/>
          <a:p>
            <a:pPr algn="ctr">
              <a:lnSpc>
                <a:spcPct val="100000"/>
              </a:lnSpc>
            </a:pPr>
            <a:endParaRPr lang="en-US" sz="3200" baseline="0">
              <a:solidFill>
                <a:srgbClr val="FFFFFF"/>
              </a:solidFill>
              <a:latin typeface="Helvetica Light"/>
              <a:sym typeface="Helvetica Light"/>
            </a:endParaRPr>
          </a:p>
        </p:txBody>
      </p:sp>
      <p:cxnSp>
        <p:nvCxnSpPr>
          <p:cNvPr id="168" name="Straight Connector 167">
            <a:extLst>
              <a:ext uri="{FF2B5EF4-FFF2-40B4-BE49-F238E27FC236}">
                <a16:creationId xmlns:a16="http://schemas.microsoft.com/office/drawing/2014/main" id="{B35C6230-F77E-4AE2-B6E9-E29FD481A3B0}"/>
              </a:ext>
            </a:extLst>
          </p:cNvPr>
          <p:cNvCxnSpPr>
            <a:cxnSpLocks/>
            <a:endCxn id="170" idx="0"/>
          </p:cNvCxnSpPr>
          <p:nvPr/>
        </p:nvCxnSpPr>
        <p:spPr>
          <a:xfrm>
            <a:off x="9195567" y="2115580"/>
            <a:ext cx="0" cy="2972107"/>
          </a:xfrm>
          <a:prstGeom prst="line">
            <a:avLst/>
          </a:prstGeom>
          <a:pattFill prst="pct5">
            <a:fgClr>
              <a:srgbClr val="54B2DB"/>
            </a:fgClr>
            <a:bgClr>
              <a:srgbClr val="EDF0F3"/>
            </a:bgClr>
          </a:pattFill>
          <a:ln w="19050" cap="rnd">
            <a:gradFill>
              <a:gsLst>
                <a:gs pos="0">
                  <a:srgbClr val="54B2DB"/>
                </a:gs>
                <a:gs pos="100000">
                  <a:srgbClr val="4983D0"/>
                </a:gs>
              </a:gsLst>
              <a:lin ang="5400000" scaled="0"/>
            </a:gradFill>
            <a:prstDash val="solid"/>
            <a:round/>
          </a:ln>
        </p:spPr>
      </p:cxnSp>
      <p:sp>
        <p:nvSpPr>
          <p:cNvPr id="169" name="Graphic 3">
            <a:extLst>
              <a:ext uri="{FF2B5EF4-FFF2-40B4-BE49-F238E27FC236}">
                <a16:creationId xmlns:a16="http://schemas.microsoft.com/office/drawing/2014/main" id="{3C4D872D-B10D-45E9-83AA-DDB6F55A538B}"/>
              </a:ext>
            </a:extLst>
          </p:cNvPr>
          <p:cNvSpPr/>
          <p:nvPr/>
        </p:nvSpPr>
        <p:spPr>
          <a:xfrm>
            <a:off x="9186044" y="1875477"/>
            <a:ext cx="2063750" cy="480206"/>
          </a:xfrm>
          <a:custGeom>
            <a:avLst/>
            <a:gdLst>
              <a:gd name="connsiteX0" fmla="*/ 1960245 w 1971675"/>
              <a:gd name="connsiteY0" fmla="*/ 169545 h 409575"/>
              <a:gd name="connsiteX1" fmla="*/ 1960245 w 1971675"/>
              <a:gd name="connsiteY1" fmla="*/ 237839 h 409575"/>
              <a:gd name="connsiteX2" fmla="*/ 1762125 w 1971675"/>
              <a:gd name="connsiteY2" fmla="*/ 407099 h 409575"/>
              <a:gd name="connsiteX3" fmla="*/ 1762125 w 1971675"/>
              <a:gd name="connsiteY3" fmla="*/ 409575 h 409575"/>
              <a:gd name="connsiteX4" fmla="*/ 44958 w 1971675"/>
              <a:gd name="connsiteY4" fmla="*/ 409575 h 409575"/>
              <a:gd name="connsiteX5" fmla="*/ 0 w 1971675"/>
              <a:gd name="connsiteY5" fmla="*/ 364617 h 409575"/>
              <a:gd name="connsiteX6" fmla="*/ 0 w 1971675"/>
              <a:gd name="connsiteY6" fmla="*/ 44958 h 409575"/>
              <a:gd name="connsiteX7" fmla="*/ 44958 w 1971675"/>
              <a:gd name="connsiteY7" fmla="*/ 0 h 409575"/>
              <a:gd name="connsiteX8" fmla="*/ 1762125 w 1971675"/>
              <a:gd name="connsiteY8" fmla="*/ 0 h 409575"/>
              <a:gd name="connsiteX9" fmla="*/ 1762125 w 1971675"/>
              <a:gd name="connsiteY9" fmla="*/ 381 h 409575"/>
              <a:gd name="connsiteX10" fmla="*/ 1960245 w 1971675"/>
              <a:gd name="connsiteY10" fmla="*/ 169545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1675" h="409575">
                <a:moveTo>
                  <a:pt x="1960245" y="169545"/>
                </a:moveTo>
                <a:cubicBezTo>
                  <a:pt x="1981295" y="187452"/>
                  <a:pt x="1981295" y="219932"/>
                  <a:pt x="1960245" y="237839"/>
                </a:cubicBezTo>
                <a:lnTo>
                  <a:pt x="1762125" y="407099"/>
                </a:lnTo>
                <a:lnTo>
                  <a:pt x="1762125" y="409575"/>
                </a:lnTo>
                <a:lnTo>
                  <a:pt x="44958" y="409575"/>
                </a:lnTo>
                <a:cubicBezTo>
                  <a:pt x="20098" y="409575"/>
                  <a:pt x="0" y="389477"/>
                  <a:pt x="0" y="364617"/>
                </a:cubicBezTo>
                <a:lnTo>
                  <a:pt x="0" y="44958"/>
                </a:lnTo>
                <a:cubicBezTo>
                  <a:pt x="0" y="20098"/>
                  <a:pt x="20098" y="0"/>
                  <a:pt x="44958" y="0"/>
                </a:cubicBezTo>
                <a:lnTo>
                  <a:pt x="1762125" y="0"/>
                </a:lnTo>
                <a:lnTo>
                  <a:pt x="1762125" y="381"/>
                </a:lnTo>
                <a:lnTo>
                  <a:pt x="1960245" y="169545"/>
                </a:lnTo>
                <a:close/>
              </a:path>
            </a:pathLst>
          </a:custGeom>
          <a:gradFill flip="none" rotWithShape="1">
            <a:gsLst>
              <a:gs pos="0">
                <a:srgbClr val="54B2DB"/>
              </a:gs>
              <a:gs pos="100000">
                <a:srgbClr val="4983D0"/>
              </a:gs>
            </a:gsLst>
            <a:lin ang="2277912" scaled="0"/>
          </a:gradFill>
          <a:ln w="12700" cap="flat">
            <a:noFill/>
            <a:miter lim="400000"/>
          </a:ln>
          <a:effectLst>
            <a:outerShdw blurRad="279400" dist="112866" dir="5466904" rotWithShape="0">
              <a:srgbClr val="4983D0">
                <a:alpha val="26000"/>
              </a:srgbClr>
            </a:outerShdw>
          </a:effectLst>
        </p:spPr>
        <p:txBody>
          <a:bodyPr wrap="square" lIns="0" tIns="0" rIns="50800" bIns="9144" numCol="1" anchor="ctr">
            <a:noAutofit/>
          </a:bodyPr>
          <a:lstStyle/>
          <a:p>
            <a:pPr algn="ctr"/>
            <a:r>
              <a:rPr lang="en-US" sz="1200" b="1" dirty="0">
                <a:solidFill>
                  <a:schemeClr val="bg1"/>
                </a:solidFill>
              </a:rPr>
              <a:t>RESULTS</a:t>
            </a:r>
          </a:p>
        </p:txBody>
      </p:sp>
      <p:sp>
        <p:nvSpPr>
          <p:cNvPr id="160" name="Oval 159">
            <a:extLst>
              <a:ext uri="{FF2B5EF4-FFF2-40B4-BE49-F238E27FC236}">
                <a16:creationId xmlns:a16="http://schemas.microsoft.com/office/drawing/2014/main" id="{2B53977E-B39E-461A-9CB9-C22EDC3CE103}"/>
              </a:ext>
            </a:extLst>
          </p:cNvPr>
          <p:cNvSpPr>
            <a:spLocks noChangeAspect="1"/>
          </p:cNvSpPr>
          <p:nvPr/>
        </p:nvSpPr>
        <p:spPr>
          <a:xfrm>
            <a:off x="9142554" y="2812672"/>
            <a:ext cx="92600" cy="91440"/>
          </a:xfrm>
          <a:prstGeom prst="ellipse">
            <a:avLst/>
          </a:prstGeom>
          <a:gradFill flip="none" rotWithShape="1">
            <a:gsLst>
              <a:gs pos="0">
                <a:srgbClr val="54B2DB"/>
              </a:gs>
              <a:gs pos="100000">
                <a:srgbClr val="4983D0"/>
              </a:gs>
            </a:gsLst>
            <a:lin ang="2277912" scaled="0"/>
          </a:gradFill>
          <a:ln w="79375" cap="flat">
            <a:gradFill>
              <a:gsLst>
                <a:gs pos="0">
                  <a:srgbClr val="54B2DB">
                    <a:alpha val="25000"/>
                  </a:srgbClr>
                </a:gs>
                <a:gs pos="100000">
                  <a:srgbClr val="4983D0">
                    <a:alpha val="25000"/>
                  </a:srgbClr>
                </a:gs>
              </a:gsLst>
              <a:lin ang="5400000" scaled="1"/>
            </a:gradFill>
            <a:miter lim="400000"/>
          </a:ln>
          <a:effectLst/>
        </p:spPr>
        <p:txBody>
          <a:bodyPr wrap="square" lIns="50800" tIns="50800" rIns="50800" bIns="50800" numCol="1" anchor="ctr">
            <a:noAutofit/>
          </a:bodyPr>
          <a:lstStyle/>
          <a:p>
            <a:pPr algn="ctr">
              <a:lnSpc>
                <a:spcPct val="100000"/>
              </a:lnSpc>
            </a:pPr>
            <a:endParaRPr lang="en-US" sz="3200" baseline="0">
              <a:solidFill>
                <a:srgbClr val="FFFFFF"/>
              </a:solidFill>
              <a:latin typeface="Helvetica Light"/>
              <a:sym typeface="Helvetica Light"/>
            </a:endParaRPr>
          </a:p>
        </p:txBody>
      </p:sp>
      <p:sp>
        <p:nvSpPr>
          <p:cNvPr id="161" name="TextBox 160">
            <a:extLst>
              <a:ext uri="{FF2B5EF4-FFF2-40B4-BE49-F238E27FC236}">
                <a16:creationId xmlns:a16="http://schemas.microsoft.com/office/drawing/2014/main" id="{9ED200C4-31FA-4555-B1F2-9CE3B9536BC6}"/>
              </a:ext>
            </a:extLst>
          </p:cNvPr>
          <p:cNvSpPr txBox="1"/>
          <p:nvPr/>
        </p:nvSpPr>
        <p:spPr>
          <a:xfrm>
            <a:off x="9375748" y="2691992"/>
            <a:ext cx="1257075" cy="258725"/>
          </a:xfrm>
          <a:prstGeom prst="rect">
            <a:avLst/>
          </a:prstGeom>
          <a:noFill/>
        </p:spPr>
        <p:txBody>
          <a:bodyPr wrap="none" rtlCol="0">
            <a:spAutoFit/>
          </a:bodyPr>
          <a:lstStyle/>
          <a:p>
            <a:pPr>
              <a:lnSpc>
                <a:spcPts val="1400"/>
              </a:lnSpc>
            </a:pPr>
            <a:r>
              <a:rPr lang="en-US" sz="1000" dirty="0"/>
              <a:t>Work-Life-Balance</a:t>
            </a:r>
          </a:p>
        </p:txBody>
      </p:sp>
      <p:sp>
        <p:nvSpPr>
          <p:cNvPr id="162" name="Oval 161">
            <a:extLst>
              <a:ext uri="{FF2B5EF4-FFF2-40B4-BE49-F238E27FC236}">
                <a16:creationId xmlns:a16="http://schemas.microsoft.com/office/drawing/2014/main" id="{29DD0CCC-286C-41AB-8B3E-35020F85AA65}"/>
              </a:ext>
            </a:extLst>
          </p:cNvPr>
          <p:cNvSpPr>
            <a:spLocks noChangeAspect="1"/>
          </p:cNvSpPr>
          <p:nvPr/>
        </p:nvSpPr>
        <p:spPr>
          <a:xfrm>
            <a:off x="9142554" y="3513588"/>
            <a:ext cx="92600" cy="91440"/>
          </a:xfrm>
          <a:prstGeom prst="ellipse">
            <a:avLst/>
          </a:prstGeom>
          <a:gradFill flip="none" rotWithShape="1">
            <a:gsLst>
              <a:gs pos="0">
                <a:srgbClr val="54B2DB"/>
              </a:gs>
              <a:gs pos="100000">
                <a:srgbClr val="4983D0"/>
              </a:gs>
            </a:gsLst>
            <a:lin ang="2277912" scaled="0"/>
          </a:gradFill>
          <a:ln w="79375" cap="flat">
            <a:gradFill>
              <a:gsLst>
                <a:gs pos="0">
                  <a:srgbClr val="54B2DB">
                    <a:alpha val="25000"/>
                  </a:srgbClr>
                </a:gs>
                <a:gs pos="100000">
                  <a:srgbClr val="4983D0">
                    <a:alpha val="25000"/>
                  </a:srgbClr>
                </a:gs>
              </a:gsLst>
              <a:lin ang="5400000" scaled="1"/>
            </a:gradFill>
            <a:miter lim="400000"/>
          </a:ln>
          <a:effectLst/>
        </p:spPr>
        <p:txBody>
          <a:bodyPr wrap="square" lIns="50800" tIns="50800" rIns="50800" bIns="50800" numCol="1" anchor="ctr">
            <a:noAutofit/>
          </a:bodyPr>
          <a:lstStyle/>
          <a:p>
            <a:pPr algn="ctr">
              <a:lnSpc>
                <a:spcPct val="100000"/>
              </a:lnSpc>
            </a:pPr>
            <a:endParaRPr lang="en-US" sz="3200" baseline="0">
              <a:solidFill>
                <a:srgbClr val="FFFFFF"/>
              </a:solidFill>
              <a:latin typeface="Helvetica Light"/>
              <a:sym typeface="Helvetica Light"/>
            </a:endParaRPr>
          </a:p>
        </p:txBody>
      </p:sp>
      <p:sp>
        <p:nvSpPr>
          <p:cNvPr id="163" name="TextBox 162">
            <a:extLst>
              <a:ext uri="{FF2B5EF4-FFF2-40B4-BE49-F238E27FC236}">
                <a16:creationId xmlns:a16="http://schemas.microsoft.com/office/drawing/2014/main" id="{A4F046AC-D69E-4178-A87C-34AAC0499CEF}"/>
              </a:ext>
            </a:extLst>
          </p:cNvPr>
          <p:cNvSpPr txBox="1"/>
          <p:nvPr/>
        </p:nvSpPr>
        <p:spPr>
          <a:xfrm>
            <a:off x="9375748" y="3392908"/>
            <a:ext cx="893193" cy="258725"/>
          </a:xfrm>
          <a:prstGeom prst="rect">
            <a:avLst/>
          </a:prstGeom>
          <a:noFill/>
        </p:spPr>
        <p:txBody>
          <a:bodyPr wrap="none" rtlCol="0">
            <a:spAutoFit/>
          </a:bodyPr>
          <a:lstStyle/>
          <a:p>
            <a:pPr>
              <a:lnSpc>
                <a:spcPts val="1400"/>
              </a:lnSpc>
            </a:pPr>
            <a:r>
              <a:rPr lang="en-US" sz="1000" dirty="0"/>
              <a:t>Built To Last</a:t>
            </a:r>
          </a:p>
        </p:txBody>
      </p:sp>
      <p:sp>
        <p:nvSpPr>
          <p:cNvPr id="164" name="Oval 163">
            <a:extLst>
              <a:ext uri="{FF2B5EF4-FFF2-40B4-BE49-F238E27FC236}">
                <a16:creationId xmlns:a16="http://schemas.microsoft.com/office/drawing/2014/main" id="{7AD2DCFB-24F8-49ED-A08C-90A13367A17E}"/>
              </a:ext>
            </a:extLst>
          </p:cNvPr>
          <p:cNvSpPr>
            <a:spLocks noChangeAspect="1"/>
          </p:cNvSpPr>
          <p:nvPr/>
        </p:nvSpPr>
        <p:spPr>
          <a:xfrm>
            <a:off x="9142554" y="4214505"/>
            <a:ext cx="92600" cy="91440"/>
          </a:xfrm>
          <a:prstGeom prst="ellipse">
            <a:avLst/>
          </a:prstGeom>
          <a:gradFill flip="none" rotWithShape="1">
            <a:gsLst>
              <a:gs pos="0">
                <a:srgbClr val="54B2DB"/>
              </a:gs>
              <a:gs pos="100000">
                <a:srgbClr val="4983D0"/>
              </a:gs>
            </a:gsLst>
            <a:lin ang="2277912" scaled="0"/>
          </a:gradFill>
          <a:ln w="79375" cap="flat">
            <a:gradFill>
              <a:gsLst>
                <a:gs pos="0">
                  <a:srgbClr val="54B2DB">
                    <a:alpha val="25000"/>
                  </a:srgbClr>
                </a:gs>
                <a:gs pos="100000">
                  <a:srgbClr val="4983D0">
                    <a:alpha val="25000"/>
                  </a:srgbClr>
                </a:gs>
              </a:gsLst>
              <a:lin ang="5400000" scaled="1"/>
            </a:gradFill>
            <a:miter lim="400000"/>
          </a:ln>
          <a:effectLst/>
        </p:spPr>
        <p:txBody>
          <a:bodyPr wrap="square" lIns="50800" tIns="50800" rIns="50800" bIns="50800" numCol="1" anchor="ctr">
            <a:noAutofit/>
          </a:bodyPr>
          <a:lstStyle/>
          <a:p>
            <a:pPr algn="ctr">
              <a:lnSpc>
                <a:spcPct val="100000"/>
              </a:lnSpc>
            </a:pPr>
            <a:endParaRPr lang="en-US" sz="3200" baseline="0">
              <a:solidFill>
                <a:srgbClr val="FFFFFF"/>
              </a:solidFill>
              <a:latin typeface="Helvetica Light"/>
              <a:sym typeface="Helvetica Light"/>
            </a:endParaRPr>
          </a:p>
        </p:txBody>
      </p:sp>
      <p:sp>
        <p:nvSpPr>
          <p:cNvPr id="165" name="TextBox 164">
            <a:extLst>
              <a:ext uri="{FF2B5EF4-FFF2-40B4-BE49-F238E27FC236}">
                <a16:creationId xmlns:a16="http://schemas.microsoft.com/office/drawing/2014/main" id="{95994AFF-86F0-4AEE-9C67-BF92F08C41FD}"/>
              </a:ext>
            </a:extLst>
          </p:cNvPr>
          <p:cNvSpPr txBox="1"/>
          <p:nvPr/>
        </p:nvSpPr>
        <p:spPr>
          <a:xfrm>
            <a:off x="9384379" y="4128944"/>
            <a:ext cx="1530892" cy="258725"/>
          </a:xfrm>
          <a:prstGeom prst="rect">
            <a:avLst/>
          </a:prstGeom>
          <a:noFill/>
        </p:spPr>
        <p:txBody>
          <a:bodyPr wrap="square" rtlCol="0">
            <a:spAutoFit/>
          </a:bodyPr>
          <a:lstStyle/>
          <a:p>
            <a:pPr>
              <a:lnSpc>
                <a:spcPts val="1400"/>
              </a:lnSpc>
            </a:pPr>
            <a:r>
              <a:rPr lang="en-US" sz="1000" dirty="0"/>
              <a:t>Profitability</a:t>
            </a:r>
          </a:p>
        </p:txBody>
      </p:sp>
      <p:cxnSp>
        <p:nvCxnSpPr>
          <p:cNvPr id="183" name="Straight Connector 182">
            <a:extLst>
              <a:ext uri="{FF2B5EF4-FFF2-40B4-BE49-F238E27FC236}">
                <a16:creationId xmlns:a16="http://schemas.microsoft.com/office/drawing/2014/main" id="{B5258A7D-1CED-4664-8371-44DE0F33A9AF}"/>
              </a:ext>
            </a:extLst>
          </p:cNvPr>
          <p:cNvCxnSpPr>
            <a:cxnSpLocks/>
            <a:endCxn id="185" idx="0"/>
          </p:cNvCxnSpPr>
          <p:nvPr/>
        </p:nvCxnSpPr>
        <p:spPr>
          <a:xfrm>
            <a:off x="6540416" y="2115580"/>
            <a:ext cx="0" cy="2972107"/>
          </a:xfrm>
          <a:prstGeom prst="line">
            <a:avLst/>
          </a:prstGeom>
          <a:pattFill prst="pct5">
            <a:fgClr>
              <a:srgbClr val="54B2DB"/>
            </a:fgClr>
            <a:bgClr>
              <a:srgbClr val="EDF0F3"/>
            </a:bgClr>
          </a:pattFill>
          <a:ln w="19050" cap="rnd">
            <a:gradFill>
              <a:gsLst>
                <a:gs pos="0">
                  <a:srgbClr val="00D7A0"/>
                </a:gs>
                <a:gs pos="100000">
                  <a:srgbClr val="24C6BE"/>
                </a:gs>
              </a:gsLst>
              <a:lin ang="5400000" scaled="0"/>
            </a:gradFill>
            <a:prstDash val="solid"/>
            <a:round/>
          </a:ln>
        </p:spPr>
      </p:cxnSp>
      <p:sp>
        <p:nvSpPr>
          <p:cNvPr id="184" name="Graphic 3">
            <a:extLst>
              <a:ext uri="{FF2B5EF4-FFF2-40B4-BE49-F238E27FC236}">
                <a16:creationId xmlns:a16="http://schemas.microsoft.com/office/drawing/2014/main" id="{0CB492FC-AE3C-47D8-BEB9-7E4F2C633AF3}"/>
              </a:ext>
            </a:extLst>
          </p:cNvPr>
          <p:cNvSpPr/>
          <p:nvPr/>
        </p:nvSpPr>
        <p:spPr>
          <a:xfrm>
            <a:off x="6530893" y="1875477"/>
            <a:ext cx="2063750" cy="480206"/>
          </a:xfrm>
          <a:custGeom>
            <a:avLst/>
            <a:gdLst>
              <a:gd name="connsiteX0" fmla="*/ 1960245 w 1971675"/>
              <a:gd name="connsiteY0" fmla="*/ 169545 h 409575"/>
              <a:gd name="connsiteX1" fmla="*/ 1960245 w 1971675"/>
              <a:gd name="connsiteY1" fmla="*/ 237839 h 409575"/>
              <a:gd name="connsiteX2" fmla="*/ 1762125 w 1971675"/>
              <a:gd name="connsiteY2" fmla="*/ 407099 h 409575"/>
              <a:gd name="connsiteX3" fmla="*/ 1762125 w 1971675"/>
              <a:gd name="connsiteY3" fmla="*/ 409575 h 409575"/>
              <a:gd name="connsiteX4" fmla="*/ 44958 w 1971675"/>
              <a:gd name="connsiteY4" fmla="*/ 409575 h 409575"/>
              <a:gd name="connsiteX5" fmla="*/ 0 w 1971675"/>
              <a:gd name="connsiteY5" fmla="*/ 364617 h 409575"/>
              <a:gd name="connsiteX6" fmla="*/ 0 w 1971675"/>
              <a:gd name="connsiteY6" fmla="*/ 44958 h 409575"/>
              <a:gd name="connsiteX7" fmla="*/ 44958 w 1971675"/>
              <a:gd name="connsiteY7" fmla="*/ 0 h 409575"/>
              <a:gd name="connsiteX8" fmla="*/ 1762125 w 1971675"/>
              <a:gd name="connsiteY8" fmla="*/ 0 h 409575"/>
              <a:gd name="connsiteX9" fmla="*/ 1762125 w 1971675"/>
              <a:gd name="connsiteY9" fmla="*/ 381 h 409575"/>
              <a:gd name="connsiteX10" fmla="*/ 1960245 w 1971675"/>
              <a:gd name="connsiteY10" fmla="*/ 169545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1675" h="409575">
                <a:moveTo>
                  <a:pt x="1960245" y="169545"/>
                </a:moveTo>
                <a:cubicBezTo>
                  <a:pt x="1981295" y="187452"/>
                  <a:pt x="1981295" y="219932"/>
                  <a:pt x="1960245" y="237839"/>
                </a:cubicBezTo>
                <a:lnTo>
                  <a:pt x="1762125" y="407099"/>
                </a:lnTo>
                <a:lnTo>
                  <a:pt x="1762125" y="409575"/>
                </a:lnTo>
                <a:lnTo>
                  <a:pt x="44958" y="409575"/>
                </a:lnTo>
                <a:cubicBezTo>
                  <a:pt x="20098" y="409575"/>
                  <a:pt x="0" y="389477"/>
                  <a:pt x="0" y="364617"/>
                </a:cubicBezTo>
                <a:lnTo>
                  <a:pt x="0" y="44958"/>
                </a:lnTo>
                <a:cubicBezTo>
                  <a:pt x="0" y="20098"/>
                  <a:pt x="20098" y="0"/>
                  <a:pt x="44958" y="0"/>
                </a:cubicBezTo>
                <a:lnTo>
                  <a:pt x="1762125" y="0"/>
                </a:lnTo>
                <a:lnTo>
                  <a:pt x="1762125" y="381"/>
                </a:lnTo>
                <a:lnTo>
                  <a:pt x="1960245" y="169545"/>
                </a:lnTo>
                <a:close/>
              </a:path>
            </a:pathLst>
          </a:custGeom>
          <a:gradFill flip="none" rotWithShape="1">
            <a:gsLst>
              <a:gs pos="0">
                <a:srgbClr val="00D7A0"/>
              </a:gs>
              <a:gs pos="73000">
                <a:srgbClr val="24C6BE"/>
              </a:gs>
            </a:gsLst>
            <a:lin ang="2277912" scaled="0"/>
          </a:gradFill>
          <a:ln w="12700" cap="flat">
            <a:noFill/>
            <a:miter lim="400000"/>
          </a:ln>
          <a:effectLst>
            <a:outerShdw blurRad="279400" dist="112866" dir="5466904" rotWithShape="0">
              <a:srgbClr val="4983D0">
                <a:alpha val="26000"/>
              </a:srgbClr>
            </a:outerShdw>
          </a:effectLst>
        </p:spPr>
        <p:txBody>
          <a:bodyPr wrap="square" lIns="0" tIns="0" rIns="50800" bIns="9144" numCol="1" anchor="ctr">
            <a:noAutofit/>
          </a:bodyPr>
          <a:lstStyle/>
          <a:p>
            <a:pPr algn="ctr"/>
            <a:r>
              <a:rPr lang="en-US" sz="1200" b="1" dirty="0">
                <a:solidFill>
                  <a:schemeClr val="bg1"/>
                </a:solidFill>
              </a:rPr>
              <a:t>PEOPLE</a:t>
            </a:r>
          </a:p>
        </p:txBody>
      </p:sp>
      <p:sp>
        <p:nvSpPr>
          <p:cNvPr id="175" name="Oval 174">
            <a:extLst>
              <a:ext uri="{FF2B5EF4-FFF2-40B4-BE49-F238E27FC236}">
                <a16:creationId xmlns:a16="http://schemas.microsoft.com/office/drawing/2014/main" id="{23BB4162-FC3E-4D3E-9060-EB48AA4920E6}"/>
              </a:ext>
            </a:extLst>
          </p:cNvPr>
          <p:cNvSpPr>
            <a:spLocks noChangeAspect="1"/>
          </p:cNvSpPr>
          <p:nvPr/>
        </p:nvSpPr>
        <p:spPr>
          <a:xfrm>
            <a:off x="6487403" y="2812672"/>
            <a:ext cx="92600" cy="91440"/>
          </a:xfrm>
          <a:prstGeom prst="ellipse">
            <a:avLst/>
          </a:prstGeom>
          <a:gradFill flip="none" rotWithShape="1">
            <a:gsLst>
              <a:gs pos="0">
                <a:srgbClr val="00D7A0"/>
              </a:gs>
              <a:gs pos="100000">
                <a:srgbClr val="24C6BE"/>
              </a:gs>
            </a:gsLst>
            <a:lin ang="2277912" scaled="0"/>
          </a:gradFill>
          <a:ln w="79375" cap="flat">
            <a:gradFill>
              <a:gsLst>
                <a:gs pos="0">
                  <a:srgbClr val="00D7A0">
                    <a:alpha val="25000"/>
                  </a:srgbClr>
                </a:gs>
                <a:gs pos="100000">
                  <a:srgbClr val="24C6BE">
                    <a:alpha val="25000"/>
                  </a:srgbClr>
                </a:gs>
              </a:gsLst>
              <a:lin ang="5400000" scaled="1"/>
            </a:gradFill>
            <a:miter lim="400000"/>
          </a:ln>
          <a:effectLst/>
        </p:spPr>
        <p:txBody>
          <a:bodyPr wrap="square" lIns="50800" tIns="50800" rIns="50800" bIns="50800" numCol="1" anchor="ctr">
            <a:noAutofit/>
          </a:bodyPr>
          <a:lstStyle/>
          <a:p>
            <a:pPr algn="ctr">
              <a:lnSpc>
                <a:spcPct val="100000"/>
              </a:lnSpc>
            </a:pPr>
            <a:endParaRPr lang="en-US" sz="3200" baseline="0">
              <a:solidFill>
                <a:srgbClr val="FFFFFF"/>
              </a:solidFill>
              <a:latin typeface="Helvetica Light"/>
              <a:sym typeface="Helvetica Light"/>
            </a:endParaRPr>
          </a:p>
        </p:txBody>
      </p:sp>
      <p:sp>
        <p:nvSpPr>
          <p:cNvPr id="176" name="TextBox 175">
            <a:extLst>
              <a:ext uri="{FF2B5EF4-FFF2-40B4-BE49-F238E27FC236}">
                <a16:creationId xmlns:a16="http://schemas.microsoft.com/office/drawing/2014/main" id="{FD9C4EB3-3190-436F-A0AD-B30CC2A3C985}"/>
              </a:ext>
            </a:extLst>
          </p:cNvPr>
          <p:cNvSpPr txBox="1"/>
          <p:nvPr/>
        </p:nvSpPr>
        <p:spPr>
          <a:xfrm>
            <a:off x="6720597" y="2691992"/>
            <a:ext cx="906017" cy="258725"/>
          </a:xfrm>
          <a:prstGeom prst="rect">
            <a:avLst/>
          </a:prstGeom>
          <a:noFill/>
        </p:spPr>
        <p:txBody>
          <a:bodyPr wrap="none" rtlCol="0">
            <a:spAutoFit/>
          </a:bodyPr>
          <a:lstStyle/>
          <a:p>
            <a:pPr>
              <a:lnSpc>
                <a:spcPts val="1400"/>
              </a:lnSpc>
            </a:pPr>
            <a:r>
              <a:rPr lang="en-US" sz="1000" dirty="0"/>
              <a:t>Empowered</a:t>
            </a:r>
          </a:p>
        </p:txBody>
      </p:sp>
      <p:sp>
        <p:nvSpPr>
          <p:cNvPr id="177" name="Oval 176">
            <a:extLst>
              <a:ext uri="{FF2B5EF4-FFF2-40B4-BE49-F238E27FC236}">
                <a16:creationId xmlns:a16="http://schemas.microsoft.com/office/drawing/2014/main" id="{C4C6E525-16F2-490E-B115-B11B6DEAAE2F}"/>
              </a:ext>
            </a:extLst>
          </p:cNvPr>
          <p:cNvSpPr>
            <a:spLocks noChangeAspect="1"/>
          </p:cNvSpPr>
          <p:nvPr/>
        </p:nvSpPr>
        <p:spPr>
          <a:xfrm>
            <a:off x="6487403" y="3513588"/>
            <a:ext cx="92600" cy="91440"/>
          </a:xfrm>
          <a:prstGeom prst="ellipse">
            <a:avLst/>
          </a:prstGeom>
          <a:gradFill flip="none" rotWithShape="1">
            <a:gsLst>
              <a:gs pos="0">
                <a:srgbClr val="00D7A0"/>
              </a:gs>
              <a:gs pos="100000">
                <a:srgbClr val="24C6BE"/>
              </a:gs>
            </a:gsLst>
            <a:lin ang="2277912" scaled="0"/>
          </a:gradFill>
          <a:ln w="79375" cap="flat">
            <a:gradFill>
              <a:gsLst>
                <a:gs pos="0">
                  <a:srgbClr val="00D7A0">
                    <a:alpha val="25000"/>
                  </a:srgbClr>
                </a:gs>
                <a:gs pos="100000">
                  <a:srgbClr val="24C6BE">
                    <a:alpha val="25000"/>
                  </a:srgbClr>
                </a:gs>
              </a:gsLst>
              <a:lin ang="5400000" scaled="1"/>
            </a:gradFill>
            <a:miter lim="400000"/>
          </a:ln>
          <a:effectLst/>
        </p:spPr>
        <p:txBody>
          <a:bodyPr wrap="square" lIns="50800" tIns="50800" rIns="50800" bIns="50800" numCol="1" anchor="ctr">
            <a:noAutofit/>
          </a:bodyPr>
          <a:lstStyle/>
          <a:p>
            <a:pPr algn="ctr">
              <a:lnSpc>
                <a:spcPct val="100000"/>
              </a:lnSpc>
            </a:pPr>
            <a:endParaRPr lang="en-US" sz="3200" baseline="0">
              <a:solidFill>
                <a:srgbClr val="FFFFFF"/>
              </a:solidFill>
              <a:latin typeface="Helvetica Light"/>
              <a:sym typeface="Helvetica Light"/>
            </a:endParaRPr>
          </a:p>
        </p:txBody>
      </p:sp>
      <p:sp>
        <p:nvSpPr>
          <p:cNvPr id="178" name="TextBox 177">
            <a:extLst>
              <a:ext uri="{FF2B5EF4-FFF2-40B4-BE49-F238E27FC236}">
                <a16:creationId xmlns:a16="http://schemas.microsoft.com/office/drawing/2014/main" id="{FCB3BBF3-6384-46DE-A73F-3D135C8DF54F}"/>
              </a:ext>
            </a:extLst>
          </p:cNvPr>
          <p:cNvSpPr txBox="1"/>
          <p:nvPr/>
        </p:nvSpPr>
        <p:spPr>
          <a:xfrm>
            <a:off x="6720597" y="3392908"/>
            <a:ext cx="721672" cy="258725"/>
          </a:xfrm>
          <a:prstGeom prst="rect">
            <a:avLst/>
          </a:prstGeom>
          <a:noFill/>
        </p:spPr>
        <p:txBody>
          <a:bodyPr wrap="none" rtlCol="0">
            <a:spAutoFit/>
          </a:bodyPr>
          <a:lstStyle/>
          <a:p>
            <a:pPr>
              <a:lnSpc>
                <a:spcPts val="1400"/>
              </a:lnSpc>
            </a:pPr>
            <a:r>
              <a:rPr lang="en-US" sz="1000" dirty="0"/>
              <a:t>Diversity</a:t>
            </a:r>
            <a:r>
              <a:rPr lang="en-US" sz="900" dirty="0">
                <a:latin typeface="Century Gothic" panose="020B0502020202020204" pitchFamily="34" charset="0"/>
              </a:rPr>
              <a:t> </a:t>
            </a:r>
          </a:p>
        </p:txBody>
      </p:sp>
      <p:sp>
        <p:nvSpPr>
          <p:cNvPr id="179" name="Oval 178">
            <a:extLst>
              <a:ext uri="{FF2B5EF4-FFF2-40B4-BE49-F238E27FC236}">
                <a16:creationId xmlns:a16="http://schemas.microsoft.com/office/drawing/2014/main" id="{7B8EEEC8-FBAA-4664-ABD4-35CF157B2189}"/>
              </a:ext>
            </a:extLst>
          </p:cNvPr>
          <p:cNvSpPr>
            <a:spLocks noChangeAspect="1"/>
          </p:cNvSpPr>
          <p:nvPr/>
        </p:nvSpPr>
        <p:spPr>
          <a:xfrm>
            <a:off x="6487403" y="4214505"/>
            <a:ext cx="92600" cy="91440"/>
          </a:xfrm>
          <a:prstGeom prst="ellipse">
            <a:avLst/>
          </a:prstGeom>
          <a:gradFill flip="none" rotWithShape="1">
            <a:gsLst>
              <a:gs pos="0">
                <a:srgbClr val="00D7A0"/>
              </a:gs>
              <a:gs pos="100000">
                <a:srgbClr val="24C6BE"/>
              </a:gs>
            </a:gsLst>
            <a:lin ang="2277912" scaled="0"/>
          </a:gradFill>
          <a:ln w="79375" cap="flat">
            <a:gradFill>
              <a:gsLst>
                <a:gs pos="0">
                  <a:srgbClr val="00D7A0">
                    <a:alpha val="25000"/>
                  </a:srgbClr>
                </a:gs>
                <a:gs pos="100000">
                  <a:srgbClr val="24C6BE">
                    <a:alpha val="25000"/>
                  </a:srgbClr>
                </a:gs>
              </a:gsLst>
              <a:lin ang="5400000" scaled="1"/>
            </a:gradFill>
            <a:miter lim="400000"/>
          </a:ln>
          <a:effectLst/>
        </p:spPr>
        <p:txBody>
          <a:bodyPr wrap="square" lIns="50800" tIns="50800" rIns="50800" bIns="50800" numCol="1" anchor="ctr">
            <a:noAutofit/>
          </a:bodyPr>
          <a:lstStyle/>
          <a:p>
            <a:pPr algn="ctr">
              <a:lnSpc>
                <a:spcPct val="100000"/>
              </a:lnSpc>
            </a:pPr>
            <a:endParaRPr lang="en-US" sz="3200" baseline="0">
              <a:solidFill>
                <a:srgbClr val="FFFFFF"/>
              </a:solidFill>
              <a:latin typeface="Helvetica Light"/>
              <a:sym typeface="Helvetica Light"/>
            </a:endParaRPr>
          </a:p>
        </p:txBody>
      </p:sp>
      <p:sp>
        <p:nvSpPr>
          <p:cNvPr id="180" name="TextBox 179">
            <a:extLst>
              <a:ext uri="{FF2B5EF4-FFF2-40B4-BE49-F238E27FC236}">
                <a16:creationId xmlns:a16="http://schemas.microsoft.com/office/drawing/2014/main" id="{3C03EB58-1268-4B15-BB78-5A44DBAE7FF8}"/>
              </a:ext>
            </a:extLst>
          </p:cNvPr>
          <p:cNvSpPr txBox="1"/>
          <p:nvPr/>
        </p:nvSpPr>
        <p:spPr>
          <a:xfrm>
            <a:off x="6720598" y="4093825"/>
            <a:ext cx="1530892" cy="258725"/>
          </a:xfrm>
          <a:prstGeom prst="rect">
            <a:avLst/>
          </a:prstGeom>
          <a:noFill/>
        </p:spPr>
        <p:txBody>
          <a:bodyPr wrap="square" rtlCol="0">
            <a:spAutoFit/>
          </a:bodyPr>
          <a:lstStyle/>
          <a:p>
            <a:pPr>
              <a:lnSpc>
                <a:spcPts val="1400"/>
              </a:lnSpc>
            </a:pPr>
            <a:r>
              <a:rPr lang="en-US" sz="1000" dirty="0"/>
              <a:t>Engagemen</a:t>
            </a:r>
            <a:r>
              <a:rPr lang="en-US" sz="900" dirty="0">
                <a:latin typeface="Century Gothic" panose="020B0502020202020204" pitchFamily="34" charset="0"/>
              </a:rPr>
              <a:t>t</a:t>
            </a:r>
          </a:p>
        </p:txBody>
      </p:sp>
      <p:cxnSp>
        <p:nvCxnSpPr>
          <p:cNvPr id="198" name="Straight Connector 197">
            <a:extLst>
              <a:ext uri="{FF2B5EF4-FFF2-40B4-BE49-F238E27FC236}">
                <a16:creationId xmlns:a16="http://schemas.microsoft.com/office/drawing/2014/main" id="{D1FD9A3F-0C06-4401-A689-28F1727018FC}"/>
              </a:ext>
            </a:extLst>
          </p:cNvPr>
          <p:cNvCxnSpPr>
            <a:cxnSpLocks/>
            <a:endCxn id="200" idx="0"/>
          </p:cNvCxnSpPr>
          <p:nvPr/>
        </p:nvCxnSpPr>
        <p:spPr>
          <a:xfrm>
            <a:off x="3885264" y="2115580"/>
            <a:ext cx="0" cy="2972107"/>
          </a:xfrm>
          <a:prstGeom prst="line">
            <a:avLst/>
          </a:prstGeom>
          <a:pattFill prst="pct5">
            <a:fgClr>
              <a:srgbClr val="54B2DB"/>
            </a:fgClr>
            <a:bgClr>
              <a:srgbClr val="EDF0F3"/>
            </a:bgClr>
          </a:pattFill>
          <a:ln w="19050" cap="rnd">
            <a:gradFill>
              <a:gsLst>
                <a:gs pos="0">
                  <a:srgbClr val="54B2DB"/>
                </a:gs>
                <a:gs pos="100000">
                  <a:srgbClr val="4983D0"/>
                </a:gs>
              </a:gsLst>
              <a:lin ang="5400000" scaled="0"/>
            </a:gradFill>
            <a:prstDash val="solid"/>
            <a:round/>
          </a:ln>
        </p:spPr>
      </p:cxnSp>
      <p:sp>
        <p:nvSpPr>
          <p:cNvPr id="199" name="Graphic 3">
            <a:extLst>
              <a:ext uri="{FF2B5EF4-FFF2-40B4-BE49-F238E27FC236}">
                <a16:creationId xmlns:a16="http://schemas.microsoft.com/office/drawing/2014/main" id="{EF76FCD9-C504-4625-AB05-16F1B96964CE}"/>
              </a:ext>
            </a:extLst>
          </p:cNvPr>
          <p:cNvSpPr/>
          <p:nvPr/>
        </p:nvSpPr>
        <p:spPr>
          <a:xfrm>
            <a:off x="3904089" y="1868557"/>
            <a:ext cx="2035401" cy="487126"/>
          </a:xfrm>
          <a:custGeom>
            <a:avLst/>
            <a:gdLst>
              <a:gd name="connsiteX0" fmla="*/ 1960245 w 1971675"/>
              <a:gd name="connsiteY0" fmla="*/ 169545 h 409575"/>
              <a:gd name="connsiteX1" fmla="*/ 1960245 w 1971675"/>
              <a:gd name="connsiteY1" fmla="*/ 237839 h 409575"/>
              <a:gd name="connsiteX2" fmla="*/ 1762125 w 1971675"/>
              <a:gd name="connsiteY2" fmla="*/ 407099 h 409575"/>
              <a:gd name="connsiteX3" fmla="*/ 1762125 w 1971675"/>
              <a:gd name="connsiteY3" fmla="*/ 409575 h 409575"/>
              <a:gd name="connsiteX4" fmla="*/ 44958 w 1971675"/>
              <a:gd name="connsiteY4" fmla="*/ 409575 h 409575"/>
              <a:gd name="connsiteX5" fmla="*/ 0 w 1971675"/>
              <a:gd name="connsiteY5" fmla="*/ 364617 h 409575"/>
              <a:gd name="connsiteX6" fmla="*/ 0 w 1971675"/>
              <a:gd name="connsiteY6" fmla="*/ 44958 h 409575"/>
              <a:gd name="connsiteX7" fmla="*/ 44958 w 1971675"/>
              <a:gd name="connsiteY7" fmla="*/ 0 h 409575"/>
              <a:gd name="connsiteX8" fmla="*/ 1762125 w 1971675"/>
              <a:gd name="connsiteY8" fmla="*/ 0 h 409575"/>
              <a:gd name="connsiteX9" fmla="*/ 1762125 w 1971675"/>
              <a:gd name="connsiteY9" fmla="*/ 381 h 409575"/>
              <a:gd name="connsiteX10" fmla="*/ 1960245 w 1971675"/>
              <a:gd name="connsiteY10" fmla="*/ 169545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1675" h="409575">
                <a:moveTo>
                  <a:pt x="1960245" y="169545"/>
                </a:moveTo>
                <a:cubicBezTo>
                  <a:pt x="1981295" y="187452"/>
                  <a:pt x="1981295" y="219932"/>
                  <a:pt x="1960245" y="237839"/>
                </a:cubicBezTo>
                <a:lnTo>
                  <a:pt x="1762125" y="407099"/>
                </a:lnTo>
                <a:lnTo>
                  <a:pt x="1762125" y="409575"/>
                </a:lnTo>
                <a:lnTo>
                  <a:pt x="44958" y="409575"/>
                </a:lnTo>
                <a:cubicBezTo>
                  <a:pt x="20098" y="409575"/>
                  <a:pt x="0" y="389477"/>
                  <a:pt x="0" y="364617"/>
                </a:cubicBezTo>
                <a:lnTo>
                  <a:pt x="0" y="44958"/>
                </a:lnTo>
                <a:cubicBezTo>
                  <a:pt x="0" y="20098"/>
                  <a:pt x="20098" y="0"/>
                  <a:pt x="44958" y="0"/>
                </a:cubicBezTo>
                <a:lnTo>
                  <a:pt x="1762125" y="0"/>
                </a:lnTo>
                <a:lnTo>
                  <a:pt x="1762125" y="381"/>
                </a:lnTo>
                <a:lnTo>
                  <a:pt x="1960245" y="169545"/>
                </a:lnTo>
                <a:close/>
              </a:path>
            </a:pathLst>
          </a:custGeom>
          <a:gradFill flip="none" rotWithShape="1">
            <a:gsLst>
              <a:gs pos="0">
                <a:srgbClr val="54B2DB"/>
              </a:gs>
              <a:gs pos="100000">
                <a:srgbClr val="4983D0"/>
              </a:gs>
            </a:gsLst>
            <a:lin ang="2277912" scaled="0"/>
          </a:gradFill>
          <a:ln w="12700" cap="flat">
            <a:noFill/>
            <a:miter lim="400000"/>
          </a:ln>
          <a:effectLst>
            <a:outerShdw blurRad="279400" dist="112866" dir="5466904" rotWithShape="0">
              <a:srgbClr val="4983D0">
                <a:alpha val="26000"/>
              </a:srgbClr>
            </a:outerShdw>
          </a:effectLst>
        </p:spPr>
        <p:txBody>
          <a:bodyPr wrap="square" lIns="0" tIns="0" rIns="50800" bIns="9144" numCol="1" anchor="ctr">
            <a:noAutofit/>
          </a:bodyPr>
          <a:lstStyle/>
          <a:p>
            <a:pPr algn="ctr"/>
            <a:r>
              <a:rPr lang="en-US" sz="1200" b="1" dirty="0">
                <a:solidFill>
                  <a:schemeClr val="bg1"/>
                </a:solidFill>
              </a:rPr>
              <a:t>CULTURE</a:t>
            </a:r>
          </a:p>
        </p:txBody>
      </p:sp>
      <p:sp>
        <p:nvSpPr>
          <p:cNvPr id="190" name="Oval 189">
            <a:extLst>
              <a:ext uri="{FF2B5EF4-FFF2-40B4-BE49-F238E27FC236}">
                <a16:creationId xmlns:a16="http://schemas.microsoft.com/office/drawing/2014/main" id="{8F0033E1-A812-4DE9-9FE5-F935ACE87561}"/>
              </a:ext>
            </a:extLst>
          </p:cNvPr>
          <p:cNvSpPr>
            <a:spLocks noChangeAspect="1"/>
          </p:cNvSpPr>
          <p:nvPr/>
        </p:nvSpPr>
        <p:spPr>
          <a:xfrm>
            <a:off x="3832251" y="2812672"/>
            <a:ext cx="92600" cy="91440"/>
          </a:xfrm>
          <a:prstGeom prst="ellipse">
            <a:avLst/>
          </a:prstGeom>
          <a:gradFill flip="none" rotWithShape="1">
            <a:gsLst>
              <a:gs pos="0">
                <a:srgbClr val="54B2DB"/>
              </a:gs>
              <a:gs pos="100000">
                <a:srgbClr val="4983D0"/>
              </a:gs>
            </a:gsLst>
            <a:lin ang="2277912" scaled="0"/>
          </a:gradFill>
          <a:ln w="79375" cap="flat">
            <a:gradFill>
              <a:gsLst>
                <a:gs pos="0">
                  <a:srgbClr val="54B2DB">
                    <a:alpha val="25000"/>
                  </a:srgbClr>
                </a:gs>
                <a:gs pos="100000">
                  <a:srgbClr val="4983D0">
                    <a:alpha val="25000"/>
                  </a:srgbClr>
                </a:gs>
              </a:gsLst>
              <a:lin ang="5400000" scaled="1"/>
            </a:gradFill>
            <a:miter lim="400000"/>
          </a:ln>
          <a:effectLst/>
        </p:spPr>
        <p:txBody>
          <a:bodyPr wrap="square" lIns="50800" tIns="50800" rIns="50800" bIns="50800" numCol="1" anchor="ctr">
            <a:noAutofit/>
          </a:bodyPr>
          <a:lstStyle/>
          <a:p>
            <a:pPr algn="ctr">
              <a:lnSpc>
                <a:spcPct val="100000"/>
              </a:lnSpc>
            </a:pPr>
            <a:endParaRPr lang="en-US" sz="3200" baseline="0">
              <a:solidFill>
                <a:srgbClr val="FFFFFF"/>
              </a:solidFill>
              <a:latin typeface="Helvetica Light"/>
              <a:sym typeface="Helvetica Light"/>
            </a:endParaRPr>
          </a:p>
        </p:txBody>
      </p:sp>
      <p:sp>
        <p:nvSpPr>
          <p:cNvPr id="191" name="TextBox 190">
            <a:extLst>
              <a:ext uri="{FF2B5EF4-FFF2-40B4-BE49-F238E27FC236}">
                <a16:creationId xmlns:a16="http://schemas.microsoft.com/office/drawing/2014/main" id="{14062A56-11CF-4177-BB87-FF937BCE76DC}"/>
              </a:ext>
            </a:extLst>
          </p:cNvPr>
          <p:cNvSpPr txBox="1"/>
          <p:nvPr/>
        </p:nvSpPr>
        <p:spPr>
          <a:xfrm>
            <a:off x="4065445" y="2691992"/>
            <a:ext cx="819455" cy="258725"/>
          </a:xfrm>
          <a:prstGeom prst="rect">
            <a:avLst/>
          </a:prstGeom>
          <a:noFill/>
        </p:spPr>
        <p:txBody>
          <a:bodyPr wrap="none" rtlCol="0">
            <a:spAutoFit/>
          </a:bodyPr>
          <a:lstStyle/>
          <a:p>
            <a:pPr>
              <a:lnSpc>
                <a:spcPts val="1400"/>
              </a:lnSpc>
            </a:pPr>
            <a:r>
              <a:rPr lang="en-US" sz="1000" dirty="0"/>
              <a:t>First Name</a:t>
            </a:r>
          </a:p>
        </p:txBody>
      </p:sp>
      <p:sp>
        <p:nvSpPr>
          <p:cNvPr id="192" name="Oval 191">
            <a:extLst>
              <a:ext uri="{FF2B5EF4-FFF2-40B4-BE49-F238E27FC236}">
                <a16:creationId xmlns:a16="http://schemas.microsoft.com/office/drawing/2014/main" id="{D160DC73-8D51-4E24-92FB-12BED1012E63}"/>
              </a:ext>
            </a:extLst>
          </p:cNvPr>
          <p:cNvSpPr>
            <a:spLocks noChangeAspect="1"/>
          </p:cNvSpPr>
          <p:nvPr/>
        </p:nvSpPr>
        <p:spPr>
          <a:xfrm>
            <a:off x="3832251" y="3513588"/>
            <a:ext cx="92600" cy="91440"/>
          </a:xfrm>
          <a:prstGeom prst="ellipse">
            <a:avLst/>
          </a:prstGeom>
          <a:gradFill flip="none" rotWithShape="1">
            <a:gsLst>
              <a:gs pos="0">
                <a:srgbClr val="54B2DB"/>
              </a:gs>
              <a:gs pos="100000">
                <a:srgbClr val="4983D0"/>
              </a:gs>
            </a:gsLst>
            <a:lin ang="2277912" scaled="0"/>
          </a:gradFill>
          <a:ln w="79375" cap="flat">
            <a:gradFill>
              <a:gsLst>
                <a:gs pos="0">
                  <a:srgbClr val="54B2DB">
                    <a:alpha val="25000"/>
                  </a:srgbClr>
                </a:gs>
                <a:gs pos="100000">
                  <a:srgbClr val="4983D0">
                    <a:alpha val="25000"/>
                  </a:srgbClr>
                </a:gs>
              </a:gsLst>
              <a:lin ang="5400000" scaled="1"/>
            </a:gradFill>
            <a:miter lim="400000"/>
          </a:ln>
          <a:effectLst/>
        </p:spPr>
        <p:txBody>
          <a:bodyPr wrap="square" lIns="50800" tIns="50800" rIns="50800" bIns="50800" numCol="1" anchor="ctr">
            <a:noAutofit/>
          </a:bodyPr>
          <a:lstStyle/>
          <a:p>
            <a:pPr algn="ctr">
              <a:lnSpc>
                <a:spcPct val="100000"/>
              </a:lnSpc>
            </a:pPr>
            <a:endParaRPr lang="en-US" sz="3200" baseline="0">
              <a:solidFill>
                <a:srgbClr val="FFFFFF"/>
              </a:solidFill>
              <a:latin typeface="Helvetica Light"/>
              <a:sym typeface="Helvetica Light"/>
            </a:endParaRPr>
          </a:p>
        </p:txBody>
      </p:sp>
      <p:sp>
        <p:nvSpPr>
          <p:cNvPr id="193" name="TextBox 192">
            <a:extLst>
              <a:ext uri="{FF2B5EF4-FFF2-40B4-BE49-F238E27FC236}">
                <a16:creationId xmlns:a16="http://schemas.microsoft.com/office/drawing/2014/main" id="{12C3C19E-C251-44CC-8B75-16E8E8690DA3}"/>
              </a:ext>
            </a:extLst>
          </p:cNvPr>
          <p:cNvSpPr txBox="1"/>
          <p:nvPr/>
        </p:nvSpPr>
        <p:spPr>
          <a:xfrm>
            <a:off x="4065445" y="3392908"/>
            <a:ext cx="952505" cy="258725"/>
          </a:xfrm>
          <a:prstGeom prst="rect">
            <a:avLst/>
          </a:prstGeom>
          <a:noFill/>
        </p:spPr>
        <p:txBody>
          <a:bodyPr wrap="none" rtlCol="0">
            <a:spAutoFit/>
          </a:bodyPr>
          <a:lstStyle/>
          <a:p>
            <a:pPr>
              <a:lnSpc>
                <a:spcPts val="1400"/>
              </a:lnSpc>
            </a:pPr>
            <a:r>
              <a:rPr lang="en-US" sz="1000" dirty="0"/>
              <a:t>Camaraderie</a:t>
            </a:r>
          </a:p>
        </p:txBody>
      </p:sp>
      <p:sp>
        <p:nvSpPr>
          <p:cNvPr id="194" name="Oval 193">
            <a:extLst>
              <a:ext uri="{FF2B5EF4-FFF2-40B4-BE49-F238E27FC236}">
                <a16:creationId xmlns:a16="http://schemas.microsoft.com/office/drawing/2014/main" id="{1EEBCD68-F65D-423E-99EC-7BC54FAA8D50}"/>
              </a:ext>
            </a:extLst>
          </p:cNvPr>
          <p:cNvSpPr>
            <a:spLocks noChangeAspect="1"/>
          </p:cNvSpPr>
          <p:nvPr/>
        </p:nvSpPr>
        <p:spPr>
          <a:xfrm>
            <a:off x="3832251" y="4214505"/>
            <a:ext cx="92600" cy="91440"/>
          </a:xfrm>
          <a:prstGeom prst="ellipse">
            <a:avLst/>
          </a:prstGeom>
          <a:gradFill flip="none" rotWithShape="1">
            <a:gsLst>
              <a:gs pos="0">
                <a:srgbClr val="54B2DB"/>
              </a:gs>
              <a:gs pos="100000">
                <a:srgbClr val="4983D0"/>
              </a:gs>
            </a:gsLst>
            <a:lin ang="2277912" scaled="0"/>
          </a:gradFill>
          <a:ln w="79375" cap="flat">
            <a:gradFill>
              <a:gsLst>
                <a:gs pos="0">
                  <a:srgbClr val="54B2DB">
                    <a:alpha val="25000"/>
                  </a:srgbClr>
                </a:gs>
                <a:gs pos="100000">
                  <a:srgbClr val="4983D0">
                    <a:alpha val="25000"/>
                  </a:srgbClr>
                </a:gs>
              </a:gsLst>
              <a:lin ang="5400000" scaled="1"/>
            </a:gradFill>
            <a:miter lim="400000"/>
          </a:ln>
          <a:effectLst/>
        </p:spPr>
        <p:txBody>
          <a:bodyPr wrap="square" lIns="50800" tIns="50800" rIns="50800" bIns="50800" numCol="1" anchor="ctr">
            <a:noAutofit/>
          </a:bodyPr>
          <a:lstStyle/>
          <a:p>
            <a:pPr algn="ctr">
              <a:lnSpc>
                <a:spcPct val="100000"/>
              </a:lnSpc>
            </a:pPr>
            <a:endParaRPr lang="en-US" sz="3200" baseline="0">
              <a:solidFill>
                <a:srgbClr val="FFFFFF"/>
              </a:solidFill>
              <a:latin typeface="Helvetica Light"/>
              <a:sym typeface="Helvetica Light"/>
            </a:endParaRPr>
          </a:p>
        </p:txBody>
      </p:sp>
      <p:sp>
        <p:nvSpPr>
          <p:cNvPr id="195" name="TextBox 194">
            <a:extLst>
              <a:ext uri="{FF2B5EF4-FFF2-40B4-BE49-F238E27FC236}">
                <a16:creationId xmlns:a16="http://schemas.microsoft.com/office/drawing/2014/main" id="{D39CEBB1-7771-45D8-8BB6-B0AA12A7DC50}"/>
              </a:ext>
            </a:extLst>
          </p:cNvPr>
          <p:cNvSpPr txBox="1"/>
          <p:nvPr/>
        </p:nvSpPr>
        <p:spPr>
          <a:xfrm>
            <a:off x="4065446" y="4093825"/>
            <a:ext cx="1530892" cy="258725"/>
          </a:xfrm>
          <a:prstGeom prst="rect">
            <a:avLst/>
          </a:prstGeom>
          <a:noFill/>
        </p:spPr>
        <p:txBody>
          <a:bodyPr wrap="square" rtlCol="0">
            <a:spAutoFit/>
          </a:bodyPr>
          <a:lstStyle/>
          <a:p>
            <a:pPr>
              <a:lnSpc>
                <a:spcPts val="1400"/>
              </a:lnSpc>
            </a:pPr>
            <a:r>
              <a:rPr lang="en-US" sz="1000" dirty="0"/>
              <a:t>Institution</a:t>
            </a:r>
            <a:r>
              <a:rPr lang="en-US" sz="900" dirty="0">
                <a:latin typeface="Century Gothic" panose="020B0502020202020204" pitchFamily="34" charset="0"/>
              </a:rPr>
              <a:t> </a:t>
            </a:r>
          </a:p>
        </p:txBody>
      </p:sp>
      <p:grpSp>
        <p:nvGrpSpPr>
          <p:cNvPr id="2" name="Group 1">
            <a:extLst>
              <a:ext uri="{FF2B5EF4-FFF2-40B4-BE49-F238E27FC236}">
                <a16:creationId xmlns:a16="http://schemas.microsoft.com/office/drawing/2014/main" id="{11252859-C305-3A45-A87A-2E24CDE1A496}"/>
              </a:ext>
            </a:extLst>
          </p:cNvPr>
          <p:cNvGrpSpPr/>
          <p:nvPr/>
        </p:nvGrpSpPr>
        <p:grpSpPr>
          <a:xfrm>
            <a:off x="985636" y="5010795"/>
            <a:ext cx="488952" cy="452234"/>
            <a:chOff x="985636" y="5010795"/>
            <a:chExt cx="488952" cy="452234"/>
          </a:xfrm>
        </p:grpSpPr>
        <p:sp>
          <p:nvSpPr>
            <p:cNvPr id="47" name="Oval 46">
              <a:extLst>
                <a:ext uri="{FF2B5EF4-FFF2-40B4-BE49-F238E27FC236}">
                  <a16:creationId xmlns:a16="http://schemas.microsoft.com/office/drawing/2014/main" id="{5A37EA88-9FDD-4036-895A-BF8E3B2D4FAD}"/>
                </a:ext>
              </a:extLst>
            </p:cNvPr>
            <p:cNvSpPr/>
            <p:nvPr/>
          </p:nvSpPr>
          <p:spPr>
            <a:xfrm>
              <a:off x="985636" y="5047868"/>
              <a:ext cx="488952" cy="378088"/>
            </a:xfrm>
            <a:prstGeom prst="ellipse">
              <a:avLst/>
            </a:prstGeom>
            <a:solidFill>
              <a:srgbClr val="9EAABE"/>
            </a:solidFill>
            <a:ln w="19050" cap="rnd">
              <a:noFill/>
              <a:prstDash val="solid"/>
              <a:round/>
            </a:ln>
          </p:spPr>
          <p:txBody>
            <a:bodyPr rtlCol="0" anchor="ctr"/>
            <a:lstStyle/>
            <a:p>
              <a:pPr algn="ctr"/>
              <a:endParaRPr lang="en-US"/>
            </a:p>
          </p:txBody>
        </p:sp>
        <p:sp>
          <p:nvSpPr>
            <p:cNvPr id="46" name="Oval 45">
              <a:extLst>
                <a:ext uri="{FF2B5EF4-FFF2-40B4-BE49-F238E27FC236}">
                  <a16:creationId xmlns:a16="http://schemas.microsoft.com/office/drawing/2014/main" id="{4F948BCA-C3D9-4977-AC77-5C5A79423479}"/>
                </a:ext>
              </a:extLst>
            </p:cNvPr>
            <p:cNvSpPr/>
            <p:nvPr/>
          </p:nvSpPr>
          <p:spPr>
            <a:xfrm>
              <a:off x="1003995" y="5010795"/>
              <a:ext cx="452234" cy="452234"/>
            </a:xfrm>
            <a:prstGeom prst="ellipse">
              <a:avLst/>
            </a:prstGeom>
            <a:solidFill>
              <a:srgbClr val="EDF0F3"/>
            </a:solidFill>
            <a:ln w="19050" cap="rnd">
              <a:noFill/>
              <a:prstDash val="solid"/>
              <a:round/>
            </a:ln>
          </p:spPr>
          <p:txBody>
            <a:bodyPr rtlCol="0" anchor="ctr"/>
            <a:lstStyle/>
            <a:p>
              <a:pPr algn="ctr"/>
              <a:endParaRPr lang="en-US"/>
            </a:p>
          </p:txBody>
        </p:sp>
        <p:sp>
          <p:nvSpPr>
            <p:cNvPr id="40" name="Oval 39">
              <a:extLst>
                <a:ext uri="{FF2B5EF4-FFF2-40B4-BE49-F238E27FC236}">
                  <a16:creationId xmlns:a16="http://schemas.microsoft.com/office/drawing/2014/main" id="{9256E8B2-A973-4410-8CE5-8640C6AD3937}"/>
                </a:ext>
              </a:extLst>
            </p:cNvPr>
            <p:cNvSpPr/>
            <p:nvPr/>
          </p:nvSpPr>
          <p:spPr>
            <a:xfrm>
              <a:off x="1080887" y="5087687"/>
              <a:ext cx="298450" cy="298450"/>
            </a:xfrm>
            <a:prstGeom prst="ellipse">
              <a:avLst/>
            </a:prstGeom>
            <a:pattFill prst="pct10">
              <a:fgClr>
                <a:srgbClr val="00D7A0"/>
              </a:fgClr>
              <a:bgClr>
                <a:srgbClr val="EDF0F3"/>
              </a:bgClr>
            </a:pattFill>
            <a:ln w="19050" cap="rnd">
              <a:gradFill>
                <a:gsLst>
                  <a:gs pos="0">
                    <a:srgbClr val="00D7A0"/>
                  </a:gs>
                  <a:gs pos="61000">
                    <a:srgbClr val="24C6BE"/>
                  </a:gs>
                </a:gsLst>
                <a:lin ang="16200000" scaled="0"/>
              </a:gradFill>
              <a:prstDash val="solid"/>
              <a:round/>
            </a:ln>
          </p:spPr>
          <p:txBody>
            <a:bodyPr rtlCol="0" anchor="ctr"/>
            <a:lstStyle/>
            <a:p>
              <a:pPr algn="ctr"/>
              <a:endParaRPr lang="en-US"/>
            </a:p>
          </p:txBody>
        </p:sp>
      </p:grpSp>
      <p:grpSp>
        <p:nvGrpSpPr>
          <p:cNvPr id="11" name="Group 10">
            <a:extLst>
              <a:ext uri="{FF2B5EF4-FFF2-40B4-BE49-F238E27FC236}">
                <a16:creationId xmlns:a16="http://schemas.microsoft.com/office/drawing/2014/main" id="{DFCE95B9-A9E4-E441-95E1-C59FBF7957B7}"/>
              </a:ext>
            </a:extLst>
          </p:cNvPr>
          <p:cNvGrpSpPr/>
          <p:nvPr/>
        </p:nvGrpSpPr>
        <p:grpSpPr>
          <a:xfrm>
            <a:off x="8951091" y="5010795"/>
            <a:ext cx="488952" cy="452234"/>
            <a:chOff x="8951091" y="5010795"/>
            <a:chExt cx="488952" cy="452234"/>
          </a:xfrm>
        </p:grpSpPr>
        <p:sp>
          <p:nvSpPr>
            <p:cNvPr id="166" name="Oval 165">
              <a:extLst>
                <a:ext uri="{FF2B5EF4-FFF2-40B4-BE49-F238E27FC236}">
                  <a16:creationId xmlns:a16="http://schemas.microsoft.com/office/drawing/2014/main" id="{A4F08C6A-CFCA-4857-B0FD-3C8860942A21}"/>
                </a:ext>
              </a:extLst>
            </p:cNvPr>
            <p:cNvSpPr/>
            <p:nvPr/>
          </p:nvSpPr>
          <p:spPr>
            <a:xfrm>
              <a:off x="8951091" y="5047868"/>
              <a:ext cx="488952" cy="378088"/>
            </a:xfrm>
            <a:prstGeom prst="ellipse">
              <a:avLst/>
            </a:prstGeom>
            <a:solidFill>
              <a:srgbClr val="9EAABE"/>
            </a:solidFill>
            <a:ln w="19050" cap="rnd">
              <a:noFill/>
              <a:prstDash val="solid"/>
              <a:round/>
            </a:ln>
          </p:spPr>
          <p:txBody>
            <a:bodyPr rtlCol="0" anchor="ctr"/>
            <a:lstStyle/>
            <a:p>
              <a:pPr algn="ctr"/>
              <a:endParaRPr lang="en-US"/>
            </a:p>
          </p:txBody>
        </p:sp>
        <p:sp>
          <p:nvSpPr>
            <p:cNvPr id="167" name="Oval 166">
              <a:extLst>
                <a:ext uri="{FF2B5EF4-FFF2-40B4-BE49-F238E27FC236}">
                  <a16:creationId xmlns:a16="http://schemas.microsoft.com/office/drawing/2014/main" id="{44F0F704-ED25-4144-A5B9-12AFB8066A02}"/>
                </a:ext>
              </a:extLst>
            </p:cNvPr>
            <p:cNvSpPr/>
            <p:nvPr/>
          </p:nvSpPr>
          <p:spPr>
            <a:xfrm>
              <a:off x="8969450" y="5010795"/>
              <a:ext cx="452234" cy="452234"/>
            </a:xfrm>
            <a:prstGeom prst="ellipse">
              <a:avLst/>
            </a:prstGeom>
            <a:solidFill>
              <a:srgbClr val="EDF0F3"/>
            </a:solidFill>
            <a:ln w="19050" cap="rnd">
              <a:noFill/>
              <a:prstDash val="solid"/>
              <a:round/>
            </a:ln>
          </p:spPr>
          <p:txBody>
            <a:bodyPr rtlCol="0" anchor="ctr"/>
            <a:lstStyle/>
            <a:p>
              <a:pPr algn="ctr"/>
              <a:endParaRPr lang="en-US"/>
            </a:p>
          </p:txBody>
        </p:sp>
        <p:sp>
          <p:nvSpPr>
            <p:cNvPr id="170" name="Oval 169">
              <a:extLst>
                <a:ext uri="{FF2B5EF4-FFF2-40B4-BE49-F238E27FC236}">
                  <a16:creationId xmlns:a16="http://schemas.microsoft.com/office/drawing/2014/main" id="{606112C7-AE2A-43AC-AA0A-584A68E5E8A6}"/>
                </a:ext>
              </a:extLst>
            </p:cNvPr>
            <p:cNvSpPr/>
            <p:nvPr/>
          </p:nvSpPr>
          <p:spPr>
            <a:xfrm>
              <a:off x="9046342" y="5087687"/>
              <a:ext cx="298450" cy="298450"/>
            </a:xfrm>
            <a:prstGeom prst="ellipse">
              <a:avLst/>
            </a:prstGeom>
            <a:pattFill prst="pct10">
              <a:fgClr>
                <a:srgbClr val="54B2DB"/>
              </a:fgClr>
              <a:bgClr>
                <a:srgbClr val="EDF0F3"/>
              </a:bgClr>
            </a:pattFill>
            <a:ln w="19050" cap="rnd">
              <a:gradFill>
                <a:gsLst>
                  <a:gs pos="0">
                    <a:srgbClr val="54B2DB"/>
                  </a:gs>
                  <a:gs pos="100000">
                    <a:srgbClr val="4983D0"/>
                  </a:gs>
                </a:gsLst>
                <a:lin ang="16200000" scaled="0"/>
              </a:gradFill>
              <a:prstDash val="solid"/>
              <a:round/>
            </a:ln>
          </p:spPr>
          <p:txBody>
            <a:bodyPr rtlCol="0" anchor="ctr"/>
            <a:lstStyle/>
            <a:p>
              <a:pPr algn="ctr"/>
              <a:endParaRPr lang="en-US"/>
            </a:p>
          </p:txBody>
        </p:sp>
      </p:grpSp>
      <p:grpSp>
        <p:nvGrpSpPr>
          <p:cNvPr id="10" name="Group 9">
            <a:extLst>
              <a:ext uri="{FF2B5EF4-FFF2-40B4-BE49-F238E27FC236}">
                <a16:creationId xmlns:a16="http://schemas.microsoft.com/office/drawing/2014/main" id="{A0E144BF-61BE-634B-8BC2-F4C776A9B109}"/>
              </a:ext>
            </a:extLst>
          </p:cNvPr>
          <p:cNvGrpSpPr/>
          <p:nvPr/>
        </p:nvGrpSpPr>
        <p:grpSpPr>
          <a:xfrm>
            <a:off x="6295940" y="5010795"/>
            <a:ext cx="488952" cy="452234"/>
            <a:chOff x="6295940" y="5010795"/>
            <a:chExt cx="488952" cy="452234"/>
          </a:xfrm>
        </p:grpSpPr>
        <p:sp>
          <p:nvSpPr>
            <p:cNvPr id="181" name="Oval 180">
              <a:extLst>
                <a:ext uri="{FF2B5EF4-FFF2-40B4-BE49-F238E27FC236}">
                  <a16:creationId xmlns:a16="http://schemas.microsoft.com/office/drawing/2014/main" id="{14A4BAB2-2308-4938-9375-E88FEB732FFD}"/>
                </a:ext>
              </a:extLst>
            </p:cNvPr>
            <p:cNvSpPr/>
            <p:nvPr/>
          </p:nvSpPr>
          <p:spPr>
            <a:xfrm>
              <a:off x="6295940" y="5047868"/>
              <a:ext cx="488952" cy="378088"/>
            </a:xfrm>
            <a:prstGeom prst="ellipse">
              <a:avLst/>
            </a:prstGeom>
            <a:solidFill>
              <a:srgbClr val="9EAABE"/>
            </a:solidFill>
            <a:ln w="19050" cap="rnd">
              <a:noFill/>
              <a:prstDash val="solid"/>
              <a:round/>
            </a:ln>
          </p:spPr>
          <p:txBody>
            <a:bodyPr rtlCol="0" anchor="ctr"/>
            <a:lstStyle/>
            <a:p>
              <a:pPr algn="ctr"/>
              <a:endParaRPr lang="en-US"/>
            </a:p>
          </p:txBody>
        </p:sp>
        <p:sp>
          <p:nvSpPr>
            <p:cNvPr id="182" name="Oval 181">
              <a:extLst>
                <a:ext uri="{FF2B5EF4-FFF2-40B4-BE49-F238E27FC236}">
                  <a16:creationId xmlns:a16="http://schemas.microsoft.com/office/drawing/2014/main" id="{F8D129A7-F12A-4592-9B8F-4C6AB77267EA}"/>
                </a:ext>
              </a:extLst>
            </p:cNvPr>
            <p:cNvSpPr/>
            <p:nvPr/>
          </p:nvSpPr>
          <p:spPr>
            <a:xfrm>
              <a:off x="6314299" y="5010795"/>
              <a:ext cx="452234" cy="452234"/>
            </a:xfrm>
            <a:prstGeom prst="ellipse">
              <a:avLst/>
            </a:prstGeom>
            <a:solidFill>
              <a:srgbClr val="EDF0F3"/>
            </a:solidFill>
            <a:ln w="19050" cap="rnd">
              <a:noFill/>
              <a:prstDash val="solid"/>
              <a:round/>
            </a:ln>
          </p:spPr>
          <p:txBody>
            <a:bodyPr rtlCol="0" anchor="ctr"/>
            <a:lstStyle/>
            <a:p>
              <a:pPr algn="ctr"/>
              <a:endParaRPr lang="en-US"/>
            </a:p>
          </p:txBody>
        </p:sp>
        <p:sp>
          <p:nvSpPr>
            <p:cNvPr id="185" name="Oval 184">
              <a:extLst>
                <a:ext uri="{FF2B5EF4-FFF2-40B4-BE49-F238E27FC236}">
                  <a16:creationId xmlns:a16="http://schemas.microsoft.com/office/drawing/2014/main" id="{4B5CE910-F6D5-45AD-8FE1-706507037807}"/>
                </a:ext>
              </a:extLst>
            </p:cNvPr>
            <p:cNvSpPr/>
            <p:nvPr/>
          </p:nvSpPr>
          <p:spPr>
            <a:xfrm>
              <a:off x="6391191" y="5087687"/>
              <a:ext cx="298450" cy="298450"/>
            </a:xfrm>
            <a:prstGeom prst="ellipse">
              <a:avLst/>
            </a:prstGeom>
            <a:pattFill prst="pct10">
              <a:fgClr>
                <a:srgbClr val="00D7A0"/>
              </a:fgClr>
              <a:bgClr>
                <a:srgbClr val="EDF0F3"/>
              </a:bgClr>
            </a:pattFill>
            <a:ln w="19050" cap="rnd">
              <a:gradFill>
                <a:gsLst>
                  <a:gs pos="0">
                    <a:srgbClr val="00D7A0"/>
                  </a:gs>
                  <a:gs pos="61000">
                    <a:srgbClr val="24C6BE"/>
                  </a:gs>
                </a:gsLst>
                <a:lin ang="16200000" scaled="0"/>
              </a:gradFill>
              <a:prstDash val="solid"/>
              <a:round/>
            </a:ln>
          </p:spPr>
          <p:txBody>
            <a:bodyPr rtlCol="0" anchor="ctr"/>
            <a:lstStyle/>
            <a:p>
              <a:pPr algn="ctr"/>
              <a:endParaRPr lang="en-US"/>
            </a:p>
          </p:txBody>
        </p:sp>
      </p:grpSp>
      <p:grpSp>
        <p:nvGrpSpPr>
          <p:cNvPr id="3" name="Group 2">
            <a:extLst>
              <a:ext uri="{FF2B5EF4-FFF2-40B4-BE49-F238E27FC236}">
                <a16:creationId xmlns:a16="http://schemas.microsoft.com/office/drawing/2014/main" id="{60CB41D8-D121-444D-951B-FA3D3FE88E92}"/>
              </a:ext>
            </a:extLst>
          </p:cNvPr>
          <p:cNvGrpSpPr/>
          <p:nvPr/>
        </p:nvGrpSpPr>
        <p:grpSpPr>
          <a:xfrm>
            <a:off x="3640788" y="5010795"/>
            <a:ext cx="488952" cy="452234"/>
            <a:chOff x="3640788" y="5010795"/>
            <a:chExt cx="488952" cy="452234"/>
          </a:xfrm>
        </p:grpSpPr>
        <p:sp>
          <p:nvSpPr>
            <p:cNvPr id="196" name="Oval 195">
              <a:extLst>
                <a:ext uri="{FF2B5EF4-FFF2-40B4-BE49-F238E27FC236}">
                  <a16:creationId xmlns:a16="http://schemas.microsoft.com/office/drawing/2014/main" id="{44B87178-F1F7-410D-A03B-57C8B01E4894}"/>
                </a:ext>
              </a:extLst>
            </p:cNvPr>
            <p:cNvSpPr/>
            <p:nvPr/>
          </p:nvSpPr>
          <p:spPr>
            <a:xfrm>
              <a:off x="3640788" y="5047868"/>
              <a:ext cx="488952" cy="378088"/>
            </a:xfrm>
            <a:prstGeom prst="ellipse">
              <a:avLst/>
            </a:prstGeom>
            <a:solidFill>
              <a:srgbClr val="9EAABE"/>
            </a:solidFill>
            <a:ln w="19050" cap="rnd">
              <a:noFill/>
              <a:prstDash val="solid"/>
              <a:round/>
            </a:ln>
          </p:spPr>
          <p:txBody>
            <a:bodyPr rtlCol="0" anchor="ctr"/>
            <a:lstStyle/>
            <a:p>
              <a:pPr algn="ctr"/>
              <a:endParaRPr lang="en-US"/>
            </a:p>
          </p:txBody>
        </p:sp>
        <p:sp>
          <p:nvSpPr>
            <p:cNvPr id="197" name="Oval 196">
              <a:extLst>
                <a:ext uri="{FF2B5EF4-FFF2-40B4-BE49-F238E27FC236}">
                  <a16:creationId xmlns:a16="http://schemas.microsoft.com/office/drawing/2014/main" id="{55862F44-3B59-45AD-89C4-8E4481086C16}"/>
                </a:ext>
              </a:extLst>
            </p:cNvPr>
            <p:cNvSpPr/>
            <p:nvPr/>
          </p:nvSpPr>
          <p:spPr>
            <a:xfrm>
              <a:off x="3659147" y="5010795"/>
              <a:ext cx="452234" cy="452234"/>
            </a:xfrm>
            <a:prstGeom prst="ellipse">
              <a:avLst/>
            </a:prstGeom>
            <a:solidFill>
              <a:srgbClr val="EDF0F3"/>
            </a:solidFill>
            <a:ln w="19050" cap="rnd">
              <a:noFill/>
              <a:prstDash val="solid"/>
              <a:round/>
            </a:ln>
          </p:spPr>
          <p:txBody>
            <a:bodyPr rtlCol="0" anchor="ctr"/>
            <a:lstStyle/>
            <a:p>
              <a:pPr algn="ctr"/>
              <a:endParaRPr lang="en-US"/>
            </a:p>
          </p:txBody>
        </p:sp>
        <p:sp>
          <p:nvSpPr>
            <p:cNvPr id="200" name="Oval 199">
              <a:extLst>
                <a:ext uri="{FF2B5EF4-FFF2-40B4-BE49-F238E27FC236}">
                  <a16:creationId xmlns:a16="http://schemas.microsoft.com/office/drawing/2014/main" id="{B669195B-1538-40D9-A228-B2421EE4954D}"/>
                </a:ext>
              </a:extLst>
            </p:cNvPr>
            <p:cNvSpPr/>
            <p:nvPr/>
          </p:nvSpPr>
          <p:spPr>
            <a:xfrm>
              <a:off x="3736039" y="5087687"/>
              <a:ext cx="298450" cy="298450"/>
            </a:xfrm>
            <a:prstGeom prst="ellipse">
              <a:avLst/>
            </a:prstGeom>
            <a:pattFill prst="pct10">
              <a:fgClr>
                <a:srgbClr val="54B2DB"/>
              </a:fgClr>
              <a:bgClr>
                <a:srgbClr val="EDF0F3"/>
              </a:bgClr>
            </a:pattFill>
            <a:ln w="19050" cap="rnd">
              <a:gradFill>
                <a:gsLst>
                  <a:gs pos="0">
                    <a:srgbClr val="54B2DB"/>
                  </a:gs>
                  <a:gs pos="100000">
                    <a:srgbClr val="4983D0"/>
                  </a:gs>
                </a:gsLst>
                <a:lin ang="16200000" scaled="0"/>
              </a:gradFill>
              <a:prstDash val="solid"/>
              <a:round/>
            </a:ln>
          </p:spPr>
          <p:txBody>
            <a:bodyPr rtlCol="0" anchor="ctr"/>
            <a:lstStyle/>
            <a:p>
              <a:pPr algn="ctr"/>
              <a:endParaRPr lang="en-US"/>
            </a:p>
          </p:txBody>
        </p:sp>
      </p:grpSp>
      <p:sp>
        <p:nvSpPr>
          <p:cNvPr id="202" name="TextBox 201">
            <a:extLst>
              <a:ext uri="{FF2B5EF4-FFF2-40B4-BE49-F238E27FC236}">
                <a16:creationId xmlns:a16="http://schemas.microsoft.com/office/drawing/2014/main" id="{5DE62E50-03EC-4C41-956F-0B7DB909EB98}"/>
              </a:ext>
            </a:extLst>
          </p:cNvPr>
          <p:cNvSpPr txBox="1"/>
          <p:nvPr/>
        </p:nvSpPr>
        <p:spPr>
          <a:xfrm>
            <a:off x="1991121" y="811610"/>
            <a:ext cx="5723233" cy="528350"/>
          </a:xfrm>
          <a:prstGeom prst="rect">
            <a:avLst/>
          </a:prstGeom>
          <a:noFill/>
        </p:spPr>
        <p:txBody>
          <a:bodyPr wrap="none" rtlCol="0">
            <a:spAutoFit/>
          </a:bodyPr>
          <a:lstStyle/>
          <a:p>
            <a:pPr algn="ctr">
              <a:lnSpc>
                <a:spcPts val="3400"/>
              </a:lnSpc>
            </a:pPr>
            <a:r>
              <a:rPr lang="en-US" sz="3000" b="1" dirty="0"/>
              <a:t>FIBERONE IMPACT DOMAINS</a:t>
            </a:r>
          </a:p>
        </p:txBody>
      </p:sp>
      <p:sp>
        <p:nvSpPr>
          <p:cNvPr id="57" name="TextBox 56">
            <a:extLst>
              <a:ext uri="{FF2B5EF4-FFF2-40B4-BE49-F238E27FC236}">
                <a16:creationId xmlns:a16="http://schemas.microsoft.com/office/drawing/2014/main" id="{BB20F3C6-248C-413C-B576-1760730328CA}"/>
              </a:ext>
            </a:extLst>
          </p:cNvPr>
          <p:cNvSpPr txBox="1"/>
          <p:nvPr/>
        </p:nvSpPr>
        <p:spPr>
          <a:xfrm>
            <a:off x="1403669" y="4101898"/>
            <a:ext cx="1083951" cy="258725"/>
          </a:xfrm>
          <a:prstGeom prst="rect">
            <a:avLst/>
          </a:prstGeom>
          <a:noFill/>
        </p:spPr>
        <p:txBody>
          <a:bodyPr wrap="none" rtlCol="0">
            <a:spAutoFit/>
          </a:bodyPr>
          <a:lstStyle/>
          <a:p>
            <a:pPr>
              <a:lnSpc>
                <a:spcPts val="1400"/>
              </a:lnSpc>
            </a:pPr>
            <a:r>
              <a:rPr lang="en-US" sz="1000" dirty="0"/>
              <a:t>Transcendence</a:t>
            </a:r>
          </a:p>
        </p:txBody>
      </p:sp>
    </p:spTree>
    <p:extLst>
      <p:ext uri="{BB962C8B-B14F-4D97-AF65-F5344CB8AC3E}">
        <p14:creationId xmlns:p14="http://schemas.microsoft.com/office/powerpoint/2010/main" val="2933484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4000"/>
                                        <p:tgtEl>
                                          <p:spTgt spid="42"/>
                                        </p:tgtEl>
                                      </p:cBhvr>
                                    </p:animEffect>
                                  </p:childTnLst>
                                </p:cTn>
                              </p:par>
                              <p:par>
                                <p:cTn id="8" presetID="22" presetClass="entr" presetSubtype="4"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500"/>
                                        <p:tgtEl>
                                          <p:spTgt spid="18"/>
                                        </p:tgtEl>
                                      </p:cBhvr>
                                    </p:animEffect>
                                  </p:childTnLst>
                                </p:cTn>
                              </p:par>
                              <p:par>
                                <p:cTn id="11" presetID="12" presetClass="entr" presetSubtype="4" fill="hold" grpId="0" nodeType="withEffect">
                                  <p:stCondLst>
                                    <p:cond delay="50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500"/>
                                        <p:tgtEl>
                                          <p:spTgt spid="37"/>
                                        </p:tgtEl>
                                        <p:attrNameLst>
                                          <p:attrName>ppt_y</p:attrName>
                                        </p:attrNameLst>
                                      </p:cBhvr>
                                      <p:tavLst>
                                        <p:tav tm="0">
                                          <p:val>
                                            <p:strVal val="#ppt_y+#ppt_h*1.125000"/>
                                          </p:val>
                                        </p:tav>
                                        <p:tav tm="100000">
                                          <p:val>
                                            <p:strVal val="#ppt_y"/>
                                          </p:val>
                                        </p:tav>
                                      </p:tavLst>
                                    </p:anim>
                                    <p:animEffect transition="in" filter="wipe(up)">
                                      <p:cBhvr>
                                        <p:cTn id="14" dur="500"/>
                                        <p:tgtEl>
                                          <p:spTgt spid="37"/>
                                        </p:tgtEl>
                                      </p:cBhvr>
                                    </p:animEffect>
                                  </p:childTnLst>
                                </p:cTn>
                              </p:par>
                              <p:par>
                                <p:cTn id="15" presetID="23" presetClass="entr" presetSubtype="16" fill="hold" nodeType="withEffect">
                                  <p:stCondLst>
                                    <p:cond delay="1000"/>
                                  </p:stCondLst>
                                  <p:childTnLst>
                                    <p:set>
                                      <p:cBhvr>
                                        <p:cTn id="16" dur="1" fill="hold">
                                          <p:stCondLst>
                                            <p:cond delay="0"/>
                                          </p:stCondLst>
                                        </p:cTn>
                                        <p:tgtEl>
                                          <p:spTgt spid="3"/>
                                        </p:tgtEl>
                                        <p:attrNameLst>
                                          <p:attrName>style.visibility</p:attrName>
                                        </p:attrNameLst>
                                      </p:cBhvr>
                                      <p:to>
                                        <p:strVal val="visible"/>
                                      </p:to>
                                    </p:set>
                                    <p:anim calcmode="lin" valueType="num">
                                      <p:cBhvr>
                                        <p:cTn id="17" dur="1000" fill="hold"/>
                                        <p:tgtEl>
                                          <p:spTgt spid="3"/>
                                        </p:tgtEl>
                                        <p:attrNameLst>
                                          <p:attrName>ppt_w</p:attrName>
                                        </p:attrNameLst>
                                      </p:cBhvr>
                                      <p:tavLst>
                                        <p:tav tm="0">
                                          <p:val>
                                            <p:fltVal val="0"/>
                                          </p:val>
                                        </p:tav>
                                        <p:tav tm="100000">
                                          <p:val>
                                            <p:strVal val="#ppt_w"/>
                                          </p:val>
                                        </p:tav>
                                      </p:tavLst>
                                    </p:anim>
                                    <p:anim calcmode="lin" valueType="num">
                                      <p:cBhvr>
                                        <p:cTn id="18" dur="1000" fill="hold"/>
                                        <p:tgtEl>
                                          <p:spTgt spid="3"/>
                                        </p:tgtEl>
                                        <p:attrNameLst>
                                          <p:attrName>ppt_h</p:attrName>
                                        </p:attrNameLst>
                                      </p:cBhvr>
                                      <p:tavLst>
                                        <p:tav tm="0">
                                          <p:val>
                                            <p:fltVal val="0"/>
                                          </p:val>
                                        </p:tav>
                                        <p:tav tm="100000">
                                          <p:val>
                                            <p:strVal val="#ppt_h"/>
                                          </p:val>
                                        </p:tav>
                                      </p:tavLst>
                                    </p:anim>
                                  </p:childTnLst>
                                </p:cTn>
                              </p:par>
                              <p:par>
                                <p:cTn id="19" presetID="22" presetClass="entr" presetSubtype="4" fill="hold" nodeType="withEffect">
                                  <p:stCondLst>
                                    <p:cond delay="1000"/>
                                  </p:stCondLst>
                                  <p:childTnLst>
                                    <p:set>
                                      <p:cBhvr>
                                        <p:cTn id="20" dur="1" fill="hold">
                                          <p:stCondLst>
                                            <p:cond delay="0"/>
                                          </p:stCondLst>
                                        </p:cTn>
                                        <p:tgtEl>
                                          <p:spTgt spid="198"/>
                                        </p:tgtEl>
                                        <p:attrNameLst>
                                          <p:attrName>style.visibility</p:attrName>
                                        </p:attrNameLst>
                                      </p:cBhvr>
                                      <p:to>
                                        <p:strVal val="visible"/>
                                      </p:to>
                                    </p:set>
                                    <p:animEffect transition="in" filter="wipe(down)">
                                      <p:cBhvr>
                                        <p:cTn id="21" dur="500"/>
                                        <p:tgtEl>
                                          <p:spTgt spid="198"/>
                                        </p:tgtEl>
                                      </p:cBhvr>
                                    </p:animEffect>
                                  </p:childTnLst>
                                </p:cTn>
                              </p:par>
                              <p:par>
                                <p:cTn id="22" presetID="12" presetClass="entr" presetSubtype="4" fill="hold" grpId="0" nodeType="withEffect">
                                  <p:stCondLst>
                                    <p:cond delay="1500"/>
                                  </p:stCondLst>
                                  <p:childTnLst>
                                    <p:set>
                                      <p:cBhvr>
                                        <p:cTn id="23" dur="1" fill="hold">
                                          <p:stCondLst>
                                            <p:cond delay="0"/>
                                          </p:stCondLst>
                                        </p:cTn>
                                        <p:tgtEl>
                                          <p:spTgt spid="199"/>
                                        </p:tgtEl>
                                        <p:attrNameLst>
                                          <p:attrName>style.visibility</p:attrName>
                                        </p:attrNameLst>
                                      </p:cBhvr>
                                      <p:to>
                                        <p:strVal val="visible"/>
                                      </p:to>
                                    </p:set>
                                    <p:anim calcmode="lin" valueType="num">
                                      <p:cBhvr additive="base">
                                        <p:cTn id="24" dur="500"/>
                                        <p:tgtEl>
                                          <p:spTgt spid="199"/>
                                        </p:tgtEl>
                                        <p:attrNameLst>
                                          <p:attrName>ppt_y</p:attrName>
                                        </p:attrNameLst>
                                      </p:cBhvr>
                                      <p:tavLst>
                                        <p:tav tm="0">
                                          <p:val>
                                            <p:strVal val="#ppt_y+#ppt_h*1.125000"/>
                                          </p:val>
                                        </p:tav>
                                        <p:tav tm="100000">
                                          <p:val>
                                            <p:strVal val="#ppt_y"/>
                                          </p:val>
                                        </p:tav>
                                      </p:tavLst>
                                    </p:anim>
                                    <p:animEffect transition="in" filter="wipe(up)">
                                      <p:cBhvr>
                                        <p:cTn id="25" dur="500"/>
                                        <p:tgtEl>
                                          <p:spTgt spid="199"/>
                                        </p:tgtEl>
                                      </p:cBhvr>
                                    </p:animEffect>
                                  </p:childTnLst>
                                </p:cTn>
                              </p:par>
                              <p:par>
                                <p:cTn id="26" presetID="23" presetClass="entr" presetSubtype="16" fill="hold" nodeType="withEffect">
                                  <p:stCondLst>
                                    <p:cond delay="2000"/>
                                  </p:stCondLst>
                                  <p:childTnLst>
                                    <p:set>
                                      <p:cBhvr>
                                        <p:cTn id="27" dur="1" fill="hold">
                                          <p:stCondLst>
                                            <p:cond delay="0"/>
                                          </p:stCondLst>
                                        </p:cTn>
                                        <p:tgtEl>
                                          <p:spTgt spid="10"/>
                                        </p:tgtEl>
                                        <p:attrNameLst>
                                          <p:attrName>style.visibility</p:attrName>
                                        </p:attrNameLst>
                                      </p:cBhvr>
                                      <p:to>
                                        <p:strVal val="visible"/>
                                      </p:to>
                                    </p:set>
                                    <p:anim calcmode="lin" valueType="num">
                                      <p:cBhvr>
                                        <p:cTn id="28" dur="1000" fill="hold"/>
                                        <p:tgtEl>
                                          <p:spTgt spid="10"/>
                                        </p:tgtEl>
                                        <p:attrNameLst>
                                          <p:attrName>ppt_w</p:attrName>
                                        </p:attrNameLst>
                                      </p:cBhvr>
                                      <p:tavLst>
                                        <p:tav tm="0">
                                          <p:val>
                                            <p:fltVal val="0"/>
                                          </p:val>
                                        </p:tav>
                                        <p:tav tm="100000">
                                          <p:val>
                                            <p:strVal val="#ppt_w"/>
                                          </p:val>
                                        </p:tav>
                                      </p:tavLst>
                                    </p:anim>
                                    <p:anim calcmode="lin" valueType="num">
                                      <p:cBhvr>
                                        <p:cTn id="29" dur="1000" fill="hold"/>
                                        <p:tgtEl>
                                          <p:spTgt spid="10"/>
                                        </p:tgtEl>
                                        <p:attrNameLst>
                                          <p:attrName>ppt_h</p:attrName>
                                        </p:attrNameLst>
                                      </p:cBhvr>
                                      <p:tavLst>
                                        <p:tav tm="0">
                                          <p:val>
                                            <p:fltVal val="0"/>
                                          </p:val>
                                        </p:tav>
                                        <p:tav tm="100000">
                                          <p:val>
                                            <p:strVal val="#ppt_h"/>
                                          </p:val>
                                        </p:tav>
                                      </p:tavLst>
                                    </p:anim>
                                  </p:childTnLst>
                                </p:cTn>
                              </p:par>
                              <p:par>
                                <p:cTn id="30" presetID="22" presetClass="entr" presetSubtype="4" fill="hold" nodeType="withEffect">
                                  <p:stCondLst>
                                    <p:cond delay="2000"/>
                                  </p:stCondLst>
                                  <p:childTnLst>
                                    <p:set>
                                      <p:cBhvr>
                                        <p:cTn id="31" dur="1" fill="hold">
                                          <p:stCondLst>
                                            <p:cond delay="0"/>
                                          </p:stCondLst>
                                        </p:cTn>
                                        <p:tgtEl>
                                          <p:spTgt spid="183"/>
                                        </p:tgtEl>
                                        <p:attrNameLst>
                                          <p:attrName>style.visibility</p:attrName>
                                        </p:attrNameLst>
                                      </p:cBhvr>
                                      <p:to>
                                        <p:strVal val="visible"/>
                                      </p:to>
                                    </p:set>
                                    <p:animEffect transition="in" filter="wipe(down)">
                                      <p:cBhvr>
                                        <p:cTn id="32" dur="500"/>
                                        <p:tgtEl>
                                          <p:spTgt spid="183"/>
                                        </p:tgtEl>
                                      </p:cBhvr>
                                    </p:animEffect>
                                  </p:childTnLst>
                                </p:cTn>
                              </p:par>
                              <p:par>
                                <p:cTn id="33" presetID="12" presetClass="entr" presetSubtype="4" fill="hold" grpId="0" nodeType="withEffect">
                                  <p:stCondLst>
                                    <p:cond delay="2500"/>
                                  </p:stCondLst>
                                  <p:childTnLst>
                                    <p:set>
                                      <p:cBhvr>
                                        <p:cTn id="34" dur="1" fill="hold">
                                          <p:stCondLst>
                                            <p:cond delay="0"/>
                                          </p:stCondLst>
                                        </p:cTn>
                                        <p:tgtEl>
                                          <p:spTgt spid="184"/>
                                        </p:tgtEl>
                                        <p:attrNameLst>
                                          <p:attrName>style.visibility</p:attrName>
                                        </p:attrNameLst>
                                      </p:cBhvr>
                                      <p:to>
                                        <p:strVal val="visible"/>
                                      </p:to>
                                    </p:set>
                                    <p:anim calcmode="lin" valueType="num">
                                      <p:cBhvr additive="base">
                                        <p:cTn id="35" dur="500"/>
                                        <p:tgtEl>
                                          <p:spTgt spid="184"/>
                                        </p:tgtEl>
                                        <p:attrNameLst>
                                          <p:attrName>ppt_y</p:attrName>
                                        </p:attrNameLst>
                                      </p:cBhvr>
                                      <p:tavLst>
                                        <p:tav tm="0">
                                          <p:val>
                                            <p:strVal val="#ppt_y+#ppt_h*1.125000"/>
                                          </p:val>
                                        </p:tav>
                                        <p:tav tm="100000">
                                          <p:val>
                                            <p:strVal val="#ppt_y"/>
                                          </p:val>
                                        </p:tav>
                                      </p:tavLst>
                                    </p:anim>
                                    <p:animEffect transition="in" filter="wipe(up)">
                                      <p:cBhvr>
                                        <p:cTn id="36" dur="500"/>
                                        <p:tgtEl>
                                          <p:spTgt spid="184"/>
                                        </p:tgtEl>
                                      </p:cBhvr>
                                    </p:animEffect>
                                  </p:childTnLst>
                                </p:cTn>
                              </p:par>
                              <p:par>
                                <p:cTn id="37" presetID="23" presetClass="entr" presetSubtype="16" fill="hold" nodeType="withEffect">
                                  <p:stCondLst>
                                    <p:cond delay="3000"/>
                                  </p:stCondLst>
                                  <p:childTnLst>
                                    <p:set>
                                      <p:cBhvr>
                                        <p:cTn id="38" dur="1" fill="hold">
                                          <p:stCondLst>
                                            <p:cond delay="0"/>
                                          </p:stCondLst>
                                        </p:cTn>
                                        <p:tgtEl>
                                          <p:spTgt spid="11"/>
                                        </p:tgtEl>
                                        <p:attrNameLst>
                                          <p:attrName>style.visibility</p:attrName>
                                        </p:attrNameLst>
                                      </p:cBhvr>
                                      <p:to>
                                        <p:strVal val="visible"/>
                                      </p:to>
                                    </p:set>
                                    <p:anim calcmode="lin" valueType="num">
                                      <p:cBhvr>
                                        <p:cTn id="39" dur="1000" fill="hold"/>
                                        <p:tgtEl>
                                          <p:spTgt spid="11"/>
                                        </p:tgtEl>
                                        <p:attrNameLst>
                                          <p:attrName>ppt_w</p:attrName>
                                        </p:attrNameLst>
                                      </p:cBhvr>
                                      <p:tavLst>
                                        <p:tav tm="0">
                                          <p:val>
                                            <p:fltVal val="0"/>
                                          </p:val>
                                        </p:tav>
                                        <p:tav tm="100000">
                                          <p:val>
                                            <p:strVal val="#ppt_w"/>
                                          </p:val>
                                        </p:tav>
                                      </p:tavLst>
                                    </p:anim>
                                    <p:anim calcmode="lin" valueType="num">
                                      <p:cBhvr>
                                        <p:cTn id="40" dur="1000" fill="hold"/>
                                        <p:tgtEl>
                                          <p:spTgt spid="11"/>
                                        </p:tgtEl>
                                        <p:attrNameLst>
                                          <p:attrName>ppt_h</p:attrName>
                                        </p:attrNameLst>
                                      </p:cBhvr>
                                      <p:tavLst>
                                        <p:tav tm="0">
                                          <p:val>
                                            <p:fltVal val="0"/>
                                          </p:val>
                                        </p:tav>
                                        <p:tav tm="100000">
                                          <p:val>
                                            <p:strVal val="#ppt_h"/>
                                          </p:val>
                                        </p:tav>
                                      </p:tavLst>
                                    </p:anim>
                                  </p:childTnLst>
                                </p:cTn>
                              </p:par>
                              <p:par>
                                <p:cTn id="41" presetID="22" presetClass="entr" presetSubtype="4" fill="hold" nodeType="withEffect">
                                  <p:stCondLst>
                                    <p:cond delay="3000"/>
                                  </p:stCondLst>
                                  <p:childTnLst>
                                    <p:set>
                                      <p:cBhvr>
                                        <p:cTn id="42" dur="1" fill="hold">
                                          <p:stCondLst>
                                            <p:cond delay="0"/>
                                          </p:stCondLst>
                                        </p:cTn>
                                        <p:tgtEl>
                                          <p:spTgt spid="168"/>
                                        </p:tgtEl>
                                        <p:attrNameLst>
                                          <p:attrName>style.visibility</p:attrName>
                                        </p:attrNameLst>
                                      </p:cBhvr>
                                      <p:to>
                                        <p:strVal val="visible"/>
                                      </p:to>
                                    </p:set>
                                    <p:animEffect transition="in" filter="wipe(down)">
                                      <p:cBhvr>
                                        <p:cTn id="43" dur="500"/>
                                        <p:tgtEl>
                                          <p:spTgt spid="168"/>
                                        </p:tgtEl>
                                      </p:cBhvr>
                                    </p:animEffect>
                                  </p:childTnLst>
                                </p:cTn>
                              </p:par>
                              <p:par>
                                <p:cTn id="44" presetID="12" presetClass="entr" presetSubtype="4" fill="hold" grpId="0" nodeType="withEffect">
                                  <p:stCondLst>
                                    <p:cond delay="3500"/>
                                  </p:stCondLst>
                                  <p:childTnLst>
                                    <p:set>
                                      <p:cBhvr>
                                        <p:cTn id="45" dur="1" fill="hold">
                                          <p:stCondLst>
                                            <p:cond delay="0"/>
                                          </p:stCondLst>
                                        </p:cTn>
                                        <p:tgtEl>
                                          <p:spTgt spid="169"/>
                                        </p:tgtEl>
                                        <p:attrNameLst>
                                          <p:attrName>style.visibility</p:attrName>
                                        </p:attrNameLst>
                                      </p:cBhvr>
                                      <p:to>
                                        <p:strVal val="visible"/>
                                      </p:to>
                                    </p:set>
                                    <p:anim calcmode="lin" valueType="num">
                                      <p:cBhvr additive="base">
                                        <p:cTn id="46" dur="500"/>
                                        <p:tgtEl>
                                          <p:spTgt spid="169"/>
                                        </p:tgtEl>
                                        <p:attrNameLst>
                                          <p:attrName>ppt_y</p:attrName>
                                        </p:attrNameLst>
                                      </p:cBhvr>
                                      <p:tavLst>
                                        <p:tav tm="0">
                                          <p:val>
                                            <p:strVal val="#ppt_y+#ppt_h*1.125000"/>
                                          </p:val>
                                        </p:tav>
                                        <p:tav tm="100000">
                                          <p:val>
                                            <p:strVal val="#ppt_y"/>
                                          </p:val>
                                        </p:tav>
                                      </p:tavLst>
                                    </p:anim>
                                    <p:animEffect transition="in" filter="wipe(up)">
                                      <p:cBhvr>
                                        <p:cTn id="47" dur="500"/>
                                        <p:tgtEl>
                                          <p:spTgt spid="169"/>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98"/>
                                        </p:tgtEl>
                                        <p:attrNameLst>
                                          <p:attrName>style.visibility</p:attrName>
                                        </p:attrNameLst>
                                      </p:cBhvr>
                                      <p:to>
                                        <p:strVal val="visible"/>
                                      </p:to>
                                    </p:set>
                                    <p:anim calcmode="lin" valueType="num">
                                      <p:cBhvr additive="base">
                                        <p:cTn id="50" dur="1000"/>
                                        <p:tgtEl>
                                          <p:spTgt spid="98"/>
                                        </p:tgtEl>
                                        <p:attrNameLst>
                                          <p:attrName>ppt_x</p:attrName>
                                        </p:attrNameLst>
                                      </p:cBhvr>
                                      <p:tavLst>
                                        <p:tav tm="0">
                                          <p:val>
                                            <p:strVal val="#ppt_x-#ppt_w*1.125000"/>
                                          </p:val>
                                        </p:tav>
                                        <p:tav tm="100000">
                                          <p:val>
                                            <p:strVal val="#ppt_x"/>
                                          </p:val>
                                        </p:tav>
                                      </p:tavLst>
                                    </p:anim>
                                    <p:animEffect transition="in" filter="wipe(right)">
                                      <p:cBhvr>
                                        <p:cTn id="51" dur="1000"/>
                                        <p:tgtEl>
                                          <p:spTgt spid="98"/>
                                        </p:tgtEl>
                                      </p:cBhvr>
                                    </p:animEffect>
                                  </p:childTnLst>
                                </p:cTn>
                              </p:par>
                              <p:par>
                                <p:cTn id="52" presetID="12" presetClass="entr" presetSubtype="8" fill="hold" grpId="0" nodeType="withEffect">
                                  <p:stCondLst>
                                    <p:cond delay="0"/>
                                  </p:stCondLst>
                                  <p:childTnLst>
                                    <p:set>
                                      <p:cBhvr>
                                        <p:cTn id="53" dur="1" fill="hold">
                                          <p:stCondLst>
                                            <p:cond delay="0"/>
                                          </p:stCondLst>
                                        </p:cTn>
                                        <p:tgtEl>
                                          <p:spTgt spid="104"/>
                                        </p:tgtEl>
                                        <p:attrNameLst>
                                          <p:attrName>style.visibility</p:attrName>
                                        </p:attrNameLst>
                                      </p:cBhvr>
                                      <p:to>
                                        <p:strVal val="visible"/>
                                      </p:to>
                                    </p:set>
                                    <p:anim calcmode="lin" valueType="num">
                                      <p:cBhvr additive="base">
                                        <p:cTn id="54" dur="1000"/>
                                        <p:tgtEl>
                                          <p:spTgt spid="104"/>
                                        </p:tgtEl>
                                        <p:attrNameLst>
                                          <p:attrName>ppt_x</p:attrName>
                                        </p:attrNameLst>
                                      </p:cBhvr>
                                      <p:tavLst>
                                        <p:tav tm="0">
                                          <p:val>
                                            <p:strVal val="#ppt_x-#ppt_w*1.125000"/>
                                          </p:val>
                                        </p:tav>
                                        <p:tav tm="100000">
                                          <p:val>
                                            <p:strVal val="#ppt_x"/>
                                          </p:val>
                                        </p:tav>
                                      </p:tavLst>
                                    </p:anim>
                                    <p:animEffect transition="in" filter="wipe(right)">
                                      <p:cBhvr>
                                        <p:cTn id="55" dur="1000"/>
                                        <p:tgtEl>
                                          <p:spTgt spid="104"/>
                                        </p:tgtEl>
                                      </p:cBhvr>
                                    </p:animEffect>
                                  </p:childTnLst>
                                </p:cTn>
                              </p:par>
                              <p:par>
                                <p:cTn id="56" presetID="12" presetClass="entr" presetSubtype="8" fill="hold" grpId="0" nodeType="withEffect">
                                  <p:stCondLst>
                                    <p:cond delay="0"/>
                                  </p:stCondLst>
                                  <p:childTnLst>
                                    <p:set>
                                      <p:cBhvr>
                                        <p:cTn id="57" dur="1" fill="hold">
                                          <p:stCondLst>
                                            <p:cond delay="0"/>
                                          </p:stCondLst>
                                        </p:cTn>
                                        <p:tgtEl>
                                          <p:spTgt spid="191"/>
                                        </p:tgtEl>
                                        <p:attrNameLst>
                                          <p:attrName>style.visibility</p:attrName>
                                        </p:attrNameLst>
                                      </p:cBhvr>
                                      <p:to>
                                        <p:strVal val="visible"/>
                                      </p:to>
                                    </p:set>
                                    <p:anim calcmode="lin" valueType="num">
                                      <p:cBhvr additive="base">
                                        <p:cTn id="58" dur="1000"/>
                                        <p:tgtEl>
                                          <p:spTgt spid="191"/>
                                        </p:tgtEl>
                                        <p:attrNameLst>
                                          <p:attrName>ppt_x</p:attrName>
                                        </p:attrNameLst>
                                      </p:cBhvr>
                                      <p:tavLst>
                                        <p:tav tm="0">
                                          <p:val>
                                            <p:strVal val="#ppt_x-#ppt_w*1.125000"/>
                                          </p:val>
                                        </p:tav>
                                        <p:tav tm="100000">
                                          <p:val>
                                            <p:strVal val="#ppt_x"/>
                                          </p:val>
                                        </p:tav>
                                      </p:tavLst>
                                    </p:anim>
                                    <p:animEffect transition="in" filter="wipe(right)">
                                      <p:cBhvr>
                                        <p:cTn id="59" dur="1000"/>
                                        <p:tgtEl>
                                          <p:spTgt spid="191"/>
                                        </p:tgtEl>
                                      </p:cBhvr>
                                    </p:animEffect>
                                  </p:childTnLst>
                                </p:cTn>
                              </p:par>
                              <p:par>
                                <p:cTn id="60" presetID="12" presetClass="entr" presetSubtype="8" fill="hold" grpId="0" nodeType="withEffect">
                                  <p:stCondLst>
                                    <p:cond delay="0"/>
                                  </p:stCondLst>
                                  <p:childTnLst>
                                    <p:set>
                                      <p:cBhvr>
                                        <p:cTn id="61" dur="1" fill="hold">
                                          <p:stCondLst>
                                            <p:cond delay="0"/>
                                          </p:stCondLst>
                                        </p:cTn>
                                        <p:tgtEl>
                                          <p:spTgt spid="193"/>
                                        </p:tgtEl>
                                        <p:attrNameLst>
                                          <p:attrName>style.visibility</p:attrName>
                                        </p:attrNameLst>
                                      </p:cBhvr>
                                      <p:to>
                                        <p:strVal val="visible"/>
                                      </p:to>
                                    </p:set>
                                    <p:anim calcmode="lin" valueType="num">
                                      <p:cBhvr additive="base">
                                        <p:cTn id="62" dur="1000"/>
                                        <p:tgtEl>
                                          <p:spTgt spid="193"/>
                                        </p:tgtEl>
                                        <p:attrNameLst>
                                          <p:attrName>ppt_x</p:attrName>
                                        </p:attrNameLst>
                                      </p:cBhvr>
                                      <p:tavLst>
                                        <p:tav tm="0">
                                          <p:val>
                                            <p:strVal val="#ppt_x-#ppt_w*1.125000"/>
                                          </p:val>
                                        </p:tav>
                                        <p:tav tm="100000">
                                          <p:val>
                                            <p:strVal val="#ppt_x"/>
                                          </p:val>
                                        </p:tav>
                                      </p:tavLst>
                                    </p:anim>
                                    <p:animEffect transition="in" filter="wipe(right)">
                                      <p:cBhvr>
                                        <p:cTn id="63" dur="1000"/>
                                        <p:tgtEl>
                                          <p:spTgt spid="193"/>
                                        </p:tgtEl>
                                      </p:cBhvr>
                                    </p:animEffect>
                                  </p:childTnLst>
                                </p:cTn>
                              </p:par>
                              <p:par>
                                <p:cTn id="64" presetID="12" presetClass="entr" presetSubtype="8" fill="hold" grpId="0" nodeType="withEffect">
                                  <p:stCondLst>
                                    <p:cond delay="0"/>
                                  </p:stCondLst>
                                  <p:childTnLst>
                                    <p:set>
                                      <p:cBhvr>
                                        <p:cTn id="65" dur="1" fill="hold">
                                          <p:stCondLst>
                                            <p:cond delay="0"/>
                                          </p:stCondLst>
                                        </p:cTn>
                                        <p:tgtEl>
                                          <p:spTgt spid="195"/>
                                        </p:tgtEl>
                                        <p:attrNameLst>
                                          <p:attrName>style.visibility</p:attrName>
                                        </p:attrNameLst>
                                      </p:cBhvr>
                                      <p:to>
                                        <p:strVal val="visible"/>
                                      </p:to>
                                    </p:set>
                                    <p:anim calcmode="lin" valueType="num">
                                      <p:cBhvr additive="base">
                                        <p:cTn id="66" dur="1000"/>
                                        <p:tgtEl>
                                          <p:spTgt spid="195"/>
                                        </p:tgtEl>
                                        <p:attrNameLst>
                                          <p:attrName>ppt_x</p:attrName>
                                        </p:attrNameLst>
                                      </p:cBhvr>
                                      <p:tavLst>
                                        <p:tav tm="0">
                                          <p:val>
                                            <p:strVal val="#ppt_x-#ppt_w*1.125000"/>
                                          </p:val>
                                        </p:tav>
                                        <p:tav tm="100000">
                                          <p:val>
                                            <p:strVal val="#ppt_x"/>
                                          </p:val>
                                        </p:tav>
                                      </p:tavLst>
                                    </p:anim>
                                    <p:animEffect transition="in" filter="wipe(right)">
                                      <p:cBhvr>
                                        <p:cTn id="67" dur="1000"/>
                                        <p:tgtEl>
                                          <p:spTgt spid="195"/>
                                        </p:tgtEl>
                                      </p:cBhvr>
                                    </p:animEffect>
                                  </p:childTnLst>
                                </p:cTn>
                              </p:par>
                              <p:par>
                                <p:cTn id="68" presetID="12" presetClass="entr" presetSubtype="8" fill="hold" grpId="0" nodeType="withEffect">
                                  <p:stCondLst>
                                    <p:cond delay="0"/>
                                  </p:stCondLst>
                                  <p:childTnLst>
                                    <p:set>
                                      <p:cBhvr>
                                        <p:cTn id="69" dur="1" fill="hold">
                                          <p:stCondLst>
                                            <p:cond delay="0"/>
                                          </p:stCondLst>
                                        </p:cTn>
                                        <p:tgtEl>
                                          <p:spTgt spid="176"/>
                                        </p:tgtEl>
                                        <p:attrNameLst>
                                          <p:attrName>style.visibility</p:attrName>
                                        </p:attrNameLst>
                                      </p:cBhvr>
                                      <p:to>
                                        <p:strVal val="visible"/>
                                      </p:to>
                                    </p:set>
                                    <p:anim calcmode="lin" valueType="num">
                                      <p:cBhvr additive="base">
                                        <p:cTn id="70" dur="1000"/>
                                        <p:tgtEl>
                                          <p:spTgt spid="176"/>
                                        </p:tgtEl>
                                        <p:attrNameLst>
                                          <p:attrName>ppt_x</p:attrName>
                                        </p:attrNameLst>
                                      </p:cBhvr>
                                      <p:tavLst>
                                        <p:tav tm="0">
                                          <p:val>
                                            <p:strVal val="#ppt_x-#ppt_w*1.125000"/>
                                          </p:val>
                                        </p:tav>
                                        <p:tav tm="100000">
                                          <p:val>
                                            <p:strVal val="#ppt_x"/>
                                          </p:val>
                                        </p:tav>
                                      </p:tavLst>
                                    </p:anim>
                                    <p:animEffect transition="in" filter="wipe(right)">
                                      <p:cBhvr>
                                        <p:cTn id="71" dur="1000"/>
                                        <p:tgtEl>
                                          <p:spTgt spid="176"/>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178"/>
                                        </p:tgtEl>
                                        <p:attrNameLst>
                                          <p:attrName>style.visibility</p:attrName>
                                        </p:attrNameLst>
                                      </p:cBhvr>
                                      <p:to>
                                        <p:strVal val="visible"/>
                                      </p:to>
                                    </p:set>
                                    <p:anim calcmode="lin" valueType="num">
                                      <p:cBhvr additive="base">
                                        <p:cTn id="74" dur="1000"/>
                                        <p:tgtEl>
                                          <p:spTgt spid="178"/>
                                        </p:tgtEl>
                                        <p:attrNameLst>
                                          <p:attrName>ppt_x</p:attrName>
                                        </p:attrNameLst>
                                      </p:cBhvr>
                                      <p:tavLst>
                                        <p:tav tm="0">
                                          <p:val>
                                            <p:strVal val="#ppt_x-#ppt_w*1.125000"/>
                                          </p:val>
                                        </p:tav>
                                        <p:tav tm="100000">
                                          <p:val>
                                            <p:strVal val="#ppt_x"/>
                                          </p:val>
                                        </p:tav>
                                      </p:tavLst>
                                    </p:anim>
                                    <p:animEffect transition="in" filter="wipe(right)">
                                      <p:cBhvr>
                                        <p:cTn id="75" dur="1000"/>
                                        <p:tgtEl>
                                          <p:spTgt spid="178"/>
                                        </p:tgtEl>
                                      </p:cBhvr>
                                    </p:animEffect>
                                  </p:childTnLst>
                                </p:cTn>
                              </p:par>
                              <p:par>
                                <p:cTn id="76" presetID="12" presetClass="entr" presetSubtype="8" fill="hold" grpId="0" nodeType="withEffect">
                                  <p:stCondLst>
                                    <p:cond delay="0"/>
                                  </p:stCondLst>
                                  <p:childTnLst>
                                    <p:set>
                                      <p:cBhvr>
                                        <p:cTn id="77" dur="1" fill="hold">
                                          <p:stCondLst>
                                            <p:cond delay="0"/>
                                          </p:stCondLst>
                                        </p:cTn>
                                        <p:tgtEl>
                                          <p:spTgt spid="180"/>
                                        </p:tgtEl>
                                        <p:attrNameLst>
                                          <p:attrName>style.visibility</p:attrName>
                                        </p:attrNameLst>
                                      </p:cBhvr>
                                      <p:to>
                                        <p:strVal val="visible"/>
                                      </p:to>
                                    </p:set>
                                    <p:anim calcmode="lin" valueType="num">
                                      <p:cBhvr additive="base">
                                        <p:cTn id="78" dur="1000"/>
                                        <p:tgtEl>
                                          <p:spTgt spid="180"/>
                                        </p:tgtEl>
                                        <p:attrNameLst>
                                          <p:attrName>ppt_x</p:attrName>
                                        </p:attrNameLst>
                                      </p:cBhvr>
                                      <p:tavLst>
                                        <p:tav tm="0">
                                          <p:val>
                                            <p:strVal val="#ppt_x-#ppt_w*1.125000"/>
                                          </p:val>
                                        </p:tav>
                                        <p:tav tm="100000">
                                          <p:val>
                                            <p:strVal val="#ppt_x"/>
                                          </p:val>
                                        </p:tav>
                                      </p:tavLst>
                                    </p:anim>
                                    <p:animEffect transition="in" filter="wipe(right)">
                                      <p:cBhvr>
                                        <p:cTn id="79" dur="1000"/>
                                        <p:tgtEl>
                                          <p:spTgt spid="180"/>
                                        </p:tgtEl>
                                      </p:cBhvr>
                                    </p:animEffect>
                                  </p:childTnLst>
                                </p:cTn>
                              </p:par>
                              <p:par>
                                <p:cTn id="80" presetID="12" presetClass="entr" presetSubtype="8" fill="hold" grpId="0" nodeType="withEffect">
                                  <p:stCondLst>
                                    <p:cond delay="0"/>
                                  </p:stCondLst>
                                  <p:childTnLst>
                                    <p:set>
                                      <p:cBhvr>
                                        <p:cTn id="81" dur="1" fill="hold">
                                          <p:stCondLst>
                                            <p:cond delay="0"/>
                                          </p:stCondLst>
                                        </p:cTn>
                                        <p:tgtEl>
                                          <p:spTgt spid="161"/>
                                        </p:tgtEl>
                                        <p:attrNameLst>
                                          <p:attrName>style.visibility</p:attrName>
                                        </p:attrNameLst>
                                      </p:cBhvr>
                                      <p:to>
                                        <p:strVal val="visible"/>
                                      </p:to>
                                    </p:set>
                                    <p:anim calcmode="lin" valueType="num">
                                      <p:cBhvr additive="base">
                                        <p:cTn id="82" dur="1000"/>
                                        <p:tgtEl>
                                          <p:spTgt spid="161"/>
                                        </p:tgtEl>
                                        <p:attrNameLst>
                                          <p:attrName>ppt_x</p:attrName>
                                        </p:attrNameLst>
                                      </p:cBhvr>
                                      <p:tavLst>
                                        <p:tav tm="0">
                                          <p:val>
                                            <p:strVal val="#ppt_x-#ppt_w*1.125000"/>
                                          </p:val>
                                        </p:tav>
                                        <p:tav tm="100000">
                                          <p:val>
                                            <p:strVal val="#ppt_x"/>
                                          </p:val>
                                        </p:tav>
                                      </p:tavLst>
                                    </p:anim>
                                    <p:animEffect transition="in" filter="wipe(right)">
                                      <p:cBhvr>
                                        <p:cTn id="83" dur="1000"/>
                                        <p:tgtEl>
                                          <p:spTgt spid="161"/>
                                        </p:tgtEl>
                                      </p:cBhvr>
                                    </p:animEffect>
                                  </p:childTnLst>
                                </p:cTn>
                              </p:par>
                              <p:par>
                                <p:cTn id="84" presetID="12" presetClass="entr" presetSubtype="8" fill="hold" grpId="0" nodeType="withEffect">
                                  <p:stCondLst>
                                    <p:cond delay="0"/>
                                  </p:stCondLst>
                                  <p:childTnLst>
                                    <p:set>
                                      <p:cBhvr>
                                        <p:cTn id="85" dur="1" fill="hold">
                                          <p:stCondLst>
                                            <p:cond delay="0"/>
                                          </p:stCondLst>
                                        </p:cTn>
                                        <p:tgtEl>
                                          <p:spTgt spid="163"/>
                                        </p:tgtEl>
                                        <p:attrNameLst>
                                          <p:attrName>style.visibility</p:attrName>
                                        </p:attrNameLst>
                                      </p:cBhvr>
                                      <p:to>
                                        <p:strVal val="visible"/>
                                      </p:to>
                                    </p:set>
                                    <p:anim calcmode="lin" valueType="num">
                                      <p:cBhvr additive="base">
                                        <p:cTn id="86" dur="1000"/>
                                        <p:tgtEl>
                                          <p:spTgt spid="163"/>
                                        </p:tgtEl>
                                        <p:attrNameLst>
                                          <p:attrName>ppt_x</p:attrName>
                                        </p:attrNameLst>
                                      </p:cBhvr>
                                      <p:tavLst>
                                        <p:tav tm="0">
                                          <p:val>
                                            <p:strVal val="#ppt_x-#ppt_w*1.125000"/>
                                          </p:val>
                                        </p:tav>
                                        <p:tav tm="100000">
                                          <p:val>
                                            <p:strVal val="#ppt_x"/>
                                          </p:val>
                                        </p:tav>
                                      </p:tavLst>
                                    </p:anim>
                                    <p:animEffect transition="in" filter="wipe(right)">
                                      <p:cBhvr>
                                        <p:cTn id="87" dur="1000"/>
                                        <p:tgtEl>
                                          <p:spTgt spid="163"/>
                                        </p:tgtEl>
                                      </p:cBhvr>
                                    </p:animEffect>
                                  </p:childTnLst>
                                </p:cTn>
                              </p:par>
                              <p:par>
                                <p:cTn id="88" presetID="12" presetClass="entr" presetSubtype="8" fill="hold" grpId="0" nodeType="withEffect">
                                  <p:stCondLst>
                                    <p:cond delay="0"/>
                                  </p:stCondLst>
                                  <p:childTnLst>
                                    <p:set>
                                      <p:cBhvr>
                                        <p:cTn id="89" dur="1" fill="hold">
                                          <p:stCondLst>
                                            <p:cond delay="0"/>
                                          </p:stCondLst>
                                        </p:cTn>
                                        <p:tgtEl>
                                          <p:spTgt spid="165"/>
                                        </p:tgtEl>
                                        <p:attrNameLst>
                                          <p:attrName>style.visibility</p:attrName>
                                        </p:attrNameLst>
                                      </p:cBhvr>
                                      <p:to>
                                        <p:strVal val="visible"/>
                                      </p:to>
                                    </p:set>
                                    <p:anim calcmode="lin" valueType="num">
                                      <p:cBhvr additive="base">
                                        <p:cTn id="90" dur="1000"/>
                                        <p:tgtEl>
                                          <p:spTgt spid="165"/>
                                        </p:tgtEl>
                                        <p:attrNameLst>
                                          <p:attrName>ppt_x</p:attrName>
                                        </p:attrNameLst>
                                      </p:cBhvr>
                                      <p:tavLst>
                                        <p:tav tm="0">
                                          <p:val>
                                            <p:strVal val="#ppt_x-#ppt_w*1.125000"/>
                                          </p:val>
                                        </p:tav>
                                        <p:tav tm="100000">
                                          <p:val>
                                            <p:strVal val="#ppt_x"/>
                                          </p:val>
                                        </p:tav>
                                      </p:tavLst>
                                    </p:anim>
                                    <p:animEffect transition="in" filter="wipe(right)">
                                      <p:cBhvr>
                                        <p:cTn id="91" dur="1000"/>
                                        <p:tgtEl>
                                          <p:spTgt spid="165"/>
                                        </p:tgtEl>
                                      </p:cBhvr>
                                    </p:animEffect>
                                  </p:childTnLst>
                                </p:cTn>
                              </p:par>
                              <p:par>
                                <p:cTn id="92" presetID="23" presetClass="entr" presetSubtype="16" fill="hold" grpId="0" nodeType="withEffect">
                                  <p:stCondLst>
                                    <p:cond delay="500"/>
                                  </p:stCondLst>
                                  <p:childTnLst>
                                    <p:set>
                                      <p:cBhvr>
                                        <p:cTn id="93" dur="1" fill="hold">
                                          <p:stCondLst>
                                            <p:cond delay="0"/>
                                          </p:stCondLst>
                                        </p:cTn>
                                        <p:tgtEl>
                                          <p:spTgt spid="97"/>
                                        </p:tgtEl>
                                        <p:attrNameLst>
                                          <p:attrName>style.visibility</p:attrName>
                                        </p:attrNameLst>
                                      </p:cBhvr>
                                      <p:to>
                                        <p:strVal val="visible"/>
                                      </p:to>
                                    </p:set>
                                    <p:anim calcmode="lin" valueType="num">
                                      <p:cBhvr>
                                        <p:cTn id="94" dur="500" fill="hold"/>
                                        <p:tgtEl>
                                          <p:spTgt spid="97"/>
                                        </p:tgtEl>
                                        <p:attrNameLst>
                                          <p:attrName>ppt_w</p:attrName>
                                        </p:attrNameLst>
                                      </p:cBhvr>
                                      <p:tavLst>
                                        <p:tav tm="0">
                                          <p:val>
                                            <p:fltVal val="0"/>
                                          </p:val>
                                        </p:tav>
                                        <p:tav tm="100000">
                                          <p:val>
                                            <p:strVal val="#ppt_w"/>
                                          </p:val>
                                        </p:tav>
                                      </p:tavLst>
                                    </p:anim>
                                    <p:anim calcmode="lin" valueType="num">
                                      <p:cBhvr>
                                        <p:cTn id="95" dur="500" fill="hold"/>
                                        <p:tgtEl>
                                          <p:spTgt spid="97"/>
                                        </p:tgtEl>
                                        <p:attrNameLst>
                                          <p:attrName>ppt_h</p:attrName>
                                        </p:attrNameLst>
                                      </p:cBhvr>
                                      <p:tavLst>
                                        <p:tav tm="0">
                                          <p:val>
                                            <p:fltVal val="0"/>
                                          </p:val>
                                        </p:tav>
                                        <p:tav tm="100000">
                                          <p:val>
                                            <p:strVal val="#ppt_h"/>
                                          </p:val>
                                        </p:tav>
                                      </p:tavLst>
                                    </p:anim>
                                  </p:childTnLst>
                                </p:cTn>
                              </p:par>
                              <p:par>
                                <p:cTn id="96" presetID="23" presetClass="entr" presetSubtype="16" fill="hold" grpId="0" nodeType="withEffect">
                                  <p:stCondLst>
                                    <p:cond delay="500"/>
                                  </p:stCondLst>
                                  <p:childTnLst>
                                    <p:set>
                                      <p:cBhvr>
                                        <p:cTn id="97" dur="1" fill="hold">
                                          <p:stCondLst>
                                            <p:cond delay="0"/>
                                          </p:stCondLst>
                                        </p:cTn>
                                        <p:tgtEl>
                                          <p:spTgt spid="103"/>
                                        </p:tgtEl>
                                        <p:attrNameLst>
                                          <p:attrName>style.visibility</p:attrName>
                                        </p:attrNameLst>
                                      </p:cBhvr>
                                      <p:to>
                                        <p:strVal val="visible"/>
                                      </p:to>
                                    </p:set>
                                    <p:anim calcmode="lin" valueType="num">
                                      <p:cBhvr>
                                        <p:cTn id="98" dur="500" fill="hold"/>
                                        <p:tgtEl>
                                          <p:spTgt spid="103"/>
                                        </p:tgtEl>
                                        <p:attrNameLst>
                                          <p:attrName>ppt_w</p:attrName>
                                        </p:attrNameLst>
                                      </p:cBhvr>
                                      <p:tavLst>
                                        <p:tav tm="0">
                                          <p:val>
                                            <p:fltVal val="0"/>
                                          </p:val>
                                        </p:tav>
                                        <p:tav tm="100000">
                                          <p:val>
                                            <p:strVal val="#ppt_w"/>
                                          </p:val>
                                        </p:tav>
                                      </p:tavLst>
                                    </p:anim>
                                    <p:anim calcmode="lin" valueType="num">
                                      <p:cBhvr>
                                        <p:cTn id="99" dur="500" fill="hold"/>
                                        <p:tgtEl>
                                          <p:spTgt spid="103"/>
                                        </p:tgtEl>
                                        <p:attrNameLst>
                                          <p:attrName>ppt_h</p:attrName>
                                        </p:attrNameLst>
                                      </p:cBhvr>
                                      <p:tavLst>
                                        <p:tav tm="0">
                                          <p:val>
                                            <p:fltVal val="0"/>
                                          </p:val>
                                        </p:tav>
                                        <p:tav tm="100000">
                                          <p:val>
                                            <p:strVal val="#ppt_h"/>
                                          </p:val>
                                        </p:tav>
                                      </p:tavLst>
                                    </p:anim>
                                  </p:childTnLst>
                                </p:cTn>
                              </p:par>
                              <p:par>
                                <p:cTn id="100" presetID="23" presetClass="entr" presetSubtype="16" fill="hold" grpId="0" nodeType="withEffect">
                                  <p:stCondLst>
                                    <p:cond delay="500"/>
                                  </p:stCondLst>
                                  <p:childTnLst>
                                    <p:set>
                                      <p:cBhvr>
                                        <p:cTn id="101" dur="1" fill="hold">
                                          <p:stCondLst>
                                            <p:cond delay="0"/>
                                          </p:stCondLst>
                                        </p:cTn>
                                        <p:tgtEl>
                                          <p:spTgt spid="106"/>
                                        </p:tgtEl>
                                        <p:attrNameLst>
                                          <p:attrName>style.visibility</p:attrName>
                                        </p:attrNameLst>
                                      </p:cBhvr>
                                      <p:to>
                                        <p:strVal val="visible"/>
                                      </p:to>
                                    </p:set>
                                    <p:anim calcmode="lin" valueType="num">
                                      <p:cBhvr>
                                        <p:cTn id="102" dur="500" fill="hold"/>
                                        <p:tgtEl>
                                          <p:spTgt spid="106"/>
                                        </p:tgtEl>
                                        <p:attrNameLst>
                                          <p:attrName>ppt_w</p:attrName>
                                        </p:attrNameLst>
                                      </p:cBhvr>
                                      <p:tavLst>
                                        <p:tav tm="0">
                                          <p:val>
                                            <p:fltVal val="0"/>
                                          </p:val>
                                        </p:tav>
                                        <p:tav tm="100000">
                                          <p:val>
                                            <p:strVal val="#ppt_w"/>
                                          </p:val>
                                        </p:tav>
                                      </p:tavLst>
                                    </p:anim>
                                    <p:anim calcmode="lin" valueType="num">
                                      <p:cBhvr>
                                        <p:cTn id="103" dur="500" fill="hold"/>
                                        <p:tgtEl>
                                          <p:spTgt spid="106"/>
                                        </p:tgtEl>
                                        <p:attrNameLst>
                                          <p:attrName>ppt_h</p:attrName>
                                        </p:attrNameLst>
                                      </p:cBhvr>
                                      <p:tavLst>
                                        <p:tav tm="0">
                                          <p:val>
                                            <p:fltVal val="0"/>
                                          </p:val>
                                        </p:tav>
                                        <p:tav tm="100000">
                                          <p:val>
                                            <p:strVal val="#ppt_h"/>
                                          </p:val>
                                        </p:tav>
                                      </p:tavLst>
                                    </p:anim>
                                  </p:childTnLst>
                                </p:cTn>
                              </p:par>
                              <p:par>
                                <p:cTn id="104" presetID="23" presetClass="entr" presetSubtype="16" fill="hold" grpId="0" nodeType="withEffect">
                                  <p:stCondLst>
                                    <p:cond delay="500"/>
                                  </p:stCondLst>
                                  <p:childTnLst>
                                    <p:set>
                                      <p:cBhvr>
                                        <p:cTn id="105" dur="1" fill="hold">
                                          <p:stCondLst>
                                            <p:cond delay="0"/>
                                          </p:stCondLst>
                                        </p:cTn>
                                        <p:tgtEl>
                                          <p:spTgt spid="190"/>
                                        </p:tgtEl>
                                        <p:attrNameLst>
                                          <p:attrName>style.visibility</p:attrName>
                                        </p:attrNameLst>
                                      </p:cBhvr>
                                      <p:to>
                                        <p:strVal val="visible"/>
                                      </p:to>
                                    </p:set>
                                    <p:anim calcmode="lin" valueType="num">
                                      <p:cBhvr>
                                        <p:cTn id="106" dur="500" fill="hold"/>
                                        <p:tgtEl>
                                          <p:spTgt spid="190"/>
                                        </p:tgtEl>
                                        <p:attrNameLst>
                                          <p:attrName>ppt_w</p:attrName>
                                        </p:attrNameLst>
                                      </p:cBhvr>
                                      <p:tavLst>
                                        <p:tav tm="0">
                                          <p:val>
                                            <p:fltVal val="0"/>
                                          </p:val>
                                        </p:tav>
                                        <p:tav tm="100000">
                                          <p:val>
                                            <p:strVal val="#ppt_w"/>
                                          </p:val>
                                        </p:tav>
                                      </p:tavLst>
                                    </p:anim>
                                    <p:anim calcmode="lin" valueType="num">
                                      <p:cBhvr>
                                        <p:cTn id="107" dur="500" fill="hold"/>
                                        <p:tgtEl>
                                          <p:spTgt spid="190"/>
                                        </p:tgtEl>
                                        <p:attrNameLst>
                                          <p:attrName>ppt_h</p:attrName>
                                        </p:attrNameLst>
                                      </p:cBhvr>
                                      <p:tavLst>
                                        <p:tav tm="0">
                                          <p:val>
                                            <p:fltVal val="0"/>
                                          </p:val>
                                        </p:tav>
                                        <p:tav tm="100000">
                                          <p:val>
                                            <p:strVal val="#ppt_h"/>
                                          </p:val>
                                        </p:tav>
                                      </p:tavLst>
                                    </p:anim>
                                  </p:childTnLst>
                                </p:cTn>
                              </p:par>
                              <p:par>
                                <p:cTn id="108" presetID="23" presetClass="entr" presetSubtype="16" fill="hold" grpId="0" nodeType="withEffect">
                                  <p:stCondLst>
                                    <p:cond delay="500"/>
                                  </p:stCondLst>
                                  <p:childTnLst>
                                    <p:set>
                                      <p:cBhvr>
                                        <p:cTn id="109" dur="1" fill="hold">
                                          <p:stCondLst>
                                            <p:cond delay="0"/>
                                          </p:stCondLst>
                                        </p:cTn>
                                        <p:tgtEl>
                                          <p:spTgt spid="192"/>
                                        </p:tgtEl>
                                        <p:attrNameLst>
                                          <p:attrName>style.visibility</p:attrName>
                                        </p:attrNameLst>
                                      </p:cBhvr>
                                      <p:to>
                                        <p:strVal val="visible"/>
                                      </p:to>
                                    </p:set>
                                    <p:anim calcmode="lin" valueType="num">
                                      <p:cBhvr>
                                        <p:cTn id="110" dur="500" fill="hold"/>
                                        <p:tgtEl>
                                          <p:spTgt spid="192"/>
                                        </p:tgtEl>
                                        <p:attrNameLst>
                                          <p:attrName>ppt_w</p:attrName>
                                        </p:attrNameLst>
                                      </p:cBhvr>
                                      <p:tavLst>
                                        <p:tav tm="0">
                                          <p:val>
                                            <p:fltVal val="0"/>
                                          </p:val>
                                        </p:tav>
                                        <p:tav tm="100000">
                                          <p:val>
                                            <p:strVal val="#ppt_w"/>
                                          </p:val>
                                        </p:tav>
                                      </p:tavLst>
                                    </p:anim>
                                    <p:anim calcmode="lin" valueType="num">
                                      <p:cBhvr>
                                        <p:cTn id="111" dur="500" fill="hold"/>
                                        <p:tgtEl>
                                          <p:spTgt spid="192"/>
                                        </p:tgtEl>
                                        <p:attrNameLst>
                                          <p:attrName>ppt_h</p:attrName>
                                        </p:attrNameLst>
                                      </p:cBhvr>
                                      <p:tavLst>
                                        <p:tav tm="0">
                                          <p:val>
                                            <p:fltVal val="0"/>
                                          </p:val>
                                        </p:tav>
                                        <p:tav tm="100000">
                                          <p:val>
                                            <p:strVal val="#ppt_h"/>
                                          </p:val>
                                        </p:tav>
                                      </p:tavLst>
                                    </p:anim>
                                  </p:childTnLst>
                                </p:cTn>
                              </p:par>
                              <p:par>
                                <p:cTn id="112" presetID="23" presetClass="entr" presetSubtype="16" fill="hold" grpId="0" nodeType="withEffect">
                                  <p:stCondLst>
                                    <p:cond delay="500"/>
                                  </p:stCondLst>
                                  <p:childTnLst>
                                    <p:set>
                                      <p:cBhvr>
                                        <p:cTn id="113" dur="1" fill="hold">
                                          <p:stCondLst>
                                            <p:cond delay="0"/>
                                          </p:stCondLst>
                                        </p:cTn>
                                        <p:tgtEl>
                                          <p:spTgt spid="194"/>
                                        </p:tgtEl>
                                        <p:attrNameLst>
                                          <p:attrName>style.visibility</p:attrName>
                                        </p:attrNameLst>
                                      </p:cBhvr>
                                      <p:to>
                                        <p:strVal val="visible"/>
                                      </p:to>
                                    </p:set>
                                    <p:anim calcmode="lin" valueType="num">
                                      <p:cBhvr>
                                        <p:cTn id="114" dur="500" fill="hold"/>
                                        <p:tgtEl>
                                          <p:spTgt spid="194"/>
                                        </p:tgtEl>
                                        <p:attrNameLst>
                                          <p:attrName>ppt_w</p:attrName>
                                        </p:attrNameLst>
                                      </p:cBhvr>
                                      <p:tavLst>
                                        <p:tav tm="0">
                                          <p:val>
                                            <p:fltVal val="0"/>
                                          </p:val>
                                        </p:tav>
                                        <p:tav tm="100000">
                                          <p:val>
                                            <p:strVal val="#ppt_w"/>
                                          </p:val>
                                        </p:tav>
                                      </p:tavLst>
                                    </p:anim>
                                    <p:anim calcmode="lin" valueType="num">
                                      <p:cBhvr>
                                        <p:cTn id="115" dur="500" fill="hold"/>
                                        <p:tgtEl>
                                          <p:spTgt spid="194"/>
                                        </p:tgtEl>
                                        <p:attrNameLst>
                                          <p:attrName>ppt_h</p:attrName>
                                        </p:attrNameLst>
                                      </p:cBhvr>
                                      <p:tavLst>
                                        <p:tav tm="0">
                                          <p:val>
                                            <p:fltVal val="0"/>
                                          </p:val>
                                        </p:tav>
                                        <p:tav tm="100000">
                                          <p:val>
                                            <p:strVal val="#ppt_h"/>
                                          </p:val>
                                        </p:tav>
                                      </p:tavLst>
                                    </p:anim>
                                  </p:childTnLst>
                                </p:cTn>
                              </p:par>
                              <p:par>
                                <p:cTn id="116" presetID="23" presetClass="entr" presetSubtype="16" fill="hold" grpId="0" nodeType="withEffect">
                                  <p:stCondLst>
                                    <p:cond delay="500"/>
                                  </p:stCondLst>
                                  <p:childTnLst>
                                    <p:set>
                                      <p:cBhvr>
                                        <p:cTn id="117" dur="1" fill="hold">
                                          <p:stCondLst>
                                            <p:cond delay="0"/>
                                          </p:stCondLst>
                                        </p:cTn>
                                        <p:tgtEl>
                                          <p:spTgt spid="175"/>
                                        </p:tgtEl>
                                        <p:attrNameLst>
                                          <p:attrName>style.visibility</p:attrName>
                                        </p:attrNameLst>
                                      </p:cBhvr>
                                      <p:to>
                                        <p:strVal val="visible"/>
                                      </p:to>
                                    </p:set>
                                    <p:anim calcmode="lin" valueType="num">
                                      <p:cBhvr>
                                        <p:cTn id="118" dur="500" fill="hold"/>
                                        <p:tgtEl>
                                          <p:spTgt spid="175"/>
                                        </p:tgtEl>
                                        <p:attrNameLst>
                                          <p:attrName>ppt_w</p:attrName>
                                        </p:attrNameLst>
                                      </p:cBhvr>
                                      <p:tavLst>
                                        <p:tav tm="0">
                                          <p:val>
                                            <p:fltVal val="0"/>
                                          </p:val>
                                        </p:tav>
                                        <p:tav tm="100000">
                                          <p:val>
                                            <p:strVal val="#ppt_w"/>
                                          </p:val>
                                        </p:tav>
                                      </p:tavLst>
                                    </p:anim>
                                    <p:anim calcmode="lin" valueType="num">
                                      <p:cBhvr>
                                        <p:cTn id="119" dur="500" fill="hold"/>
                                        <p:tgtEl>
                                          <p:spTgt spid="175"/>
                                        </p:tgtEl>
                                        <p:attrNameLst>
                                          <p:attrName>ppt_h</p:attrName>
                                        </p:attrNameLst>
                                      </p:cBhvr>
                                      <p:tavLst>
                                        <p:tav tm="0">
                                          <p:val>
                                            <p:fltVal val="0"/>
                                          </p:val>
                                        </p:tav>
                                        <p:tav tm="100000">
                                          <p:val>
                                            <p:strVal val="#ppt_h"/>
                                          </p:val>
                                        </p:tav>
                                      </p:tavLst>
                                    </p:anim>
                                  </p:childTnLst>
                                </p:cTn>
                              </p:par>
                              <p:par>
                                <p:cTn id="120" presetID="23" presetClass="entr" presetSubtype="16" fill="hold" grpId="0" nodeType="withEffect">
                                  <p:stCondLst>
                                    <p:cond delay="500"/>
                                  </p:stCondLst>
                                  <p:childTnLst>
                                    <p:set>
                                      <p:cBhvr>
                                        <p:cTn id="121" dur="1" fill="hold">
                                          <p:stCondLst>
                                            <p:cond delay="0"/>
                                          </p:stCondLst>
                                        </p:cTn>
                                        <p:tgtEl>
                                          <p:spTgt spid="177"/>
                                        </p:tgtEl>
                                        <p:attrNameLst>
                                          <p:attrName>style.visibility</p:attrName>
                                        </p:attrNameLst>
                                      </p:cBhvr>
                                      <p:to>
                                        <p:strVal val="visible"/>
                                      </p:to>
                                    </p:set>
                                    <p:anim calcmode="lin" valueType="num">
                                      <p:cBhvr>
                                        <p:cTn id="122" dur="500" fill="hold"/>
                                        <p:tgtEl>
                                          <p:spTgt spid="177"/>
                                        </p:tgtEl>
                                        <p:attrNameLst>
                                          <p:attrName>ppt_w</p:attrName>
                                        </p:attrNameLst>
                                      </p:cBhvr>
                                      <p:tavLst>
                                        <p:tav tm="0">
                                          <p:val>
                                            <p:fltVal val="0"/>
                                          </p:val>
                                        </p:tav>
                                        <p:tav tm="100000">
                                          <p:val>
                                            <p:strVal val="#ppt_w"/>
                                          </p:val>
                                        </p:tav>
                                      </p:tavLst>
                                    </p:anim>
                                    <p:anim calcmode="lin" valueType="num">
                                      <p:cBhvr>
                                        <p:cTn id="123" dur="500" fill="hold"/>
                                        <p:tgtEl>
                                          <p:spTgt spid="177"/>
                                        </p:tgtEl>
                                        <p:attrNameLst>
                                          <p:attrName>ppt_h</p:attrName>
                                        </p:attrNameLst>
                                      </p:cBhvr>
                                      <p:tavLst>
                                        <p:tav tm="0">
                                          <p:val>
                                            <p:fltVal val="0"/>
                                          </p:val>
                                        </p:tav>
                                        <p:tav tm="100000">
                                          <p:val>
                                            <p:strVal val="#ppt_h"/>
                                          </p:val>
                                        </p:tav>
                                      </p:tavLst>
                                    </p:anim>
                                  </p:childTnLst>
                                </p:cTn>
                              </p:par>
                              <p:par>
                                <p:cTn id="124" presetID="23" presetClass="entr" presetSubtype="16" fill="hold" grpId="0" nodeType="withEffect">
                                  <p:stCondLst>
                                    <p:cond delay="500"/>
                                  </p:stCondLst>
                                  <p:childTnLst>
                                    <p:set>
                                      <p:cBhvr>
                                        <p:cTn id="125" dur="1" fill="hold">
                                          <p:stCondLst>
                                            <p:cond delay="0"/>
                                          </p:stCondLst>
                                        </p:cTn>
                                        <p:tgtEl>
                                          <p:spTgt spid="179"/>
                                        </p:tgtEl>
                                        <p:attrNameLst>
                                          <p:attrName>style.visibility</p:attrName>
                                        </p:attrNameLst>
                                      </p:cBhvr>
                                      <p:to>
                                        <p:strVal val="visible"/>
                                      </p:to>
                                    </p:set>
                                    <p:anim calcmode="lin" valueType="num">
                                      <p:cBhvr>
                                        <p:cTn id="126" dur="500" fill="hold"/>
                                        <p:tgtEl>
                                          <p:spTgt spid="179"/>
                                        </p:tgtEl>
                                        <p:attrNameLst>
                                          <p:attrName>ppt_w</p:attrName>
                                        </p:attrNameLst>
                                      </p:cBhvr>
                                      <p:tavLst>
                                        <p:tav tm="0">
                                          <p:val>
                                            <p:fltVal val="0"/>
                                          </p:val>
                                        </p:tav>
                                        <p:tav tm="100000">
                                          <p:val>
                                            <p:strVal val="#ppt_w"/>
                                          </p:val>
                                        </p:tav>
                                      </p:tavLst>
                                    </p:anim>
                                    <p:anim calcmode="lin" valueType="num">
                                      <p:cBhvr>
                                        <p:cTn id="127" dur="500" fill="hold"/>
                                        <p:tgtEl>
                                          <p:spTgt spid="179"/>
                                        </p:tgtEl>
                                        <p:attrNameLst>
                                          <p:attrName>ppt_h</p:attrName>
                                        </p:attrNameLst>
                                      </p:cBhvr>
                                      <p:tavLst>
                                        <p:tav tm="0">
                                          <p:val>
                                            <p:fltVal val="0"/>
                                          </p:val>
                                        </p:tav>
                                        <p:tav tm="100000">
                                          <p:val>
                                            <p:strVal val="#ppt_h"/>
                                          </p:val>
                                        </p:tav>
                                      </p:tavLst>
                                    </p:anim>
                                  </p:childTnLst>
                                </p:cTn>
                              </p:par>
                              <p:par>
                                <p:cTn id="128" presetID="23" presetClass="entr" presetSubtype="16" fill="hold" grpId="0" nodeType="withEffect">
                                  <p:stCondLst>
                                    <p:cond delay="500"/>
                                  </p:stCondLst>
                                  <p:childTnLst>
                                    <p:set>
                                      <p:cBhvr>
                                        <p:cTn id="129" dur="1" fill="hold">
                                          <p:stCondLst>
                                            <p:cond delay="0"/>
                                          </p:stCondLst>
                                        </p:cTn>
                                        <p:tgtEl>
                                          <p:spTgt spid="160"/>
                                        </p:tgtEl>
                                        <p:attrNameLst>
                                          <p:attrName>style.visibility</p:attrName>
                                        </p:attrNameLst>
                                      </p:cBhvr>
                                      <p:to>
                                        <p:strVal val="visible"/>
                                      </p:to>
                                    </p:set>
                                    <p:anim calcmode="lin" valueType="num">
                                      <p:cBhvr>
                                        <p:cTn id="130" dur="500" fill="hold"/>
                                        <p:tgtEl>
                                          <p:spTgt spid="160"/>
                                        </p:tgtEl>
                                        <p:attrNameLst>
                                          <p:attrName>ppt_w</p:attrName>
                                        </p:attrNameLst>
                                      </p:cBhvr>
                                      <p:tavLst>
                                        <p:tav tm="0">
                                          <p:val>
                                            <p:fltVal val="0"/>
                                          </p:val>
                                        </p:tav>
                                        <p:tav tm="100000">
                                          <p:val>
                                            <p:strVal val="#ppt_w"/>
                                          </p:val>
                                        </p:tav>
                                      </p:tavLst>
                                    </p:anim>
                                    <p:anim calcmode="lin" valueType="num">
                                      <p:cBhvr>
                                        <p:cTn id="131" dur="500" fill="hold"/>
                                        <p:tgtEl>
                                          <p:spTgt spid="160"/>
                                        </p:tgtEl>
                                        <p:attrNameLst>
                                          <p:attrName>ppt_h</p:attrName>
                                        </p:attrNameLst>
                                      </p:cBhvr>
                                      <p:tavLst>
                                        <p:tav tm="0">
                                          <p:val>
                                            <p:fltVal val="0"/>
                                          </p:val>
                                        </p:tav>
                                        <p:tav tm="100000">
                                          <p:val>
                                            <p:strVal val="#ppt_h"/>
                                          </p:val>
                                        </p:tav>
                                      </p:tavLst>
                                    </p:anim>
                                  </p:childTnLst>
                                </p:cTn>
                              </p:par>
                              <p:par>
                                <p:cTn id="132" presetID="23" presetClass="entr" presetSubtype="16" fill="hold" grpId="0" nodeType="withEffect">
                                  <p:stCondLst>
                                    <p:cond delay="500"/>
                                  </p:stCondLst>
                                  <p:childTnLst>
                                    <p:set>
                                      <p:cBhvr>
                                        <p:cTn id="133" dur="1" fill="hold">
                                          <p:stCondLst>
                                            <p:cond delay="0"/>
                                          </p:stCondLst>
                                        </p:cTn>
                                        <p:tgtEl>
                                          <p:spTgt spid="162"/>
                                        </p:tgtEl>
                                        <p:attrNameLst>
                                          <p:attrName>style.visibility</p:attrName>
                                        </p:attrNameLst>
                                      </p:cBhvr>
                                      <p:to>
                                        <p:strVal val="visible"/>
                                      </p:to>
                                    </p:set>
                                    <p:anim calcmode="lin" valueType="num">
                                      <p:cBhvr>
                                        <p:cTn id="134" dur="500" fill="hold"/>
                                        <p:tgtEl>
                                          <p:spTgt spid="162"/>
                                        </p:tgtEl>
                                        <p:attrNameLst>
                                          <p:attrName>ppt_w</p:attrName>
                                        </p:attrNameLst>
                                      </p:cBhvr>
                                      <p:tavLst>
                                        <p:tav tm="0">
                                          <p:val>
                                            <p:fltVal val="0"/>
                                          </p:val>
                                        </p:tav>
                                        <p:tav tm="100000">
                                          <p:val>
                                            <p:strVal val="#ppt_w"/>
                                          </p:val>
                                        </p:tav>
                                      </p:tavLst>
                                    </p:anim>
                                    <p:anim calcmode="lin" valueType="num">
                                      <p:cBhvr>
                                        <p:cTn id="135" dur="500" fill="hold"/>
                                        <p:tgtEl>
                                          <p:spTgt spid="162"/>
                                        </p:tgtEl>
                                        <p:attrNameLst>
                                          <p:attrName>ppt_h</p:attrName>
                                        </p:attrNameLst>
                                      </p:cBhvr>
                                      <p:tavLst>
                                        <p:tav tm="0">
                                          <p:val>
                                            <p:fltVal val="0"/>
                                          </p:val>
                                        </p:tav>
                                        <p:tav tm="100000">
                                          <p:val>
                                            <p:strVal val="#ppt_h"/>
                                          </p:val>
                                        </p:tav>
                                      </p:tavLst>
                                    </p:anim>
                                  </p:childTnLst>
                                </p:cTn>
                              </p:par>
                              <p:par>
                                <p:cTn id="136" presetID="23" presetClass="entr" presetSubtype="16" fill="hold" grpId="0" nodeType="withEffect">
                                  <p:stCondLst>
                                    <p:cond delay="500"/>
                                  </p:stCondLst>
                                  <p:childTnLst>
                                    <p:set>
                                      <p:cBhvr>
                                        <p:cTn id="137" dur="1" fill="hold">
                                          <p:stCondLst>
                                            <p:cond delay="0"/>
                                          </p:stCondLst>
                                        </p:cTn>
                                        <p:tgtEl>
                                          <p:spTgt spid="164"/>
                                        </p:tgtEl>
                                        <p:attrNameLst>
                                          <p:attrName>style.visibility</p:attrName>
                                        </p:attrNameLst>
                                      </p:cBhvr>
                                      <p:to>
                                        <p:strVal val="visible"/>
                                      </p:to>
                                    </p:set>
                                    <p:anim calcmode="lin" valueType="num">
                                      <p:cBhvr>
                                        <p:cTn id="138" dur="500" fill="hold"/>
                                        <p:tgtEl>
                                          <p:spTgt spid="164"/>
                                        </p:tgtEl>
                                        <p:attrNameLst>
                                          <p:attrName>ppt_w</p:attrName>
                                        </p:attrNameLst>
                                      </p:cBhvr>
                                      <p:tavLst>
                                        <p:tav tm="0">
                                          <p:val>
                                            <p:fltVal val="0"/>
                                          </p:val>
                                        </p:tav>
                                        <p:tav tm="100000">
                                          <p:val>
                                            <p:strVal val="#ppt_w"/>
                                          </p:val>
                                        </p:tav>
                                      </p:tavLst>
                                    </p:anim>
                                    <p:anim calcmode="lin" valueType="num">
                                      <p:cBhvr>
                                        <p:cTn id="139" dur="500" fill="hold"/>
                                        <p:tgtEl>
                                          <p:spTgt spid="164"/>
                                        </p:tgtEl>
                                        <p:attrNameLst>
                                          <p:attrName>ppt_h</p:attrName>
                                        </p:attrNameLst>
                                      </p:cBhvr>
                                      <p:tavLst>
                                        <p:tav tm="0">
                                          <p:val>
                                            <p:fltVal val="0"/>
                                          </p:val>
                                        </p:tav>
                                        <p:tav tm="100000">
                                          <p:val>
                                            <p:strVal val="#ppt_h"/>
                                          </p:val>
                                        </p:tav>
                                      </p:tavLst>
                                    </p:anim>
                                  </p:childTnLst>
                                </p:cTn>
                              </p:par>
                              <p:par>
                                <p:cTn id="140" presetID="12" presetClass="entr" presetSubtype="8" fill="hold" grpId="0" nodeType="withEffect">
                                  <p:stCondLst>
                                    <p:cond delay="0"/>
                                  </p:stCondLst>
                                  <p:childTnLst>
                                    <p:set>
                                      <p:cBhvr>
                                        <p:cTn id="141" dur="1" fill="hold">
                                          <p:stCondLst>
                                            <p:cond delay="0"/>
                                          </p:stCondLst>
                                        </p:cTn>
                                        <p:tgtEl>
                                          <p:spTgt spid="57"/>
                                        </p:tgtEl>
                                        <p:attrNameLst>
                                          <p:attrName>style.visibility</p:attrName>
                                        </p:attrNameLst>
                                      </p:cBhvr>
                                      <p:to>
                                        <p:strVal val="visible"/>
                                      </p:to>
                                    </p:set>
                                    <p:anim calcmode="lin" valueType="num">
                                      <p:cBhvr additive="base">
                                        <p:cTn id="142" dur="1000"/>
                                        <p:tgtEl>
                                          <p:spTgt spid="57"/>
                                        </p:tgtEl>
                                        <p:attrNameLst>
                                          <p:attrName>ppt_x</p:attrName>
                                        </p:attrNameLst>
                                      </p:cBhvr>
                                      <p:tavLst>
                                        <p:tav tm="0">
                                          <p:val>
                                            <p:strVal val="#ppt_x-#ppt_w*1.125000"/>
                                          </p:val>
                                        </p:tav>
                                        <p:tav tm="100000">
                                          <p:val>
                                            <p:strVal val="#ppt_x"/>
                                          </p:val>
                                        </p:tav>
                                      </p:tavLst>
                                    </p:anim>
                                    <p:animEffect transition="in" filter="wipe(right)">
                                      <p:cBhvr>
                                        <p:cTn id="143"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97" grpId="0" animBg="1"/>
      <p:bldP spid="98" grpId="0"/>
      <p:bldP spid="103" grpId="0" animBg="1"/>
      <p:bldP spid="104" grpId="0"/>
      <p:bldP spid="106" grpId="0" animBg="1"/>
      <p:bldP spid="169" grpId="0" animBg="1"/>
      <p:bldP spid="160" grpId="0" animBg="1"/>
      <p:bldP spid="161" grpId="0"/>
      <p:bldP spid="162" grpId="0" animBg="1"/>
      <p:bldP spid="163" grpId="0"/>
      <p:bldP spid="164" grpId="0" animBg="1"/>
      <p:bldP spid="165" grpId="0"/>
      <p:bldP spid="184" grpId="0" animBg="1"/>
      <p:bldP spid="175" grpId="0" animBg="1"/>
      <p:bldP spid="176" grpId="0"/>
      <p:bldP spid="177" grpId="0" animBg="1"/>
      <p:bldP spid="178" grpId="0"/>
      <p:bldP spid="179" grpId="0" animBg="1"/>
      <p:bldP spid="180" grpId="0"/>
      <p:bldP spid="199" grpId="0" animBg="1"/>
      <p:bldP spid="190" grpId="0" animBg="1"/>
      <p:bldP spid="191" grpId="0"/>
      <p:bldP spid="192" grpId="0" animBg="1"/>
      <p:bldP spid="193" grpId="0"/>
      <p:bldP spid="194" grpId="0" animBg="1"/>
      <p:bldP spid="195" grpId="0"/>
      <p:bldP spid="57"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Rectangle 11">
            <a:extLst>
              <a:ext uri="{FF2B5EF4-FFF2-40B4-BE49-F238E27FC236}">
                <a16:creationId xmlns:a16="http://schemas.microsoft.com/office/drawing/2014/main" id="{864DE13E-58EB-4475-B79C-0D4FC6512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pic>
        <p:nvPicPr>
          <p:cNvPr id="3" name="Picture Placeholder 2" descr="A hand writing on a piece of paper&#10;&#10;Description automatically generated">
            <a:extLst>
              <a:ext uri="{FF2B5EF4-FFF2-40B4-BE49-F238E27FC236}">
                <a16:creationId xmlns:a16="http://schemas.microsoft.com/office/drawing/2014/main" id="{0FADC13F-C233-FE1F-6A2E-B26BD47E26A1}"/>
              </a:ext>
            </a:extLst>
          </p:cNvPr>
          <p:cNvPicPr>
            <a:picLocks noGrp="1" noChangeAspect="1"/>
          </p:cNvPicPr>
          <p:nvPr>
            <p:ph type="pic" sz="quarter" idx="10"/>
          </p:nvPr>
        </p:nvPicPr>
        <p:blipFill>
          <a:blip r:embed="rId2"/>
          <a:srcRect l="4278" r="4278"/>
          <a:stretch>
            <a:fillRect/>
          </a:stretch>
        </p:blipFill>
        <p:spPr>
          <a:xfrm>
            <a:off x="2446302" y="1286934"/>
            <a:ext cx="7299398" cy="4105949"/>
          </a:xfrm>
          <a:prstGeom prst="rect">
            <a:avLst/>
          </a:prstGeom>
        </p:spPr>
      </p:pic>
    </p:spTree>
    <p:extLst>
      <p:ext uri="{BB962C8B-B14F-4D97-AF65-F5344CB8AC3E}">
        <p14:creationId xmlns:p14="http://schemas.microsoft.com/office/powerpoint/2010/main" val="29791228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Nude Theme">
      <a:dk1>
        <a:srgbClr val="404040"/>
      </a:dk1>
      <a:lt1>
        <a:srgbClr val="FFFFFF"/>
      </a:lt1>
      <a:dk2>
        <a:srgbClr val="FFFFFF"/>
      </a:dk2>
      <a:lt2>
        <a:srgbClr val="FFFFFF"/>
      </a:lt2>
      <a:accent1>
        <a:srgbClr val="E6EAE3"/>
      </a:accent1>
      <a:accent2>
        <a:srgbClr val="EBCDC3"/>
      </a:accent2>
      <a:accent3>
        <a:srgbClr val="D5B19B"/>
      </a:accent3>
      <a:accent4>
        <a:srgbClr val="7F9593"/>
      </a:accent4>
      <a:accent5>
        <a:srgbClr val="1F4540"/>
      </a:accent5>
      <a:accent6>
        <a:srgbClr val="F3F3F3"/>
      </a:accent6>
      <a:hlink>
        <a:srgbClr val="262626"/>
      </a:hlink>
      <a:folHlink>
        <a:srgbClr val="1F4540"/>
      </a:folHlink>
    </a:clrScheme>
    <a:fontScheme name="Custom 10">
      <a:majorFont>
        <a:latin typeface="Cormorant SemiBold"/>
        <a:ea typeface=""/>
        <a:cs typeface=""/>
      </a:majorFont>
      <a:minorFont>
        <a:latin typeface="Karl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1875</TotalTime>
  <Words>2380</Words>
  <Application>Microsoft Office PowerPoint</Application>
  <PresentationFormat>Widescreen</PresentationFormat>
  <Paragraphs>270</Paragraphs>
  <Slides>31</Slides>
  <Notes>3</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31</vt:i4>
      </vt:variant>
    </vt:vector>
  </HeadingPairs>
  <TitlesOfParts>
    <vt:vector size="45" baseType="lpstr">
      <vt:lpstr>Meiryo</vt:lpstr>
      <vt:lpstr>Arial</vt:lpstr>
      <vt:lpstr>Avenir Next LT Pro</vt:lpstr>
      <vt:lpstr>Avenir Next LT Pro Demi</vt:lpstr>
      <vt:lpstr>Calibri</vt:lpstr>
      <vt:lpstr>Candara</vt:lpstr>
      <vt:lpstr>Century Gothic</vt:lpstr>
      <vt:lpstr>Cormorant SemiBold</vt:lpstr>
      <vt:lpstr>Helvetica Light</vt:lpstr>
      <vt:lpstr>Karla</vt:lpstr>
      <vt:lpstr>Montserrat</vt:lpstr>
      <vt:lpstr>Wingdings</vt:lpstr>
      <vt:lpstr>Office Theme</vt: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Regional Org. Structure  </vt:lpstr>
      <vt:lpstr>Ice-Breaker</vt:lpstr>
      <vt:lpstr>Salary, 13th Month and Performance Bonus</vt:lpstr>
      <vt:lpstr> Employee Confirmation </vt:lpstr>
      <vt:lpstr>Leave Benefit</vt:lpstr>
      <vt:lpstr>Leave Application</vt:lpstr>
      <vt:lpstr>Medical Insurance (HMO)</vt:lpstr>
      <vt:lpstr>Staff Home Internet Facility</vt:lpstr>
      <vt:lpstr>PowerPoint Presentation</vt:lpstr>
      <vt:lpstr> Identification (ID) Card Policy</vt:lpstr>
      <vt:lpstr>       Acceptable Email Etiquette    </vt:lpstr>
      <vt:lpstr>PowerPoint Presentation</vt:lpstr>
      <vt:lpstr>Employee Loan Application</vt:lpstr>
      <vt:lpstr>      Standard of Business Conduct (SoBC)</vt:lpstr>
      <vt:lpstr>Whistleblower Policy</vt:lpstr>
      <vt:lpstr>  Official Resumption and Closing Time </vt:lpstr>
      <vt:lpstr>Clean Desk Policy </vt:lpstr>
      <vt:lpstr> DRESS CODE POLICY </vt:lpstr>
      <vt:lpstr>Staff Exit Policy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lekan lawal</dc:creator>
  <cp:lastModifiedBy>Ronke Patrick</cp:lastModifiedBy>
  <cp:revision>54</cp:revision>
  <dcterms:created xsi:type="dcterms:W3CDTF">2022-03-21T13:34:05Z</dcterms:created>
  <dcterms:modified xsi:type="dcterms:W3CDTF">2024-03-29T16:55:52Z</dcterms:modified>
</cp:coreProperties>
</file>